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0"/>
  </p:notesMasterIdLst>
  <p:sldIdLst>
    <p:sldId id="256" r:id="rId2"/>
    <p:sldId id="296" r:id="rId3"/>
    <p:sldId id="257" r:id="rId4"/>
    <p:sldId id="306" r:id="rId5"/>
    <p:sldId id="287" r:id="rId6"/>
    <p:sldId id="285" r:id="rId7"/>
    <p:sldId id="283" r:id="rId8"/>
    <p:sldId id="292" r:id="rId9"/>
    <p:sldId id="290" r:id="rId10"/>
    <p:sldId id="291" r:id="rId11"/>
    <p:sldId id="293" r:id="rId12"/>
    <p:sldId id="300" r:id="rId13"/>
    <p:sldId id="298" r:id="rId14"/>
    <p:sldId id="294" r:id="rId15"/>
    <p:sldId id="295" r:id="rId16"/>
    <p:sldId id="275" r:id="rId17"/>
    <p:sldId id="301" r:id="rId18"/>
    <p:sldId id="297" r:id="rId19"/>
    <p:sldId id="299" r:id="rId20"/>
    <p:sldId id="284" r:id="rId21"/>
    <p:sldId id="259" r:id="rId22"/>
    <p:sldId id="288" r:id="rId23"/>
    <p:sldId id="302" r:id="rId24"/>
    <p:sldId id="305" r:id="rId25"/>
    <p:sldId id="303" r:id="rId26"/>
    <p:sldId id="304" r:id="rId27"/>
    <p:sldId id="307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3EB7B4"/>
    <a:srgbClr val="9437FF"/>
    <a:srgbClr val="FF2600"/>
    <a:srgbClr val="4E8F00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8"/>
    <p:restoredTop sz="94728"/>
  </p:normalViewPr>
  <p:slideViewPr>
    <p:cSldViewPr snapToGrid="0">
      <p:cViewPr varScale="1">
        <p:scale>
          <a:sx n="88" d="100"/>
          <a:sy n="88" d="100"/>
        </p:scale>
        <p:origin x="1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02F41-4E54-4A61-BB9A-5A4218E68045}" type="doc">
      <dgm:prSet loTypeId="urn:microsoft.com/office/officeart/2005/8/layout/vList2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584070A-0446-4229-9C9E-7F52042F84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Definition of neurological deterioration  </a:t>
          </a:r>
          <a:endParaRPr lang="en-US" dirty="0"/>
        </a:p>
      </dgm:t>
    </dgm:pt>
    <dgm:pt modelId="{D61EF832-2979-424F-BBA6-C1F8F363650E}" type="parTrans" cxnId="{DD420CCE-4E0B-4E3D-A8AD-BDAB71C59C80}">
      <dgm:prSet/>
      <dgm:spPr/>
      <dgm:t>
        <a:bodyPr/>
        <a:lstStyle/>
        <a:p>
          <a:endParaRPr lang="en-US"/>
        </a:p>
      </dgm:t>
    </dgm:pt>
    <dgm:pt modelId="{9731325F-B8CA-491D-ABDE-DA40CCCB3214}" type="sibTrans" cxnId="{DD420CCE-4E0B-4E3D-A8AD-BDAB71C59C80}">
      <dgm:prSet/>
      <dgm:spPr/>
      <dgm:t>
        <a:bodyPr/>
        <a:lstStyle/>
        <a:p>
          <a:endParaRPr lang="en-US"/>
        </a:p>
      </dgm:t>
    </dgm:pt>
    <dgm:pt modelId="{61B20368-E015-4D6E-AEF3-0651559A6E2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Clinical assessment of the patient with neurological impairment</a:t>
          </a:r>
          <a:endParaRPr lang="en-US" dirty="0"/>
        </a:p>
      </dgm:t>
    </dgm:pt>
    <dgm:pt modelId="{067463A0-5E6C-46E5-8764-815EE2319386}" type="parTrans" cxnId="{7FA6CC3B-01E5-4209-859A-BEC549355AB1}">
      <dgm:prSet/>
      <dgm:spPr/>
      <dgm:t>
        <a:bodyPr/>
        <a:lstStyle/>
        <a:p>
          <a:endParaRPr lang="en-US"/>
        </a:p>
      </dgm:t>
    </dgm:pt>
    <dgm:pt modelId="{E09363EF-E997-43AA-98AD-3C6901EBDA31}" type="sibTrans" cxnId="{7FA6CC3B-01E5-4209-859A-BEC549355AB1}">
      <dgm:prSet/>
      <dgm:spPr/>
      <dgm:t>
        <a:bodyPr/>
        <a:lstStyle/>
        <a:p>
          <a:endParaRPr lang="en-US"/>
        </a:p>
      </dgm:t>
    </dgm:pt>
    <dgm:pt modelId="{1FDFAADF-C318-4AC0-BF29-63C3A2FD230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Initial management as the critical care outreach team </a:t>
          </a:r>
          <a:endParaRPr lang="en-US" dirty="0"/>
        </a:p>
      </dgm:t>
    </dgm:pt>
    <dgm:pt modelId="{8ECA288E-247E-4B04-9976-599FD2212CE7}" type="parTrans" cxnId="{9EAE7B48-A107-4368-AEEC-1912FA3472AB}">
      <dgm:prSet/>
      <dgm:spPr/>
      <dgm:t>
        <a:bodyPr/>
        <a:lstStyle/>
        <a:p>
          <a:endParaRPr lang="en-US"/>
        </a:p>
      </dgm:t>
    </dgm:pt>
    <dgm:pt modelId="{4D9F2DF6-EC32-4B32-9039-0855B6CA3C7E}" type="sibTrans" cxnId="{9EAE7B48-A107-4368-AEEC-1912FA3472AB}">
      <dgm:prSet/>
      <dgm:spPr/>
      <dgm:t>
        <a:bodyPr/>
        <a:lstStyle/>
        <a:p>
          <a:endParaRPr lang="en-US"/>
        </a:p>
      </dgm:t>
    </dgm:pt>
    <dgm:pt modelId="{0A4CF77B-9D3A-334E-B9A1-0D0A4BB164A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Seizures </a:t>
          </a:r>
          <a:endParaRPr lang="en-GB" dirty="0"/>
        </a:p>
      </dgm:t>
    </dgm:pt>
    <dgm:pt modelId="{77B2B35D-587E-3943-A6F8-4AD55E17DC0F}" type="parTrans" cxnId="{696139C1-07BA-A64F-9A21-3BC13B036962}">
      <dgm:prSet/>
      <dgm:spPr/>
      <dgm:t>
        <a:bodyPr/>
        <a:lstStyle/>
        <a:p>
          <a:endParaRPr lang="en-GB"/>
        </a:p>
      </dgm:t>
    </dgm:pt>
    <dgm:pt modelId="{3567BD2B-9968-4544-8BAD-D34F1195AC7E}" type="sibTrans" cxnId="{696139C1-07BA-A64F-9A21-3BC13B036962}">
      <dgm:prSet/>
      <dgm:spPr/>
      <dgm:t>
        <a:bodyPr/>
        <a:lstStyle/>
        <a:p>
          <a:endParaRPr lang="en-GB"/>
        </a:p>
      </dgm:t>
    </dgm:pt>
    <dgm:pt modelId="{5E19A1BB-A1A7-7F47-A27D-CBECA17F62A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Sepsis in the neurologically impaired patient</a:t>
          </a:r>
        </a:p>
      </dgm:t>
    </dgm:pt>
    <dgm:pt modelId="{0B3323D1-BCF9-2247-96EC-103609653A6B}" type="parTrans" cxnId="{E53C8B7C-42A4-944E-8FB7-F15B59903E33}">
      <dgm:prSet/>
      <dgm:spPr/>
      <dgm:t>
        <a:bodyPr/>
        <a:lstStyle/>
        <a:p>
          <a:endParaRPr lang="en-GB"/>
        </a:p>
      </dgm:t>
    </dgm:pt>
    <dgm:pt modelId="{35133821-B300-4245-9020-B19E79967960}" type="sibTrans" cxnId="{E53C8B7C-42A4-944E-8FB7-F15B59903E33}">
      <dgm:prSet/>
      <dgm:spPr/>
      <dgm:t>
        <a:bodyPr/>
        <a:lstStyle/>
        <a:p>
          <a:endParaRPr lang="en-GB"/>
        </a:p>
      </dgm:t>
    </dgm:pt>
    <dgm:pt modelId="{DDC05F1A-C2DE-FB42-9602-E46A6B4FC662}" type="pres">
      <dgm:prSet presAssocID="{37402F41-4E54-4A61-BB9A-5A4218E68045}" presName="linear" presStyleCnt="0">
        <dgm:presLayoutVars>
          <dgm:animLvl val="lvl"/>
          <dgm:resizeHandles val="exact"/>
        </dgm:presLayoutVars>
      </dgm:prSet>
      <dgm:spPr/>
    </dgm:pt>
    <dgm:pt modelId="{0706E3FB-3098-F646-A55A-CFC21CF7E9BF}" type="pres">
      <dgm:prSet presAssocID="{7584070A-0446-4229-9C9E-7F52042F84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A2383F-89BC-7B48-A3AD-38B4EB2238C5}" type="pres">
      <dgm:prSet presAssocID="{9731325F-B8CA-491D-ABDE-DA40CCCB3214}" presName="spacer" presStyleCnt="0"/>
      <dgm:spPr/>
    </dgm:pt>
    <dgm:pt modelId="{AFAE1A7B-594D-1E4A-8092-0E3768AA4A2C}" type="pres">
      <dgm:prSet presAssocID="{61B20368-E015-4D6E-AEF3-0651559A6E2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82B807A-25E6-BE46-9FF4-F12C3685848E}" type="pres">
      <dgm:prSet presAssocID="{E09363EF-E997-43AA-98AD-3C6901EBDA31}" presName="spacer" presStyleCnt="0"/>
      <dgm:spPr/>
    </dgm:pt>
    <dgm:pt modelId="{13E778D1-6EE4-7540-8AEA-B0182D7F0021}" type="pres">
      <dgm:prSet presAssocID="{1FDFAADF-C318-4AC0-BF29-63C3A2FD230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757DED0-3433-0045-9CA0-A6A5EA2B6530}" type="pres">
      <dgm:prSet presAssocID="{4D9F2DF6-EC32-4B32-9039-0855B6CA3C7E}" presName="spacer" presStyleCnt="0"/>
      <dgm:spPr/>
    </dgm:pt>
    <dgm:pt modelId="{7FE8F67B-6588-DF48-868D-E68011160A41}" type="pres">
      <dgm:prSet presAssocID="{0A4CF77B-9D3A-334E-B9A1-0D0A4BB164A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FBE8DF-010B-AA49-AD4B-A629BDE35CC3}" type="pres">
      <dgm:prSet presAssocID="{3567BD2B-9968-4544-8BAD-D34F1195AC7E}" presName="spacer" presStyleCnt="0"/>
      <dgm:spPr/>
    </dgm:pt>
    <dgm:pt modelId="{724531BF-99DA-9A4C-84FA-C3464CCFEE63}" type="pres">
      <dgm:prSet presAssocID="{5E19A1BB-A1A7-7F47-A27D-CBECA17F62A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F8A4401-6CD8-5142-9BB9-3209F0F18602}" type="presOf" srcId="{7584070A-0446-4229-9C9E-7F52042F8450}" destId="{0706E3FB-3098-F646-A55A-CFC21CF7E9BF}" srcOrd="0" destOrd="0" presId="urn:microsoft.com/office/officeart/2005/8/layout/vList2"/>
    <dgm:cxn modelId="{D4BB0228-F18C-EC46-B553-ACB5CA81C788}" type="presOf" srcId="{0A4CF77B-9D3A-334E-B9A1-0D0A4BB164AE}" destId="{7FE8F67B-6588-DF48-868D-E68011160A41}" srcOrd="0" destOrd="0" presId="urn:microsoft.com/office/officeart/2005/8/layout/vList2"/>
    <dgm:cxn modelId="{C952A431-8BB7-D547-B2A4-1E527E98331E}" type="presOf" srcId="{5E19A1BB-A1A7-7F47-A27D-CBECA17F62A2}" destId="{724531BF-99DA-9A4C-84FA-C3464CCFEE63}" srcOrd="0" destOrd="0" presId="urn:microsoft.com/office/officeart/2005/8/layout/vList2"/>
    <dgm:cxn modelId="{7FA6CC3B-01E5-4209-859A-BEC549355AB1}" srcId="{37402F41-4E54-4A61-BB9A-5A4218E68045}" destId="{61B20368-E015-4D6E-AEF3-0651559A6E29}" srcOrd="1" destOrd="0" parTransId="{067463A0-5E6C-46E5-8764-815EE2319386}" sibTransId="{E09363EF-E997-43AA-98AD-3C6901EBDA31}"/>
    <dgm:cxn modelId="{9EAE7B48-A107-4368-AEEC-1912FA3472AB}" srcId="{37402F41-4E54-4A61-BB9A-5A4218E68045}" destId="{1FDFAADF-C318-4AC0-BF29-63C3A2FD2304}" srcOrd="2" destOrd="0" parTransId="{8ECA288E-247E-4B04-9976-599FD2212CE7}" sibTransId="{4D9F2DF6-EC32-4B32-9039-0855B6CA3C7E}"/>
    <dgm:cxn modelId="{E53C8B7C-42A4-944E-8FB7-F15B59903E33}" srcId="{37402F41-4E54-4A61-BB9A-5A4218E68045}" destId="{5E19A1BB-A1A7-7F47-A27D-CBECA17F62A2}" srcOrd="4" destOrd="0" parTransId="{0B3323D1-BCF9-2247-96EC-103609653A6B}" sibTransId="{35133821-B300-4245-9020-B19E79967960}"/>
    <dgm:cxn modelId="{629D3A92-F38F-B245-A88A-1C1FD1EA8E0A}" type="presOf" srcId="{61B20368-E015-4D6E-AEF3-0651559A6E29}" destId="{AFAE1A7B-594D-1E4A-8092-0E3768AA4A2C}" srcOrd="0" destOrd="0" presId="urn:microsoft.com/office/officeart/2005/8/layout/vList2"/>
    <dgm:cxn modelId="{696139C1-07BA-A64F-9A21-3BC13B036962}" srcId="{37402F41-4E54-4A61-BB9A-5A4218E68045}" destId="{0A4CF77B-9D3A-334E-B9A1-0D0A4BB164AE}" srcOrd="3" destOrd="0" parTransId="{77B2B35D-587E-3943-A6F8-4AD55E17DC0F}" sibTransId="{3567BD2B-9968-4544-8BAD-D34F1195AC7E}"/>
    <dgm:cxn modelId="{DD420CCE-4E0B-4E3D-A8AD-BDAB71C59C80}" srcId="{37402F41-4E54-4A61-BB9A-5A4218E68045}" destId="{7584070A-0446-4229-9C9E-7F52042F8450}" srcOrd="0" destOrd="0" parTransId="{D61EF832-2979-424F-BBA6-C1F8F363650E}" sibTransId="{9731325F-B8CA-491D-ABDE-DA40CCCB3214}"/>
    <dgm:cxn modelId="{5261EDD1-D8BA-4144-BA28-909856F1ECFC}" type="presOf" srcId="{1FDFAADF-C318-4AC0-BF29-63C3A2FD2304}" destId="{13E778D1-6EE4-7540-8AEA-B0182D7F0021}" srcOrd="0" destOrd="0" presId="urn:microsoft.com/office/officeart/2005/8/layout/vList2"/>
    <dgm:cxn modelId="{852496D5-D9E4-2345-9265-A035B0F59365}" type="presOf" srcId="{37402F41-4E54-4A61-BB9A-5A4218E68045}" destId="{DDC05F1A-C2DE-FB42-9602-E46A6B4FC662}" srcOrd="0" destOrd="0" presId="urn:microsoft.com/office/officeart/2005/8/layout/vList2"/>
    <dgm:cxn modelId="{D6C76E7A-C8EA-574B-ABBA-D7347F6DC96B}" type="presParOf" srcId="{DDC05F1A-C2DE-FB42-9602-E46A6B4FC662}" destId="{0706E3FB-3098-F646-A55A-CFC21CF7E9BF}" srcOrd="0" destOrd="0" presId="urn:microsoft.com/office/officeart/2005/8/layout/vList2"/>
    <dgm:cxn modelId="{320734B2-66F2-7D4E-BDF5-79263104DE7A}" type="presParOf" srcId="{DDC05F1A-C2DE-FB42-9602-E46A6B4FC662}" destId="{88A2383F-89BC-7B48-A3AD-38B4EB2238C5}" srcOrd="1" destOrd="0" presId="urn:microsoft.com/office/officeart/2005/8/layout/vList2"/>
    <dgm:cxn modelId="{85A76D7F-8F0D-7942-9D95-7AC394D7B6B2}" type="presParOf" srcId="{DDC05F1A-C2DE-FB42-9602-E46A6B4FC662}" destId="{AFAE1A7B-594D-1E4A-8092-0E3768AA4A2C}" srcOrd="2" destOrd="0" presId="urn:microsoft.com/office/officeart/2005/8/layout/vList2"/>
    <dgm:cxn modelId="{4D24F61C-9C10-634D-AB84-940DF7375EA8}" type="presParOf" srcId="{DDC05F1A-C2DE-FB42-9602-E46A6B4FC662}" destId="{582B807A-25E6-BE46-9FF4-F12C3685848E}" srcOrd="3" destOrd="0" presId="urn:microsoft.com/office/officeart/2005/8/layout/vList2"/>
    <dgm:cxn modelId="{3BCE0A6C-F16D-4247-BC3D-43FFE2C85B22}" type="presParOf" srcId="{DDC05F1A-C2DE-FB42-9602-E46A6B4FC662}" destId="{13E778D1-6EE4-7540-8AEA-B0182D7F0021}" srcOrd="4" destOrd="0" presId="urn:microsoft.com/office/officeart/2005/8/layout/vList2"/>
    <dgm:cxn modelId="{F166C1A3-EDBF-A244-9263-2141FDED78C1}" type="presParOf" srcId="{DDC05F1A-C2DE-FB42-9602-E46A6B4FC662}" destId="{7757DED0-3433-0045-9CA0-A6A5EA2B6530}" srcOrd="5" destOrd="0" presId="urn:microsoft.com/office/officeart/2005/8/layout/vList2"/>
    <dgm:cxn modelId="{407E4CFE-87BB-A84B-A67E-23E042BC0A89}" type="presParOf" srcId="{DDC05F1A-C2DE-FB42-9602-E46A6B4FC662}" destId="{7FE8F67B-6588-DF48-868D-E68011160A41}" srcOrd="6" destOrd="0" presId="urn:microsoft.com/office/officeart/2005/8/layout/vList2"/>
    <dgm:cxn modelId="{45637623-1A38-FF48-8353-F10865D31D3E}" type="presParOf" srcId="{DDC05F1A-C2DE-FB42-9602-E46A6B4FC662}" destId="{D7FBE8DF-010B-AA49-AD4B-A629BDE35CC3}" srcOrd="7" destOrd="0" presId="urn:microsoft.com/office/officeart/2005/8/layout/vList2"/>
    <dgm:cxn modelId="{E42014DF-DFBF-234D-A1E5-FAE947F36A08}" type="presParOf" srcId="{DDC05F1A-C2DE-FB42-9602-E46A6B4FC662}" destId="{724531BF-99DA-9A4C-84FA-C3464CCFEE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51D3E-23EA-4743-9FF8-447F90945C4B}" type="doc">
      <dgm:prSet loTypeId="urn:microsoft.com/office/officeart/2005/8/layout/chevron1" loCatId="icon" qsTypeId="urn:microsoft.com/office/officeart/2005/8/quickstyle/simple1" qsCatId="simple" csTypeId="urn:microsoft.com/office/officeart/2005/8/colors/colorful5" csCatId="colorful" phldr="1"/>
      <dgm:spPr/>
    </dgm:pt>
    <dgm:pt modelId="{123EABD2-06FD-0F40-B686-1A91601F846D}">
      <dgm:prSet phldrT="[Text]"/>
      <dgm:spPr>
        <a:solidFill>
          <a:srgbClr val="3EB7B4"/>
        </a:solidFill>
      </dgm:spPr>
      <dgm:t>
        <a:bodyPr/>
        <a:lstStyle/>
        <a:p>
          <a:r>
            <a:rPr lang="en-GB" dirty="0"/>
            <a:t>A</a:t>
          </a:r>
        </a:p>
      </dgm:t>
    </dgm:pt>
    <dgm:pt modelId="{E17F6CC2-99E1-EC4C-B579-23BA943BC089}" type="parTrans" cxnId="{674CA033-2E26-F64B-997E-86411AB4B198}">
      <dgm:prSet/>
      <dgm:spPr/>
      <dgm:t>
        <a:bodyPr/>
        <a:lstStyle/>
        <a:p>
          <a:endParaRPr lang="en-GB"/>
        </a:p>
      </dgm:t>
    </dgm:pt>
    <dgm:pt modelId="{E2277C2E-72B9-B44A-800F-DE6687E15987}" type="sibTrans" cxnId="{674CA033-2E26-F64B-997E-86411AB4B198}">
      <dgm:prSet/>
      <dgm:spPr/>
      <dgm:t>
        <a:bodyPr/>
        <a:lstStyle/>
        <a:p>
          <a:endParaRPr lang="en-GB"/>
        </a:p>
      </dgm:t>
    </dgm:pt>
    <dgm:pt modelId="{699E8E51-2816-4842-B3D5-2C69E0C547FB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B</a:t>
          </a:r>
        </a:p>
      </dgm:t>
    </dgm:pt>
    <dgm:pt modelId="{D8711EA6-EEA5-6F49-9F86-45CEEC526999}" type="parTrans" cxnId="{C7264020-8A3B-0446-87EE-BF6686D47F1A}">
      <dgm:prSet/>
      <dgm:spPr/>
      <dgm:t>
        <a:bodyPr/>
        <a:lstStyle/>
        <a:p>
          <a:endParaRPr lang="en-GB"/>
        </a:p>
      </dgm:t>
    </dgm:pt>
    <dgm:pt modelId="{81F6F326-5812-CE42-887D-C61BA8F47F2F}" type="sibTrans" cxnId="{C7264020-8A3B-0446-87EE-BF6686D47F1A}">
      <dgm:prSet/>
      <dgm:spPr/>
      <dgm:t>
        <a:bodyPr/>
        <a:lstStyle/>
        <a:p>
          <a:endParaRPr lang="en-GB"/>
        </a:p>
      </dgm:t>
    </dgm:pt>
    <dgm:pt modelId="{A35495ED-0B3A-DD48-8894-CFC91E685674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C</a:t>
          </a:r>
        </a:p>
      </dgm:t>
    </dgm:pt>
    <dgm:pt modelId="{3C224D52-D28D-1F49-A54F-AFEA262BC3F8}" type="parTrans" cxnId="{3662E9AF-1D2D-DB4E-9844-2AB15C60AB7D}">
      <dgm:prSet/>
      <dgm:spPr/>
      <dgm:t>
        <a:bodyPr/>
        <a:lstStyle/>
        <a:p>
          <a:endParaRPr lang="en-GB"/>
        </a:p>
      </dgm:t>
    </dgm:pt>
    <dgm:pt modelId="{61F3890C-D11C-FD4E-BC9C-61DDB6D51F0A}" type="sibTrans" cxnId="{3662E9AF-1D2D-DB4E-9844-2AB15C60AB7D}">
      <dgm:prSet/>
      <dgm:spPr/>
      <dgm:t>
        <a:bodyPr/>
        <a:lstStyle/>
        <a:p>
          <a:endParaRPr lang="en-GB"/>
        </a:p>
      </dgm:t>
    </dgm:pt>
    <dgm:pt modelId="{A3E0F778-873F-714E-BC7D-DB2AC4B90A2A}">
      <dgm:prSet/>
      <dgm:spPr>
        <a:solidFill>
          <a:srgbClr val="0432FF"/>
        </a:solidFill>
      </dgm:spPr>
      <dgm:t>
        <a:bodyPr/>
        <a:lstStyle/>
        <a:p>
          <a:r>
            <a:rPr lang="en-GB" dirty="0"/>
            <a:t>D</a:t>
          </a:r>
        </a:p>
      </dgm:t>
    </dgm:pt>
    <dgm:pt modelId="{967D2BB5-4A29-AC4D-BB34-AE209655850B}" type="parTrans" cxnId="{D5FAA432-23AF-794D-B21B-AA46C40EF87B}">
      <dgm:prSet/>
      <dgm:spPr/>
      <dgm:t>
        <a:bodyPr/>
        <a:lstStyle/>
        <a:p>
          <a:endParaRPr lang="en-GB"/>
        </a:p>
      </dgm:t>
    </dgm:pt>
    <dgm:pt modelId="{D0775EA4-F875-1E44-A012-B3C7001D572D}" type="sibTrans" cxnId="{D5FAA432-23AF-794D-B21B-AA46C40EF87B}">
      <dgm:prSet/>
      <dgm:spPr/>
      <dgm:t>
        <a:bodyPr/>
        <a:lstStyle/>
        <a:p>
          <a:endParaRPr lang="en-GB"/>
        </a:p>
      </dgm:t>
    </dgm:pt>
    <dgm:pt modelId="{7E8EFD0D-85AD-A64E-8573-AD7649A665BA}">
      <dgm:prSet/>
      <dgm:spPr>
        <a:solidFill>
          <a:srgbClr val="9437FF"/>
        </a:solidFill>
      </dgm:spPr>
      <dgm:t>
        <a:bodyPr/>
        <a:lstStyle/>
        <a:p>
          <a:r>
            <a:rPr lang="en-GB" dirty="0"/>
            <a:t>E</a:t>
          </a:r>
        </a:p>
      </dgm:t>
    </dgm:pt>
    <dgm:pt modelId="{7E160AB7-4E81-1340-A372-99733FA4D1F6}" type="parTrans" cxnId="{D5FA28F8-78D7-554E-85E1-400BC5CBC0E1}">
      <dgm:prSet/>
      <dgm:spPr/>
      <dgm:t>
        <a:bodyPr/>
        <a:lstStyle/>
        <a:p>
          <a:endParaRPr lang="en-GB"/>
        </a:p>
      </dgm:t>
    </dgm:pt>
    <dgm:pt modelId="{FEF2708E-5FFD-3F41-A1CD-05EF9E469876}" type="sibTrans" cxnId="{D5FA28F8-78D7-554E-85E1-400BC5CBC0E1}">
      <dgm:prSet/>
      <dgm:spPr/>
      <dgm:t>
        <a:bodyPr/>
        <a:lstStyle/>
        <a:p>
          <a:endParaRPr lang="en-GB"/>
        </a:p>
      </dgm:t>
    </dgm:pt>
    <dgm:pt modelId="{672B4EDA-2731-4742-9C2F-2451FB340CE7}" type="pres">
      <dgm:prSet presAssocID="{C1451D3E-23EA-4743-9FF8-447F90945C4B}" presName="Name0" presStyleCnt="0">
        <dgm:presLayoutVars>
          <dgm:dir/>
          <dgm:animLvl val="lvl"/>
          <dgm:resizeHandles val="exact"/>
        </dgm:presLayoutVars>
      </dgm:prSet>
      <dgm:spPr/>
    </dgm:pt>
    <dgm:pt modelId="{0CC9D1AE-675E-854A-BA1E-DA8F3105FA7E}" type="pres">
      <dgm:prSet presAssocID="{123EABD2-06FD-0F40-B686-1A91601F846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56A9E98-E774-CB4E-BCA2-49E6F880DEE2}" type="pres">
      <dgm:prSet presAssocID="{E2277C2E-72B9-B44A-800F-DE6687E15987}" presName="parTxOnlySpace" presStyleCnt="0"/>
      <dgm:spPr/>
    </dgm:pt>
    <dgm:pt modelId="{8D3F950A-D725-1141-97BF-24A00D7BB2C5}" type="pres">
      <dgm:prSet presAssocID="{699E8E51-2816-4842-B3D5-2C69E0C547F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531285E-6E07-704D-82F0-0FA6FA9A56BA}" type="pres">
      <dgm:prSet presAssocID="{81F6F326-5812-CE42-887D-C61BA8F47F2F}" presName="parTxOnlySpace" presStyleCnt="0"/>
      <dgm:spPr/>
    </dgm:pt>
    <dgm:pt modelId="{016E9749-D04F-DD40-AE97-73C3956D919A}" type="pres">
      <dgm:prSet presAssocID="{A35495ED-0B3A-DD48-8894-CFC91E68567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5F30BF0-F1BA-2D48-BB06-256FE45920CB}" type="pres">
      <dgm:prSet presAssocID="{61F3890C-D11C-FD4E-BC9C-61DDB6D51F0A}" presName="parTxOnlySpace" presStyleCnt="0"/>
      <dgm:spPr/>
    </dgm:pt>
    <dgm:pt modelId="{31B412D5-B759-D847-8A6C-EE0188167D85}" type="pres">
      <dgm:prSet presAssocID="{A3E0F778-873F-714E-BC7D-DB2AC4B90A2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79377F7-2C7F-9845-AB2A-8ED4DDBC32BF}" type="pres">
      <dgm:prSet presAssocID="{D0775EA4-F875-1E44-A012-B3C7001D572D}" presName="parTxOnlySpace" presStyleCnt="0"/>
      <dgm:spPr/>
    </dgm:pt>
    <dgm:pt modelId="{F0F6A743-A792-1F40-932E-5BCE126F33EC}" type="pres">
      <dgm:prSet presAssocID="{7E8EFD0D-85AD-A64E-8573-AD7649A665B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DB76F0A-15FA-B24F-98FC-124C5D9535DA}" type="presOf" srcId="{7E8EFD0D-85AD-A64E-8573-AD7649A665BA}" destId="{F0F6A743-A792-1F40-932E-5BCE126F33EC}" srcOrd="0" destOrd="0" presId="urn:microsoft.com/office/officeart/2005/8/layout/chevron1"/>
    <dgm:cxn modelId="{C7264020-8A3B-0446-87EE-BF6686D47F1A}" srcId="{C1451D3E-23EA-4743-9FF8-447F90945C4B}" destId="{699E8E51-2816-4842-B3D5-2C69E0C547FB}" srcOrd="1" destOrd="0" parTransId="{D8711EA6-EEA5-6F49-9F86-45CEEC526999}" sibTransId="{81F6F326-5812-CE42-887D-C61BA8F47F2F}"/>
    <dgm:cxn modelId="{D5FAA432-23AF-794D-B21B-AA46C40EF87B}" srcId="{C1451D3E-23EA-4743-9FF8-447F90945C4B}" destId="{A3E0F778-873F-714E-BC7D-DB2AC4B90A2A}" srcOrd="3" destOrd="0" parTransId="{967D2BB5-4A29-AC4D-BB34-AE209655850B}" sibTransId="{D0775EA4-F875-1E44-A012-B3C7001D572D}"/>
    <dgm:cxn modelId="{674CA033-2E26-F64B-997E-86411AB4B198}" srcId="{C1451D3E-23EA-4743-9FF8-447F90945C4B}" destId="{123EABD2-06FD-0F40-B686-1A91601F846D}" srcOrd="0" destOrd="0" parTransId="{E17F6CC2-99E1-EC4C-B579-23BA943BC089}" sibTransId="{E2277C2E-72B9-B44A-800F-DE6687E15987}"/>
    <dgm:cxn modelId="{4984F78E-8ECF-4342-BD3D-8CF308F4C1B1}" type="presOf" srcId="{699E8E51-2816-4842-B3D5-2C69E0C547FB}" destId="{8D3F950A-D725-1141-97BF-24A00D7BB2C5}" srcOrd="0" destOrd="0" presId="urn:microsoft.com/office/officeart/2005/8/layout/chevron1"/>
    <dgm:cxn modelId="{7147B8A1-710C-4241-BD14-BB6C62131316}" type="presOf" srcId="{123EABD2-06FD-0F40-B686-1A91601F846D}" destId="{0CC9D1AE-675E-854A-BA1E-DA8F3105FA7E}" srcOrd="0" destOrd="0" presId="urn:microsoft.com/office/officeart/2005/8/layout/chevron1"/>
    <dgm:cxn modelId="{69F8D1A2-9012-8B42-B887-61154751EF54}" type="presOf" srcId="{A3E0F778-873F-714E-BC7D-DB2AC4B90A2A}" destId="{31B412D5-B759-D847-8A6C-EE0188167D85}" srcOrd="0" destOrd="0" presId="urn:microsoft.com/office/officeart/2005/8/layout/chevron1"/>
    <dgm:cxn modelId="{3662E9AF-1D2D-DB4E-9844-2AB15C60AB7D}" srcId="{C1451D3E-23EA-4743-9FF8-447F90945C4B}" destId="{A35495ED-0B3A-DD48-8894-CFC91E685674}" srcOrd="2" destOrd="0" parTransId="{3C224D52-D28D-1F49-A54F-AFEA262BC3F8}" sibTransId="{61F3890C-D11C-FD4E-BC9C-61DDB6D51F0A}"/>
    <dgm:cxn modelId="{ED4C08BC-24AD-0C42-BB7A-09660DD9EF1B}" type="presOf" srcId="{C1451D3E-23EA-4743-9FF8-447F90945C4B}" destId="{672B4EDA-2731-4742-9C2F-2451FB340CE7}" srcOrd="0" destOrd="0" presId="urn:microsoft.com/office/officeart/2005/8/layout/chevron1"/>
    <dgm:cxn modelId="{D5FA28F8-78D7-554E-85E1-400BC5CBC0E1}" srcId="{C1451D3E-23EA-4743-9FF8-447F90945C4B}" destId="{7E8EFD0D-85AD-A64E-8573-AD7649A665BA}" srcOrd="4" destOrd="0" parTransId="{7E160AB7-4E81-1340-A372-99733FA4D1F6}" sibTransId="{FEF2708E-5FFD-3F41-A1CD-05EF9E469876}"/>
    <dgm:cxn modelId="{8AB491FA-4FEB-7247-A65E-3B7B275D3D7B}" type="presOf" srcId="{A35495ED-0B3A-DD48-8894-CFC91E685674}" destId="{016E9749-D04F-DD40-AE97-73C3956D919A}" srcOrd="0" destOrd="0" presId="urn:microsoft.com/office/officeart/2005/8/layout/chevron1"/>
    <dgm:cxn modelId="{19652549-348A-7E4A-8599-EB5B818C1877}" type="presParOf" srcId="{672B4EDA-2731-4742-9C2F-2451FB340CE7}" destId="{0CC9D1AE-675E-854A-BA1E-DA8F3105FA7E}" srcOrd="0" destOrd="0" presId="urn:microsoft.com/office/officeart/2005/8/layout/chevron1"/>
    <dgm:cxn modelId="{28C16687-A0E8-9F4A-9014-D279C9503D69}" type="presParOf" srcId="{672B4EDA-2731-4742-9C2F-2451FB340CE7}" destId="{D56A9E98-E774-CB4E-BCA2-49E6F880DEE2}" srcOrd="1" destOrd="0" presId="urn:microsoft.com/office/officeart/2005/8/layout/chevron1"/>
    <dgm:cxn modelId="{7E889FFE-AB8C-6E42-A852-4CF5E68A769B}" type="presParOf" srcId="{672B4EDA-2731-4742-9C2F-2451FB340CE7}" destId="{8D3F950A-D725-1141-97BF-24A00D7BB2C5}" srcOrd="2" destOrd="0" presId="urn:microsoft.com/office/officeart/2005/8/layout/chevron1"/>
    <dgm:cxn modelId="{3E0C645A-5F0A-534B-94EF-6A6FC3874923}" type="presParOf" srcId="{672B4EDA-2731-4742-9C2F-2451FB340CE7}" destId="{C531285E-6E07-704D-82F0-0FA6FA9A56BA}" srcOrd="3" destOrd="0" presId="urn:microsoft.com/office/officeart/2005/8/layout/chevron1"/>
    <dgm:cxn modelId="{D0F14652-1090-0D4C-9300-20044BD171CB}" type="presParOf" srcId="{672B4EDA-2731-4742-9C2F-2451FB340CE7}" destId="{016E9749-D04F-DD40-AE97-73C3956D919A}" srcOrd="4" destOrd="0" presId="urn:microsoft.com/office/officeart/2005/8/layout/chevron1"/>
    <dgm:cxn modelId="{4F90D002-7A15-F445-A61E-1E9C0D8476CB}" type="presParOf" srcId="{672B4EDA-2731-4742-9C2F-2451FB340CE7}" destId="{35F30BF0-F1BA-2D48-BB06-256FE45920CB}" srcOrd="5" destOrd="0" presId="urn:microsoft.com/office/officeart/2005/8/layout/chevron1"/>
    <dgm:cxn modelId="{30280573-FE99-0440-A12B-F1FE55ACD7DB}" type="presParOf" srcId="{672B4EDA-2731-4742-9C2F-2451FB340CE7}" destId="{31B412D5-B759-D847-8A6C-EE0188167D85}" srcOrd="6" destOrd="0" presId="urn:microsoft.com/office/officeart/2005/8/layout/chevron1"/>
    <dgm:cxn modelId="{E3DB77B5-5A71-C147-9A97-267E5F7B4BC0}" type="presParOf" srcId="{672B4EDA-2731-4742-9C2F-2451FB340CE7}" destId="{279377F7-2C7F-9845-AB2A-8ED4DDBC32BF}" srcOrd="7" destOrd="0" presId="urn:microsoft.com/office/officeart/2005/8/layout/chevron1"/>
    <dgm:cxn modelId="{9EE5D1F3-21EA-3140-8ED4-A8EA41A53438}" type="presParOf" srcId="{672B4EDA-2731-4742-9C2F-2451FB340CE7}" destId="{F0F6A743-A792-1F40-932E-5BCE126F33E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451D3E-23EA-4743-9FF8-447F90945C4B}" type="doc">
      <dgm:prSet loTypeId="urn:microsoft.com/office/officeart/2005/8/layout/chevron1" loCatId="icon" qsTypeId="urn:microsoft.com/office/officeart/2005/8/quickstyle/simple1" qsCatId="simple" csTypeId="urn:microsoft.com/office/officeart/2005/8/colors/colorful5" csCatId="colorful" phldr="1"/>
      <dgm:spPr/>
    </dgm:pt>
    <dgm:pt modelId="{123EABD2-06FD-0F40-B686-1A91601F846D}">
      <dgm:prSet phldrT="[Text]"/>
      <dgm:spPr>
        <a:solidFill>
          <a:srgbClr val="3EB7B4"/>
        </a:solidFill>
      </dgm:spPr>
      <dgm:t>
        <a:bodyPr/>
        <a:lstStyle/>
        <a:p>
          <a:r>
            <a:rPr lang="en-GB" dirty="0"/>
            <a:t>A</a:t>
          </a:r>
        </a:p>
      </dgm:t>
    </dgm:pt>
    <dgm:pt modelId="{E17F6CC2-99E1-EC4C-B579-23BA943BC089}" type="parTrans" cxnId="{674CA033-2E26-F64B-997E-86411AB4B198}">
      <dgm:prSet/>
      <dgm:spPr/>
      <dgm:t>
        <a:bodyPr/>
        <a:lstStyle/>
        <a:p>
          <a:endParaRPr lang="en-GB"/>
        </a:p>
      </dgm:t>
    </dgm:pt>
    <dgm:pt modelId="{E2277C2E-72B9-B44A-800F-DE6687E15987}" type="sibTrans" cxnId="{674CA033-2E26-F64B-997E-86411AB4B198}">
      <dgm:prSet/>
      <dgm:spPr/>
      <dgm:t>
        <a:bodyPr/>
        <a:lstStyle/>
        <a:p>
          <a:endParaRPr lang="en-GB"/>
        </a:p>
      </dgm:t>
    </dgm:pt>
    <dgm:pt modelId="{699E8E51-2816-4842-B3D5-2C69E0C547FB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B</a:t>
          </a:r>
        </a:p>
      </dgm:t>
    </dgm:pt>
    <dgm:pt modelId="{D8711EA6-EEA5-6F49-9F86-45CEEC526999}" type="parTrans" cxnId="{C7264020-8A3B-0446-87EE-BF6686D47F1A}">
      <dgm:prSet/>
      <dgm:spPr/>
      <dgm:t>
        <a:bodyPr/>
        <a:lstStyle/>
        <a:p>
          <a:endParaRPr lang="en-GB"/>
        </a:p>
      </dgm:t>
    </dgm:pt>
    <dgm:pt modelId="{81F6F326-5812-CE42-887D-C61BA8F47F2F}" type="sibTrans" cxnId="{C7264020-8A3B-0446-87EE-BF6686D47F1A}">
      <dgm:prSet/>
      <dgm:spPr/>
      <dgm:t>
        <a:bodyPr/>
        <a:lstStyle/>
        <a:p>
          <a:endParaRPr lang="en-GB"/>
        </a:p>
      </dgm:t>
    </dgm:pt>
    <dgm:pt modelId="{A35495ED-0B3A-DD48-8894-CFC91E685674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C</a:t>
          </a:r>
        </a:p>
      </dgm:t>
    </dgm:pt>
    <dgm:pt modelId="{3C224D52-D28D-1F49-A54F-AFEA262BC3F8}" type="parTrans" cxnId="{3662E9AF-1D2D-DB4E-9844-2AB15C60AB7D}">
      <dgm:prSet/>
      <dgm:spPr/>
      <dgm:t>
        <a:bodyPr/>
        <a:lstStyle/>
        <a:p>
          <a:endParaRPr lang="en-GB"/>
        </a:p>
      </dgm:t>
    </dgm:pt>
    <dgm:pt modelId="{61F3890C-D11C-FD4E-BC9C-61DDB6D51F0A}" type="sibTrans" cxnId="{3662E9AF-1D2D-DB4E-9844-2AB15C60AB7D}">
      <dgm:prSet/>
      <dgm:spPr/>
      <dgm:t>
        <a:bodyPr/>
        <a:lstStyle/>
        <a:p>
          <a:endParaRPr lang="en-GB"/>
        </a:p>
      </dgm:t>
    </dgm:pt>
    <dgm:pt modelId="{A3E0F778-873F-714E-BC7D-DB2AC4B90A2A}">
      <dgm:prSet/>
      <dgm:spPr>
        <a:solidFill>
          <a:srgbClr val="0432FF"/>
        </a:solidFill>
      </dgm:spPr>
      <dgm:t>
        <a:bodyPr/>
        <a:lstStyle/>
        <a:p>
          <a:r>
            <a:rPr lang="en-GB" dirty="0"/>
            <a:t>D</a:t>
          </a:r>
        </a:p>
      </dgm:t>
    </dgm:pt>
    <dgm:pt modelId="{967D2BB5-4A29-AC4D-BB34-AE209655850B}" type="parTrans" cxnId="{D5FAA432-23AF-794D-B21B-AA46C40EF87B}">
      <dgm:prSet/>
      <dgm:spPr/>
      <dgm:t>
        <a:bodyPr/>
        <a:lstStyle/>
        <a:p>
          <a:endParaRPr lang="en-GB"/>
        </a:p>
      </dgm:t>
    </dgm:pt>
    <dgm:pt modelId="{D0775EA4-F875-1E44-A012-B3C7001D572D}" type="sibTrans" cxnId="{D5FAA432-23AF-794D-B21B-AA46C40EF87B}">
      <dgm:prSet/>
      <dgm:spPr/>
      <dgm:t>
        <a:bodyPr/>
        <a:lstStyle/>
        <a:p>
          <a:endParaRPr lang="en-GB"/>
        </a:p>
      </dgm:t>
    </dgm:pt>
    <dgm:pt modelId="{7E8EFD0D-85AD-A64E-8573-AD7649A665BA}">
      <dgm:prSet/>
      <dgm:spPr>
        <a:solidFill>
          <a:srgbClr val="9437FF"/>
        </a:solidFill>
      </dgm:spPr>
      <dgm:t>
        <a:bodyPr/>
        <a:lstStyle/>
        <a:p>
          <a:r>
            <a:rPr lang="en-GB" dirty="0"/>
            <a:t>E</a:t>
          </a:r>
        </a:p>
      </dgm:t>
    </dgm:pt>
    <dgm:pt modelId="{7E160AB7-4E81-1340-A372-99733FA4D1F6}" type="parTrans" cxnId="{D5FA28F8-78D7-554E-85E1-400BC5CBC0E1}">
      <dgm:prSet/>
      <dgm:spPr/>
      <dgm:t>
        <a:bodyPr/>
        <a:lstStyle/>
        <a:p>
          <a:endParaRPr lang="en-GB"/>
        </a:p>
      </dgm:t>
    </dgm:pt>
    <dgm:pt modelId="{FEF2708E-5FFD-3F41-A1CD-05EF9E469876}" type="sibTrans" cxnId="{D5FA28F8-78D7-554E-85E1-400BC5CBC0E1}">
      <dgm:prSet/>
      <dgm:spPr/>
      <dgm:t>
        <a:bodyPr/>
        <a:lstStyle/>
        <a:p>
          <a:endParaRPr lang="en-GB"/>
        </a:p>
      </dgm:t>
    </dgm:pt>
    <dgm:pt modelId="{672B4EDA-2731-4742-9C2F-2451FB340CE7}" type="pres">
      <dgm:prSet presAssocID="{C1451D3E-23EA-4743-9FF8-447F90945C4B}" presName="Name0" presStyleCnt="0">
        <dgm:presLayoutVars>
          <dgm:dir/>
          <dgm:animLvl val="lvl"/>
          <dgm:resizeHandles val="exact"/>
        </dgm:presLayoutVars>
      </dgm:prSet>
      <dgm:spPr/>
    </dgm:pt>
    <dgm:pt modelId="{0CC9D1AE-675E-854A-BA1E-DA8F3105FA7E}" type="pres">
      <dgm:prSet presAssocID="{123EABD2-06FD-0F40-B686-1A91601F846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56A9E98-E774-CB4E-BCA2-49E6F880DEE2}" type="pres">
      <dgm:prSet presAssocID="{E2277C2E-72B9-B44A-800F-DE6687E15987}" presName="parTxOnlySpace" presStyleCnt="0"/>
      <dgm:spPr/>
    </dgm:pt>
    <dgm:pt modelId="{8D3F950A-D725-1141-97BF-24A00D7BB2C5}" type="pres">
      <dgm:prSet presAssocID="{699E8E51-2816-4842-B3D5-2C69E0C547F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531285E-6E07-704D-82F0-0FA6FA9A56BA}" type="pres">
      <dgm:prSet presAssocID="{81F6F326-5812-CE42-887D-C61BA8F47F2F}" presName="parTxOnlySpace" presStyleCnt="0"/>
      <dgm:spPr/>
    </dgm:pt>
    <dgm:pt modelId="{016E9749-D04F-DD40-AE97-73C3956D919A}" type="pres">
      <dgm:prSet presAssocID="{A35495ED-0B3A-DD48-8894-CFC91E68567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5F30BF0-F1BA-2D48-BB06-256FE45920CB}" type="pres">
      <dgm:prSet presAssocID="{61F3890C-D11C-FD4E-BC9C-61DDB6D51F0A}" presName="parTxOnlySpace" presStyleCnt="0"/>
      <dgm:spPr/>
    </dgm:pt>
    <dgm:pt modelId="{31B412D5-B759-D847-8A6C-EE0188167D85}" type="pres">
      <dgm:prSet presAssocID="{A3E0F778-873F-714E-BC7D-DB2AC4B90A2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79377F7-2C7F-9845-AB2A-8ED4DDBC32BF}" type="pres">
      <dgm:prSet presAssocID="{D0775EA4-F875-1E44-A012-B3C7001D572D}" presName="parTxOnlySpace" presStyleCnt="0"/>
      <dgm:spPr/>
    </dgm:pt>
    <dgm:pt modelId="{F0F6A743-A792-1F40-932E-5BCE126F33EC}" type="pres">
      <dgm:prSet presAssocID="{7E8EFD0D-85AD-A64E-8573-AD7649A665B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DB76F0A-15FA-B24F-98FC-124C5D9535DA}" type="presOf" srcId="{7E8EFD0D-85AD-A64E-8573-AD7649A665BA}" destId="{F0F6A743-A792-1F40-932E-5BCE126F33EC}" srcOrd="0" destOrd="0" presId="urn:microsoft.com/office/officeart/2005/8/layout/chevron1"/>
    <dgm:cxn modelId="{C7264020-8A3B-0446-87EE-BF6686D47F1A}" srcId="{C1451D3E-23EA-4743-9FF8-447F90945C4B}" destId="{699E8E51-2816-4842-B3D5-2C69E0C547FB}" srcOrd="1" destOrd="0" parTransId="{D8711EA6-EEA5-6F49-9F86-45CEEC526999}" sibTransId="{81F6F326-5812-CE42-887D-C61BA8F47F2F}"/>
    <dgm:cxn modelId="{D5FAA432-23AF-794D-B21B-AA46C40EF87B}" srcId="{C1451D3E-23EA-4743-9FF8-447F90945C4B}" destId="{A3E0F778-873F-714E-BC7D-DB2AC4B90A2A}" srcOrd="3" destOrd="0" parTransId="{967D2BB5-4A29-AC4D-BB34-AE209655850B}" sibTransId="{D0775EA4-F875-1E44-A012-B3C7001D572D}"/>
    <dgm:cxn modelId="{674CA033-2E26-F64B-997E-86411AB4B198}" srcId="{C1451D3E-23EA-4743-9FF8-447F90945C4B}" destId="{123EABD2-06FD-0F40-B686-1A91601F846D}" srcOrd="0" destOrd="0" parTransId="{E17F6CC2-99E1-EC4C-B579-23BA943BC089}" sibTransId="{E2277C2E-72B9-B44A-800F-DE6687E15987}"/>
    <dgm:cxn modelId="{4984F78E-8ECF-4342-BD3D-8CF308F4C1B1}" type="presOf" srcId="{699E8E51-2816-4842-B3D5-2C69E0C547FB}" destId="{8D3F950A-D725-1141-97BF-24A00D7BB2C5}" srcOrd="0" destOrd="0" presId="urn:microsoft.com/office/officeart/2005/8/layout/chevron1"/>
    <dgm:cxn modelId="{7147B8A1-710C-4241-BD14-BB6C62131316}" type="presOf" srcId="{123EABD2-06FD-0F40-B686-1A91601F846D}" destId="{0CC9D1AE-675E-854A-BA1E-DA8F3105FA7E}" srcOrd="0" destOrd="0" presId="urn:microsoft.com/office/officeart/2005/8/layout/chevron1"/>
    <dgm:cxn modelId="{69F8D1A2-9012-8B42-B887-61154751EF54}" type="presOf" srcId="{A3E0F778-873F-714E-BC7D-DB2AC4B90A2A}" destId="{31B412D5-B759-D847-8A6C-EE0188167D85}" srcOrd="0" destOrd="0" presId="urn:microsoft.com/office/officeart/2005/8/layout/chevron1"/>
    <dgm:cxn modelId="{3662E9AF-1D2D-DB4E-9844-2AB15C60AB7D}" srcId="{C1451D3E-23EA-4743-9FF8-447F90945C4B}" destId="{A35495ED-0B3A-DD48-8894-CFC91E685674}" srcOrd="2" destOrd="0" parTransId="{3C224D52-D28D-1F49-A54F-AFEA262BC3F8}" sibTransId="{61F3890C-D11C-FD4E-BC9C-61DDB6D51F0A}"/>
    <dgm:cxn modelId="{ED4C08BC-24AD-0C42-BB7A-09660DD9EF1B}" type="presOf" srcId="{C1451D3E-23EA-4743-9FF8-447F90945C4B}" destId="{672B4EDA-2731-4742-9C2F-2451FB340CE7}" srcOrd="0" destOrd="0" presId="urn:microsoft.com/office/officeart/2005/8/layout/chevron1"/>
    <dgm:cxn modelId="{D5FA28F8-78D7-554E-85E1-400BC5CBC0E1}" srcId="{C1451D3E-23EA-4743-9FF8-447F90945C4B}" destId="{7E8EFD0D-85AD-A64E-8573-AD7649A665BA}" srcOrd="4" destOrd="0" parTransId="{7E160AB7-4E81-1340-A372-99733FA4D1F6}" sibTransId="{FEF2708E-5FFD-3F41-A1CD-05EF9E469876}"/>
    <dgm:cxn modelId="{8AB491FA-4FEB-7247-A65E-3B7B275D3D7B}" type="presOf" srcId="{A35495ED-0B3A-DD48-8894-CFC91E685674}" destId="{016E9749-D04F-DD40-AE97-73C3956D919A}" srcOrd="0" destOrd="0" presId="urn:microsoft.com/office/officeart/2005/8/layout/chevron1"/>
    <dgm:cxn modelId="{19652549-348A-7E4A-8599-EB5B818C1877}" type="presParOf" srcId="{672B4EDA-2731-4742-9C2F-2451FB340CE7}" destId="{0CC9D1AE-675E-854A-BA1E-DA8F3105FA7E}" srcOrd="0" destOrd="0" presId="urn:microsoft.com/office/officeart/2005/8/layout/chevron1"/>
    <dgm:cxn modelId="{28C16687-A0E8-9F4A-9014-D279C9503D69}" type="presParOf" srcId="{672B4EDA-2731-4742-9C2F-2451FB340CE7}" destId="{D56A9E98-E774-CB4E-BCA2-49E6F880DEE2}" srcOrd="1" destOrd="0" presId="urn:microsoft.com/office/officeart/2005/8/layout/chevron1"/>
    <dgm:cxn modelId="{7E889FFE-AB8C-6E42-A852-4CF5E68A769B}" type="presParOf" srcId="{672B4EDA-2731-4742-9C2F-2451FB340CE7}" destId="{8D3F950A-D725-1141-97BF-24A00D7BB2C5}" srcOrd="2" destOrd="0" presId="urn:microsoft.com/office/officeart/2005/8/layout/chevron1"/>
    <dgm:cxn modelId="{3E0C645A-5F0A-534B-94EF-6A6FC3874923}" type="presParOf" srcId="{672B4EDA-2731-4742-9C2F-2451FB340CE7}" destId="{C531285E-6E07-704D-82F0-0FA6FA9A56BA}" srcOrd="3" destOrd="0" presId="urn:microsoft.com/office/officeart/2005/8/layout/chevron1"/>
    <dgm:cxn modelId="{D0F14652-1090-0D4C-9300-20044BD171CB}" type="presParOf" srcId="{672B4EDA-2731-4742-9C2F-2451FB340CE7}" destId="{016E9749-D04F-DD40-AE97-73C3956D919A}" srcOrd="4" destOrd="0" presId="urn:microsoft.com/office/officeart/2005/8/layout/chevron1"/>
    <dgm:cxn modelId="{4F90D002-7A15-F445-A61E-1E9C0D8476CB}" type="presParOf" srcId="{672B4EDA-2731-4742-9C2F-2451FB340CE7}" destId="{35F30BF0-F1BA-2D48-BB06-256FE45920CB}" srcOrd="5" destOrd="0" presId="urn:microsoft.com/office/officeart/2005/8/layout/chevron1"/>
    <dgm:cxn modelId="{30280573-FE99-0440-A12B-F1FE55ACD7DB}" type="presParOf" srcId="{672B4EDA-2731-4742-9C2F-2451FB340CE7}" destId="{31B412D5-B759-D847-8A6C-EE0188167D85}" srcOrd="6" destOrd="0" presId="urn:microsoft.com/office/officeart/2005/8/layout/chevron1"/>
    <dgm:cxn modelId="{E3DB77B5-5A71-C147-9A97-267E5F7B4BC0}" type="presParOf" srcId="{672B4EDA-2731-4742-9C2F-2451FB340CE7}" destId="{279377F7-2C7F-9845-AB2A-8ED4DDBC32BF}" srcOrd="7" destOrd="0" presId="urn:microsoft.com/office/officeart/2005/8/layout/chevron1"/>
    <dgm:cxn modelId="{9EE5D1F3-21EA-3140-8ED4-A8EA41A53438}" type="presParOf" srcId="{672B4EDA-2731-4742-9C2F-2451FB340CE7}" destId="{F0F6A743-A792-1F40-932E-5BCE126F33E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BB48A4-088F-4B89-BB9B-D1BA14FBEC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103144-98FB-469A-8D1E-7E2E4435F7B9}">
      <dgm:prSet/>
      <dgm:spPr/>
      <dgm:t>
        <a:bodyPr/>
        <a:lstStyle/>
        <a:p>
          <a:r>
            <a:rPr lang="en-GB" dirty="0"/>
            <a:t>Patients with neurological conditions and high MEWS-SR have higher mortality </a:t>
          </a:r>
          <a:endParaRPr lang="en-US" dirty="0"/>
        </a:p>
      </dgm:t>
    </dgm:pt>
    <dgm:pt modelId="{2E9843FA-F4D7-499E-AA88-0AFBA96B147D}" type="parTrans" cxnId="{FA85B7E8-20CD-4E29-9C73-E4BFFDCE2202}">
      <dgm:prSet/>
      <dgm:spPr/>
      <dgm:t>
        <a:bodyPr/>
        <a:lstStyle/>
        <a:p>
          <a:endParaRPr lang="en-US"/>
        </a:p>
      </dgm:t>
    </dgm:pt>
    <dgm:pt modelId="{DFC5E2C2-FA4A-4777-AF7F-416D57CC0E7D}" type="sibTrans" cxnId="{FA85B7E8-20CD-4E29-9C73-E4BFFDCE2202}">
      <dgm:prSet/>
      <dgm:spPr/>
      <dgm:t>
        <a:bodyPr/>
        <a:lstStyle/>
        <a:p>
          <a:endParaRPr lang="en-US"/>
        </a:p>
      </dgm:t>
    </dgm:pt>
    <dgm:pt modelId="{D8603890-6A07-4839-B41D-D7CA1C7E2653}">
      <dgm:prSet/>
      <dgm:spPr/>
      <dgm:t>
        <a:bodyPr/>
        <a:lstStyle/>
        <a:p>
          <a:r>
            <a:rPr lang="en-GB"/>
            <a:t>MEWS-SR is not a realiable tool to indicate new infection or sepsis </a:t>
          </a:r>
          <a:endParaRPr lang="en-US"/>
        </a:p>
      </dgm:t>
    </dgm:pt>
    <dgm:pt modelId="{1D797454-F520-46AA-894D-218C7F8285D9}" type="parTrans" cxnId="{00EA518B-32C5-4153-8644-E0F8E14A3BCB}">
      <dgm:prSet/>
      <dgm:spPr/>
      <dgm:t>
        <a:bodyPr/>
        <a:lstStyle/>
        <a:p>
          <a:endParaRPr lang="en-US"/>
        </a:p>
      </dgm:t>
    </dgm:pt>
    <dgm:pt modelId="{112C847E-9E42-492C-8EBF-8AE01C4CDD3D}" type="sibTrans" cxnId="{00EA518B-32C5-4153-8644-E0F8E14A3BCB}">
      <dgm:prSet/>
      <dgm:spPr/>
      <dgm:t>
        <a:bodyPr/>
        <a:lstStyle/>
        <a:p>
          <a:endParaRPr lang="en-US"/>
        </a:p>
      </dgm:t>
    </dgm:pt>
    <dgm:pt modelId="{E4D49E9E-9641-4A03-A0D2-5E7362E0B276}">
      <dgm:prSet/>
      <dgm:spPr/>
      <dgm:t>
        <a:bodyPr/>
        <a:lstStyle/>
        <a:p>
          <a:r>
            <a:rPr lang="en-GB"/>
            <a:t>A high proportion of patients with MEWS-SR &gt;5 did not have sepsis/infection</a:t>
          </a:r>
          <a:endParaRPr lang="en-US"/>
        </a:p>
      </dgm:t>
    </dgm:pt>
    <dgm:pt modelId="{4A2172A3-ABEE-4770-812B-D7E143D2452C}" type="parTrans" cxnId="{D343FBFE-DA41-46C8-BDE3-84A1D2A3AE95}">
      <dgm:prSet/>
      <dgm:spPr/>
      <dgm:t>
        <a:bodyPr/>
        <a:lstStyle/>
        <a:p>
          <a:endParaRPr lang="en-US"/>
        </a:p>
      </dgm:t>
    </dgm:pt>
    <dgm:pt modelId="{F5AF61E9-1A18-4559-AFF4-4CAEDB3D327E}" type="sibTrans" cxnId="{D343FBFE-DA41-46C8-BDE3-84A1D2A3AE95}">
      <dgm:prSet/>
      <dgm:spPr/>
      <dgm:t>
        <a:bodyPr/>
        <a:lstStyle/>
        <a:p>
          <a:endParaRPr lang="en-US"/>
        </a:p>
      </dgm:t>
    </dgm:pt>
    <dgm:pt modelId="{11A0EAD0-2B76-4DB5-A964-E4C5A0FEEFAF}">
      <dgm:prSet/>
      <dgm:spPr/>
      <dgm:t>
        <a:bodyPr/>
        <a:lstStyle/>
        <a:p>
          <a:r>
            <a:rPr lang="en-GB"/>
            <a:t>Mortality was not driven by sepsis or infection  </a:t>
          </a:r>
          <a:endParaRPr lang="en-US"/>
        </a:p>
      </dgm:t>
    </dgm:pt>
    <dgm:pt modelId="{988AF902-E815-4F75-BEEE-83AE5353BC72}" type="parTrans" cxnId="{484868E5-140B-48BF-9567-36937D3DC3AF}">
      <dgm:prSet/>
      <dgm:spPr/>
      <dgm:t>
        <a:bodyPr/>
        <a:lstStyle/>
        <a:p>
          <a:endParaRPr lang="en-US"/>
        </a:p>
      </dgm:t>
    </dgm:pt>
    <dgm:pt modelId="{A38492FA-7D92-438D-827B-272B4D59AC5A}" type="sibTrans" cxnId="{484868E5-140B-48BF-9567-36937D3DC3AF}">
      <dgm:prSet/>
      <dgm:spPr/>
      <dgm:t>
        <a:bodyPr/>
        <a:lstStyle/>
        <a:p>
          <a:endParaRPr lang="en-US"/>
        </a:p>
      </dgm:t>
    </dgm:pt>
    <dgm:pt modelId="{B2ACFD5A-A968-0E4F-A2B7-FAD1E4A9587C}" type="pres">
      <dgm:prSet presAssocID="{ACBB48A4-088F-4B89-BB9B-D1BA14FBECCC}" presName="linear" presStyleCnt="0">
        <dgm:presLayoutVars>
          <dgm:animLvl val="lvl"/>
          <dgm:resizeHandles val="exact"/>
        </dgm:presLayoutVars>
      </dgm:prSet>
      <dgm:spPr/>
    </dgm:pt>
    <dgm:pt modelId="{79D4CF89-4839-7A4D-8929-64A6876338F1}" type="pres">
      <dgm:prSet presAssocID="{EB103144-98FB-469A-8D1E-7E2E4435F7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09FC36-E324-C144-BE40-6B46042540BB}" type="pres">
      <dgm:prSet presAssocID="{DFC5E2C2-FA4A-4777-AF7F-416D57CC0E7D}" presName="spacer" presStyleCnt="0"/>
      <dgm:spPr/>
    </dgm:pt>
    <dgm:pt modelId="{9960B275-F707-5C46-8E4D-29A85F26B1F1}" type="pres">
      <dgm:prSet presAssocID="{D8603890-6A07-4839-B41D-D7CA1C7E26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A0D20D-6380-5E4F-AA7A-230E1D807D4D}" type="pres">
      <dgm:prSet presAssocID="{112C847E-9E42-492C-8EBF-8AE01C4CDD3D}" presName="spacer" presStyleCnt="0"/>
      <dgm:spPr/>
    </dgm:pt>
    <dgm:pt modelId="{6E950F63-F517-0043-908C-731FBD62E789}" type="pres">
      <dgm:prSet presAssocID="{E4D49E9E-9641-4A03-A0D2-5E7362E0B27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2174CA-1FC4-844E-8491-B3917B5B4FD5}" type="pres">
      <dgm:prSet presAssocID="{F5AF61E9-1A18-4559-AFF4-4CAEDB3D327E}" presName="spacer" presStyleCnt="0"/>
      <dgm:spPr/>
    </dgm:pt>
    <dgm:pt modelId="{C0F415BF-48AE-A746-964B-CE8ECC7FD711}" type="pres">
      <dgm:prSet presAssocID="{11A0EAD0-2B76-4DB5-A964-E4C5A0FEEFA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149D34-60E4-1243-B142-CA881D20A1B0}" type="presOf" srcId="{11A0EAD0-2B76-4DB5-A964-E4C5A0FEEFAF}" destId="{C0F415BF-48AE-A746-964B-CE8ECC7FD711}" srcOrd="0" destOrd="0" presId="urn:microsoft.com/office/officeart/2005/8/layout/vList2"/>
    <dgm:cxn modelId="{CE723256-7FA8-6547-B6DD-7307B9F00197}" type="presOf" srcId="{E4D49E9E-9641-4A03-A0D2-5E7362E0B276}" destId="{6E950F63-F517-0043-908C-731FBD62E789}" srcOrd="0" destOrd="0" presId="urn:microsoft.com/office/officeart/2005/8/layout/vList2"/>
    <dgm:cxn modelId="{62BF4876-627E-3B40-B97F-797E6343DCCD}" type="presOf" srcId="{D8603890-6A07-4839-B41D-D7CA1C7E2653}" destId="{9960B275-F707-5C46-8E4D-29A85F26B1F1}" srcOrd="0" destOrd="0" presId="urn:microsoft.com/office/officeart/2005/8/layout/vList2"/>
    <dgm:cxn modelId="{00EA518B-32C5-4153-8644-E0F8E14A3BCB}" srcId="{ACBB48A4-088F-4B89-BB9B-D1BA14FBECCC}" destId="{D8603890-6A07-4839-B41D-D7CA1C7E2653}" srcOrd="1" destOrd="0" parTransId="{1D797454-F520-46AA-894D-218C7F8285D9}" sibTransId="{112C847E-9E42-492C-8EBF-8AE01C4CDD3D}"/>
    <dgm:cxn modelId="{848D1E98-A424-5A48-877C-86B9808AFD76}" type="presOf" srcId="{EB103144-98FB-469A-8D1E-7E2E4435F7B9}" destId="{79D4CF89-4839-7A4D-8929-64A6876338F1}" srcOrd="0" destOrd="0" presId="urn:microsoft.com/office/officeart/2005/8/layout/vList2"/>
    <dgm:cxn modelId="{484868E5-140B-48BF-9567-36937D3DC3AF}" srcId="{ACBB48A4-088F-4B89-BB9B-D1BA14FBECCC}" destId="{11A0EAD0-2B76-4DB5-A964-E4C5A0FEEFAF}" srcOrd="3" destOrd="0" parTransId="{988AF902-E815-4F75-BEEE-83AE5353BC72}" sibTransId="{A38492FA-7D92-438D-827B-272B4D59AC5A}"/>
    <dgm:cxn modelId="{E4EE27E7-1963-D242-B3B8-EB4588CCA3E8}" type="presOf" srcId="{ACBB48A4-088F-4B89-BB9B-D1BA14FBECCC}" destId="{B2ACFD5A-A968-0E4F-A2B7-FAD1E4A9587C}" srcOrd="0" destOrd="0" presId="urn:microsoft.com/office/officeart/2005/8/layout/vList2"/>
    <dgm:cxn modelId="{FA85B7E8-20CD-4E29-9C73-E4BFFDCE2202}" srcId="{ACBB48A4-088F-4B89-BB9B-D1BA14FBECCC}" destId="{EB103144-98FB-469A-8D1E-7E2E4435F7B9}" srcOrd="0" destOrd="0" parTransId="{2E9843FA-F4D7-499E-AA88-0AFBA96B147D}" sibTransId="{DFC5E2C2-FA4A-4777-AF7F-416D57CC0E7D}"/>
    <dgm:cxn modelId="{D343FBFE-DA41-46C8-BDE3-84A1D2A3AE95}" srcId="{ACBB48A4-088F-4B89-BB9B-D1BA14FBECCC}" destId="{E4D49E9E-9641-4A03-A0D2-5E7362E0B276}" srcOrd="2" destOrd="0" parTransId="{4A2172A3-ABEE-4770-812B-D7E143D2452C}" sibTransId="{F5AF61E9-1A18-4559-AFF4-4CAEDB3D327E}"/>
    <dgm:cxn modelId="{EDA09166-15DC-DE48-ABA9-D787DB8F714A}" type="presParOf" srcId="{B2ACFD5A-A968-0E4F-A2B7-FAD1E4A9587C}" destId="{79D4CF89-4839-7A4D-8929-64A6876338F1}" srcOrd="0" destOrd="0" presId="urn:microsoft.com/office/officeart/2005/8/layout/vList2"/>
    <dgm:cxn modelId="{32C94CF4-EDCE-E542-8AAC-A2005952E1DC}" type="presParOf" srcId="{B2ACFD5A-A968-0E4F-A2B7-FAD1E4A9587C}" destId="{E309FC36-E324-C144-BE40-6B46042540BB}" srcOrd="1" destOrd="0" presId="urn:microsoft.com/office/officeart/2005/8/layout/vList2"/>
    <dgm:cxn modelId="{B6FD8A1E-FC58-2841-B87B-2EF35C05820A}" type="presParOf" srcId="{B2ACFD5A-A968-0E4F-A2B7-FAD1E4A9587C}" destId="{9960B275-F707-5C46-8E4D-29A85F26B1F1}" srcOrd="2" destOrd="0" presId="urn:microsoft.com/office/officeart/2005/8/layout/vList2"/>
    <dgm:cxn modelId="{5362D6E8-8B9D-B846-96C9-376A8FCA8038}" type="presParOf" srcId="{B2ACFD5A-A968-0E4F-A2B7-FAD1E4A9587C}" destId="{06A0D20D-6380-5E4F-AA7A-230E1D807D4D}" srcOrd="3" destOrd="0" presId="urn:microsoft.com/office/officeart/2005/8/layout/vList2"/>
    <dgm:cxn modelId="{33573B14-45DB-2A43-97D7-0DCAF2B48B26}" type="presParOf" srcId="{B2ACFD5A-A968-0E4F-A2B7-FAD1E4A9587C}" destId="{6E950F63-F517-0043-908C-731FBD62E789}" srcOrd="4" destOrd="0" presId="urn:microsoft.com/office/officeart/2005/8/layout/vList2"/>
    <dgm:cxn modelId="{DF6B951C-A21D-DC41-983D-7BEBF4BFB5EF}" type="presParOf" srcId="{B2ACFD5A-A968-0E4F-A2B7-FAD1E4A9587C}" destId="{CB2174CA-1FC4-844E-8491-B3917B5B4FD5}" srcOrd="5" destOrd="0" presId="urn:microsoft.com/office/officeart/2005/8/layout/vList2"/>
    <dgm:cxn modelId="{C3DCFC5A-2D46-2741-B235-C62A8EBF6889}" type="presParOf" srcId="{B2ACFD5A-A968-0E4F-A2B7-FAD1E4A9587C}" destId="{C0F415BF-48AE-A746-964B-CE8ECC7FD7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E3FB-3098-F646-A55A-CFC21CF7E9BF}">
      <dsp:nvSpPr>
        <dsp:cNvPr id="0" name=""/>
        <dsp:cNvSpPr/>
      </dsp:nvSpPr>
      <dsp:spPr>
        <a:xfrm>
          <a:off x="0" y="34553"/>
          <a:ext cx="8385567" cy="1085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Definition of neurological deterioration  </a:t>
          </a:r>
          <a:endParaRPr lang="en-US" sz="2500" kern="1200" dirty="0"/>
        </a:p>
      </dsp:txBody>
      <dsp:txXfrm>
        <a:off x="53010" y="87563"/>
        <a:ext cx="8279547" cy="979886"/>
      </dsp:txXfrm>
    </dsp:sp>
    <dsp:sp modelId="{AFAE1A7B-594D-1E4A-8092-0E3768AA4A2C}">
      <dsp:nvSpPr>
        <dsp:cNvPr id="0" name=""/>
        <dsp:cNvSpPr/>
      </dsp:nvSpPr>
      <dsp:spPr>
        <a:xfrm>
          <a:off x="0" y="1192459"/>
          <a:ext cx="8385567" cy="10859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Clinical assessment of the patient with neurological impairment</a:t>
          </a:r>
          <a:endParaRPr lang="en-US" sz="2500" kern="1200" dirty="0"/>
        </a:p>
      </dsp:txBody>
      <dsp:txXfrm>
        <a:off x="53010" y="1245469"/>
        <a:ext cx="8279547" cy="979886"/>
      </dsp:txXfrm>
    </dsp:sp>
    <dsp:sp modelId="{13E778D1-6EE4-7540-8AEA-B0182D7F0021}">
      <dsp:nvSpPr>
        <dsp:cNvPr id="0" name=""/>
        <dsp:cNvSpPr/>
      </dsp:nvSpPr>
      <dsp:spPr>
        <a:xfrm>
          <a:off x="0" y="2350365"/>
          <a:ext cx="8385567" cy="10859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Initial management as the critical care outreach team </a:t>
          </a:r>
          <a:endParaRPr lang="en-US" sz="2500" kern="1200" dirty="0"/>
        </a:p>
      </dsp:txBody>
      <dsp:txXfrm>
        <a:off x="53010" y="2403375"/>
        <a:ext cx="8279547" cy="979886"/>
      </dsp:txXfrm>
    </dsp:sp>
    <dsp:sp modelId="{7FE8F67B-6588-DF48-868D-E68011160A41}">
      <dsp:nvSpPr>
        <dsp:cNvPr id="0" name=""/>
        <dsp:cNvSpPr/>
      </dsp:nvSpPr>
      <dsp:spPr>
        <a:xfrm>
          <a:off x="0" y="3508272"/>
          <a:ext cx="8385567" cy="1085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Seizures </a:t>
          </a:r>
          <a:endParaRPr lang="en-GB" sz="2500" kern="1200" dirty="0"/>
        </a:p>
      </dsp:txBody>
      <dsp:txXfrm>
        <a:off x="53010" y="3561282"/>
        <a:ext cx="8279547" cy="979886"/>
      </dsp:txXfrm>
    </dsp:sp>
    <dsp:sp modelId="{724531BF-99DA-9A4C-84FA-C3464CCFEE63}">
      <dsp:nvSpPr>
        <dsp:cNvPr id="0" name=""/>
        <dsp:cNvSpPr/>
      </dsp:nvSpPr>
      <dsp:spPr>
        <a:xfrm>
          <a:off x="0" y="4666178"/>
          <a:ext cx="8385567" cy="10859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Sepsis in the neurologically impaired patient</a:t>
          </a:r>
        </a:p>
      </dsp:txBody>
      <dsp:txXfrm>
        <a:off x="53010" y="4719188"/>
        <a:ext cx="8279547" cy="979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9D1AE-675E-854A-BA1E-DA8F3105FA7E}">
      <dsp:nvSpPr>
        <dsp:cNvPr id="0" name=""/>
        <dsp:cNvSpPr/>
      </dsp:nvSpPr>
      <dsp:spPr>
        <a:xfrm>
          <a:off x="2600" y="2246360"/>
          <a:ext cx="2314864" cy="925945"/>
        </a:xfrm>
        <a:prstGeom prst="chevron">
          <a:avLst/>
        </a:prstGeom>
        <a:solidFill>
          <a:srgbClr val="3EB7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A</a:t>
          </a:r>
        </a:p>
      </dsp:txBody>
      <dsp:txXfrm>
        <a:off x="465573" y="2246360"/>
        <a:ext cx="1388919" cy="925945"/>
      </dsp:txXfrm>
    </dsp:sp>
    <dsp:sp modelId="{8D3F950A-D725-1141-97BF-24A00D7BB2C5}">
      <dsp:nvSpPr>
        <dsp:cNvPr id="0" name=""/>
        <dsp:cNvSpPr/>
      </dsp:nvSpPr>
      <dsp:spPr>
        <a:xfrm>
          <a:off x="2085978" y="2246360"/>
          <a:ext cx="2314864" cy="92594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B</a:t>
          </a:r>
        </a:p>
      </dsp:txBody>
      <dsp:txXfrm>
        <a:off x="2548951" y="2246360"/>
        <a:ext cx="1388919" cy="925945"/>
      </dsp:txXfrm>
    </dsp:sp>
    <dsp:sp modelId="{016E9749-D04F-DD40-AE97-73C3956D919A}">
      <dsp:nvSpPr>
        <dsp:cNvPr id="0" name=""/>
        <dsp:cNvSpPr/>
      </dsp:nvSpPr>
      <dsp:spPr>
        <a:xfrm>
          <a:off x="4169356" y="2246360"/>
          <a:ext cx="2314864" cy="92594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C</a:t>
          </a:r>
        </a:p>
      </dsp:txBody>
      <dsp:txXfrm>
        <a:off x="4632329" y="2246360"/>
        <a:ext cx="1388919" cy="925945"/>
      </dsp:txXfrm>
    </dsp:sp>
    <dsp:sp modelId="{31B412D5-B759-D847-8A6C-EE0188167D85}">
      <dsp:nvSpPr>
        <dsp:cNvPr id="0" name=""/>
        <dsp:cNvSpPr/>
      </dsp:nvSpPr>
      <dsp:spPr>
        <a:xfrm>
          <a:off x="6252734" y="2246360"/>
          <a:ext cx="2314864" cy="925945"/>
        </a:xfrm>
        <a:prstGeom prst="chevron">
          <a:avLst/>
        </a:prstGeom>
        <a:solidFill>
          <a:srgbClr val="0432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D</a:t>
          </a:r>
        </a:p>
      </dsp:txBody>
      <dsp:txXfrm>
        <a:off x="6715707" y="2246360"/>
        <a:ext cx="1388919" cy="925945"/>
      </dsp:txXfrm>
    </dsp:sp>
    <dsp:sp modelId="{F0F6A743-A792-1F40-932E-5BCE126F33EC}">
      <dsp:nvSpPr>
        <dsp:cNvPr id="0" name=""/>
        <dsp:cNvSpPr/>
      </dsp:nvSpPr>
      <dsp:spPr>
        <a:xfrm>
          <a:off x="8336112" y="2246360"/>
          <a:ext cx="2314864" cy="925945"/>
        </a:xfrm>
        <a:prstGeom prst="chevron">
          <a:avLst/>
        </a:prstGeom>
        <a:solidFill>
          <a:srgbClr val="943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E</a:t>
          </a:r>
        </a:p>
      </dsp:txBody>
      <dsp:txXfrm>
        <a:off x="8799085" y="2246360"/>
        <a:ext cx="1388919" cy="925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9D1AE-675E-854A-BA1E-DA8F3105FA7E}">
      <dsp:nvSpPr>
        <dsp:cNvPr id="0" name=""/>
        <dsp:cNvSpPr/>
      </dsp:nvSpPr>
      <dsp:spPr>
        <a:xfrm>
          <a:off x="2600" y="2246360"/>
          <a:ext cx="2314864" cy="925945"/>
        </a:xfrm>
        <a:prstGeom prst="chevron">
          <a:avLst/>
        </a:prstGeom>
        <a:solidFill>
          <a:srgbClr val="3EB7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A</a:t>
          </a:r>
        </a:p>
      </dsp:txBody>
      <dsp:txXfrm>
        <a:off x="465573" y="2246360"/>
        <a:ext cx="1388919" cy="925945"/>
      </dsp:txXfrm>
    </dsp:sp>
    <dsp:sp modelId="{8D3F950A-D725-1141-97BF-24A00D7BB2C5}">
      <dsp:nvSpPr>
        <dsp:cNvPr id="0" name=""/>
        <dsp:cNvSpPr/>
      </dsp:nvSpPr>
      <dsp:spPr>
        <a:xfrm>
          <a:off x="2085978" y="2246360"/>
          <a:ext cx="2314864" cy="92594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B</a:t>
          </a:r>
        </a:p>
      </dsp:txBody>
      <dsp:txXfrm>
        <a:off x="2548951" y="2246360"/>
        <a:ext cx="1388919" cy="925945"/>
      </dsp:txXfrm>
    </dsp:sp>
    <dsp:sp modelId="{016E9749-D04F-DD40-AE97-73C3956D919A}">
      <dsp:nvSpPr>
        <dsp:cNvPr id="0" name=""/>
        <dsp:cNvSpPr/>
      </dsp:nvSpPr>
      <dsp:spPr>
        <a:xfrm>
          <a:off x="4169356" y="2246360"/>
          <a:ext cx="2314864" cy="925945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C</a:t>
          </a:r>
        </a:p>
      </dsp:txBody>
      <dsp:txXfrm>
        <a:off x="4632329" y="2246360"/>
        <a:ext cx="1388919" cy="925945"/>
      </dsp:txXfrm>
    </dsp:sp>
    <dsp:sp modelId="{31B412D5-B759-D847-8A6C-EE0188167D85}">
      <dsp:nvSpPr>
        <dsp:cNvPr id="0" name=""/>
        <dsp:cNvSpPr/>
      </dsp:nvSpPr>
      <dsp:spPr>
        <a:xfrm>
          <a:off x="6252734" y="2246360"/>
          <a:ext cx="2314864" cy="925945"/>
        </a:xfrm>
        <a:prstGeom prst="chevron">
          <a:avLst/>
        </a:prstGeom>
        <a:solidFill>
          <a:srgbClr val="0432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D</a:t>
          </a:r>
        </a:p>
      </dsp:txBody>
      <dsp:txXfrm>
        <a:off x="6715707" y="2246360"/>
        <a:ext cx="1388919" cy="925945"/>
      </dsp:txXfrm>
    </dsp:sp>
    <dsp:sp modelId="{F0F6A743-A792-1F40-932E-5BCE126F33EC}">
      <dsp:nvSpPr>
        <dsp:cNvPr id="0" name=""/>
        <dsp:cNvSpPr/>
      </dsp:nvSpPr>
      <dsp:spPr>
        <a:xfrm>
          <a:off x="8336112" y="2246360"/>
          <a:ext cx="2314864" cy="925945"/>
        </a:xfrm>
        <a:prstGeom prst="chevron">
          <a:avLst/>
        </a:prstGeom>
        <a:solidFill>
          <a:srgbClr val="943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E</a:t>
          </a:r>
        </a:p>
      </dsp:txBody>
      <dsp:txXfrm>
        <a:off x="8799085" y="2246360"/>
        <a:ext cx="1388919" cy="925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4CF89-4839-7A4D-8929-64A6876338F1}">
      <dsp:nvSpPr>
        <dsp:cNvPr id="0" name=""/>
        <dsp:cNvSpPr/>
      </dsp:nvSpPr>
      <dsp:spPr>
        <a:xfrm>
          <a:off x="0" y="41398"/>
          <a:ext cx="10519300" cy="1352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Patients with neurological conditions and high MEWS-SR have higher mortality </a:t>
          </a:r>
          <a:endParaRPr lang="en-US" sz="3400" kern="1200" dirty="0"/>
        </a:p>
      </dsp:txBody>
      <dsp:txXfrm>
        <a:off x="66025" y="107423"/>
        <a:ext cx="10387250" cy="1220470"/>
      </dsp:txXfrm>
    </dsp:sp>
    <dsp:sp modelId="{9960B275-F707-5C46-8E4D-29A85F26B1F1}">
      <dsp:nvSpPr>
        <dsp:cNvPr id="0" name=""/>
        <dsp:cNvSpPr/>
      </dsp:nvSpPr>
      <dsp:spPr>
        <a:xfrm>
          <a:off x="0" y="1491838"/>
          <a:ext cx="10519300" cy="135252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MEWS-SR is not a realiable tool to indicate new infection or sepsis </a:t>
          </a:r>
          <a:endParaRPr lang="en-US" sz="3400" kern="1200"/>
        </a:p>
      </dsp:txBody>
      <dsp:txXfrm>
        <a:off x="66025" y="1557863"/>
        <a:ext cx="10387250" cy="1220470"/>
      </dsp:txXfrm>
    </dsp:sp>
    <dsp:sp modelId="{6E950F63-F517-0043-908C-731FBD62E789}">
      <dsp:nvSpPr>
        <dsp:cNvPr id="0" name=""/>
        <dsp:cNvSpPr/>
      </dsp:nvSpPr>
      <dsp:spPr>
        <a:xfrm>
          <a:off x="0" y="2942278"/>
          <a:ext cx="10519300" cy="135252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A high proportion of patients with MEWS-SR &gt;5 did not have sepsis/infection</a:t>
          </a:r>
          <a:endParaRPr lang="en-US" sz="3400" kern="1200"/>
        </a:p>
      </dsp:txBody>
      <dsp:txXfrm>
        <a:off x="66025" y="3008303"/>
        <a:ext cx="10387250" cy="1220470"/>
      </dsp:txXfrm>
    </dsp:sp>
    <dsp:sp modelId="{C0F415BF-48AE-A746-964B-CE8ECC7FD711}">
      <dsp:nvSpPr>
        <dsp:cNvPr id="0" name=""/>
        <dsp:cNvSpPr/>
      </dsp:nvSpPr>
      <dsp:spPr>
        <a:xfrm>
          <a:off x="0" y="4392718"/>
          <a:ext cx="10519300" cy="13525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Mortality was not driven by sepsis or infection  </a:t>
          </a:r>
          <a:endParaRPr lang="en-US" sz="3400" kern="1200"/>
        </a:p>
      </dsp:txBody>
      <dsp:txXfrm>
        <a:off x="66025" y="4458743"/>
        <a:ext cx="1038725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ED607-5479-A740-A4AE-0C3433B1CE6F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7F83-7A53-8448-B627-ACA8D6223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0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Selfotel</a:t>
            </a:r>
            <a:r>
              <a:rPr lang="en-GB" dirty="0"/>
              <a:t> trial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7F83-7A53-8448-B627-ACA8D62235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63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requiring immediate evaluation and management to prevent significant morbidity or mortality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7F83-7A53-8448-B627-ACA8D622357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3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4575" cy="3446463"/>
          </a:xfrm>
          <a:prstGeom prst="rect">
            <a:avLst/>
          </a:prstGeom>
        </p:spPr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85120" y="4787640"/>
            <a:ext cx="5407560" cy="84999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Treatment timeline of convulsive status epilepticus. *intramuscular (IM) or buccal (depending on availability) preferred in patients without i.v. access. Diazepam can be used if lorazepam and midazolam are not available. ABC, airway, breathing and circulation; IV, intravenous; AED, anti‐epileptic drug; CBC, complete blood count; CMP, complete metabolic panel; CT, computed tomography; EEG, electroencephalogram; MRI, magnetic resonance imaging; KD, ketogenic diet; rTMS, repetitive transcranial magnetic stimulation; and VNS, vagal nerve stimulator.</a:t>
            </a:r>
          </a:p>
          <a:p>
            <a:r>
              <a:rPr lang="en-US" sz="2000" b="0" strike="noStrike" spc="-1">
                <a:latin typeface="Arial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1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5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6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0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8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2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5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16.sv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16.sv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armen.lopezsoto@nhs.ne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dots in a white background&#10;&#10;AI-generated content may be incorrect.">
            <a:extLst>
              <a:ext uri="{FF2B5EF4-FFF2-40B4-BE49-F238E27FC236}">
                <a16:creationId xmlns:a16="http://schemas.microsoft.com/office/drawing/2014/main" id="{9159D4C7-9179-7263-3309-51F8E44CEC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86" b="17714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E0894-6C62-6482-5796-680B2A0DD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482602"/>
            <a:ext cx="7588155" cy="2236264"/>
          </a:xfrm>
        </p:spPr>
        <p:txBody>
          <a:bodyPr>
            <a:normAutofit/>
          </a:bodyPr>
          <a:lstStyle/>
          <a:p>
            <a:r>
              <a:rPr lang="en-GB" sz="4600">
                <a:solidFill>
                  <a:srgbClr val="FFFFFF"/>
                </a:solidFill>
              </a:rPr>
              <a:t>The acutely deteriorating patient with a neurological condition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12DD8-B7A9-E1BB-262B-8A8325C05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793937"/>
            <a:ext cx="7588155" cy="14140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000">
                <a:solidFill>
                  <a:srgbClr val="FFFFFF"/>
                </a:solidFill>
              </a:rPr>
              <a:t>Dr Carmen Lopez Soto</a:t>
            </a:r>
          </a:p>
          <a:p>
            <a:pPr>
              <a:lnSpc>
                <a:spcPct val="110000"/>
              </a:lnSpc>
            </a:pPr>
            <a:r>
              <a:rPr lang="en-GB" sz="2000">
                <a:solidFill>
                  <a:srgbClr val="FFFFFF"/>
                </a:solidFill>
              </a:rPr>
              <a:t>Consultant in Critical Care</a:t>
            </a:r>
          </a:p>
          <a:p>
            <a:pPr>
              <a:lnSpc>
                <a:spcPct val="110000"/>
              </a:lnSpc>
            </a:pPr>
            <a:r>
              <a:rPr lang="en-GB" sz="2000">
                <a:solidFill>
                  <a:srgbClr val="FFFFFF"/>
                </a:solidFill>
              </a:rPr>
              <a:t>King’s College Hospital NHS Foundation Trust</a:t>
            </a:r>
          </a:p>
          <a:p>
            <a:pPr>
              <a:lnSpc>
                <a:spcPct val="110000"/>
              </a:lnSpc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6" name="Picture 5" descr="A blue and red text&#10;&#10;AI-generated content may be incorrect.">
            <a:extLst>
              <a:ext uri="{FF2B5EF4-FFF2-40B4-BE49-F238E27FC236}">
                <a16:creationId xmlns:a16="http://schemas.microsoft.com/office/drawing/2014/main" id="{93B002AA-BCC0-2DCB-C0EB-781B51D86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590"/>
            <a:ext cx="1890793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3A93B-66D1-5EB4-8904-12DF7E5363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55" t="23400" r="13512" b="23338"/>
          <a:stretch/>
        </p:blipFill>
        <p:spPr>
          <a:xfrm>
            <a:off x="10688779" y="5943590"/>
            <a:ext cx="150322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79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F564-BEE6-BB28-0A98-A42482AD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Stroke - Risk factors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7DC98-7DE2-7A8E-83EE-22EBE40CA887}"/>
              </a:ext>
            </a:extLst>
          </p:cNvPr>
          <p:cNvSpPr txBox="1"/>
          <p:nvPr/>
        </p:nvSpPr>
        <p:spPr>
          <a:xfrm>
            <a:off x="612648" y="1435328"/>
            <a:ext cx="10245852" cy="336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Hypotension/Hypertension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Hyperglycemia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Hypercolesterolaemia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Higher NIHSS (&gt;7)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Proximal arterial occlusion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Location: basal ganglia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Large artery occlusion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Inflammation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6B5BB-123E-8276-81B7-EF0F8B06692F}"/>
              </a:ext>
            </a:extLst>
          </p:cNvPr>
          <p:cNvSpPr txBox="1"/>
          <p:nvPr/>
        </p:nvSpPr>
        <p:spPr>
          <a:xfrm>
            <a:off x="7705725" y="6519446"/>
            <a:ext cx="448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800" dirty="0" err="1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</a:rPr>
              <a:t>Cerebrovasc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</a:rPr>
              <a:t> Dis. DOI: 10.1159/000543763</a:t>
            </a:r>
          </a:p>
          <a:p>
            <a:pPr algn="r"/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6" name="Picture 4" descr="Large MCA infarct">
            <a:extLst>
              <a:ext uri="{FF2B5EF4-FFF2-40B4-BE49-F238E27FC236}">
                <a16:creationId xmlns:a16="http://schemas.microsoft.com/office/drawing/2014/main" id="{BCD4160D-99B6-536A-DC35-7FA1DD92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05" y="1435328"/>
            <a:ext cx="3125282" cy="33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8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32F9-7055-B692-B43F-A675D8C81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7" y="176595"/>
            <a:ext cx="10653578" cy="1132258"/>
          </a:xfrm>
        </p:spPr>
        <p:txBody>
          <a:bodyPr/>
          <a:lstStyle/>
          <a:p>
            <a:r>
              <a:rPr lang="en-GB" dirty="0"/>
              <a:t>Stroke – Lacunar infarcts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17CCDB-9B0B-606B-28C6-EAAF515631C6}"/>
                  </a:ext>
                </a:extLst>
              </p:cNvPr>
              <p:cNvSpPr txBox="1"/>
              <p:nvPr/>
            </p:nvSpPr>
            <p:spPr>
              <a:xfrm>
                <a:off x="540077" y="3097377"/>
                <a:ext cx="5091466" cy="3367910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Incidence 23.54%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Mostly within 24hr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NIHSS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dirty="0"/>
                  <a:t>2 point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Decline in motor score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Female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Hypertension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Diabetes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Smoking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17CCDB-9B0B-606B-28C6-EAAF51563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77" y="3097377"/>
                <a:ext cx="5091466" cy="3367910"/>
              </a:xfrm>
              <a:prstGeom prst="rect">
                <a:avLst/>
              </a:prstGeom>
              <a:blipFill>
                <a:blip r:embed="rId2"/>
                <a:stretch>
                  <a:fillRect l="-995" b="-14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B64E62-7215-810B-A9B6-16BDE863488E}"/>
              </a:ext>
            </a:extLst>
          </p:cNvPr>
          <p:cNvSpPr txBox="1"/>
          <p:nvPr/>
        </p:nvSpPr>
        <p:spPr>
          <a:xfrm>
            <a:off x="540077" y="1031102"/>
            <a:ext cx="11256989" cy="2121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Small subcortical infarct and occlusion of small perforating artery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Pure motor of sensory hemiparesis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Ataxic hemiparesis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Dysarthria-clumsy hand syndrome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Sensorimotor stroke </a:t>
            </a:r>
          </a:p>
        </p:txBody>
      </p:sp>
      <p:pic>
        <p:nvPicPr>
          <p:cNvPr id="12290" name="Picture 2" descr="Lacunar stroke - Wikipedia">
            <a:extLst>
              <a:ext uri="{FF2B5EF4-FFF2-40B4-BE49-F238E27FC236}">
                <a16:creationId xmlns:a16="http://schemas.microsoft.com/office/drawing/2014/main" id="{63482CEE-3154-70A1-C1DD-D37467BCD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77" y="2566011"/>
            <a:ext cx="25908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0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D31ECE-4E45-2FE1-4968-5CF8C967F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57895"/>
              </p:ext>
            </p:extLst>
          </p:nvPr>
        </p:nvGraphicFramePr>
        <p:xfrm>
          <a:off x="319314" y="158387"/>
          <a:ext cx="11654972" cy="6271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27486">
                  <a:extLst>
                    <a:ext uri="{9D8B030D-6E8A-4147-A177-3AD203B41FA5}">
                      <a16:colId xmlns:a16="http://schemas.microsoft.com/office/drawing/2014/main" val="849711916"/>
                    </a:ext>
                  </a:extLst>
                </a:gridCol>
                <a:gridCol w="5827486">
                  <a:extLst>
                    <a:ext uri="{9D8B030D-6E8A-4147-A177-3AD203B41FA5}">
                      <a16:colId xmlns:a16="http://schemas.microsoft.com/office/drawing/2014/main" val="1807564249"/>
                    </a:ext>
                  </a:extLst>
                </a:gridCol>
              </a:tblGrid>
              <a:tr h="397064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Common symptoms and 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953876"/>
                  </a:ext>
                </a:extLst>
              </a:tr>
              <a:tr h="685344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/>
                        <a:t>New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New focal neurological deficits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Loss of consciousness if contra-lateral or brain stem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78392"/>
                  </a:ext>
                </a:extLst>
              </a:tr>
              <a:tr h="685344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/>
                        <a:t>Progressive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Worsening existing neurological deficits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Deterioration of level of consciousness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413219"/>
                  </a:ext>
                </a:extLst>
              </a:tr>
              <a:tr h="685344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/>
                        <a:t>Development of oedema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Decreased level of consciousness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Unilateral pupil dilatation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82861"/>
                  </a:ext>
                </a:extLst>
              </a:tr>
              <a:tr h="1272782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/>
                        <a:t>Increased ICP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Depressed level of consciousness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Posturing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Respiratory changes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Haemodynamic changes (Cushing’s response)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674460"/>
                  </a:ext>
                </a:extLst>
              </a:tr>
              <a:tr h="186022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/>
                        <a:t>Seizures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Aversive eye deviation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Focal motor involuntary movement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Worsening existing deficits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Abrupt deterioration in level of consciousness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Respiratory changes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Haemodynamic changes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66223"/>
                  </a:ext>
                </a:extLst>
              </a:tr>
              <a:tr h="685344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/>
                        <a:t>Haemorrhagic transformation of infarct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Similar to progressive stroke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Similar to development of oedema and raised ICP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046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52669D-8E3D-E393-5378-22C2284BC7D2}"/>
              </a:ext>
            </a:extLst>
          </p:cNvPr>
          <p:cNvSpPr txBox="1"/>
          <p:nvPr/>
        </p:nvSpPr>
        <p:spPr>
          <a:xfrm>
            <a:off x="1651000" y="6595189"/>
            <a:ext cx="1054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Siegler JE, Martin-Schild S.. International Journal of Stroke. 2011;6(3):211-212. doi:10.1111/j.1747-4949.2011.00596.x</a:t>
            </a:r>
          </a:p>
        </p:txBody>
      </p:sp>
    </p:spTree>
    <p:extLst>
      <p:ext uri="{BB962C8B-B14F-4D97-AF65-F5344CB8AC3E}">
        <p14:creationId xmlns:p14="http://schemas.microsoft.com/office/powerpoint/2010/main" val="5315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C1AE-6820-02D9-EC31-38C6CBE4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CF4EA54-F96A-A1D8-FB55-5B2988D53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499038"/>
              </p:ext>
            </p:extLst>
          </p:nvPr>
        </p:nvGraphicFramePr>
        <p:xfrm>
          <a:off x="612648" y="719666"/>
          <a:ext cx="106535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6B1DF83-B7BB-1B09-5FDC-866D0E13B001}"/>
              </a:ext>
            </a:extLst>
          </p:cNvPr>
          <p:cNvSpPr/>
          <p:nvPr/>
        </p:nvSpPr>
        <p:spPr>
          <a:xfrm>
            <a:off x="612648" y="4017937"/>
            <a:ext cx="1876552" cy="1917914"/>
          </a:xfrm>
          <a:prstGeom prst="roundRect">
            <a:avLst/>
          </a:prstGeom>
          <a:solidFill>
            <a:srgbClr val="3EB7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Obstruction</a:t>
            </a:r>
          </a:p>
          <a:p>
            <a:r>
              <a:rPr lang="en-GB" dirty="0"/>
              <a:t>C-spine</a:t>
            </a:r>
          </a:p>
          <a:p>
            <a:r>
              <a:rPr lang="en-GB" dirty="0"/>
              <a:t>Secretions</a:t>
            </a:r>
          </a:p>
          <a:p>
            <a:r>
              <a:rPr lang="en-GB" dirty="0"/>
              <a:t>Objects</a:t>
            </a:r>
          </a:p>
          <a:p>
            <a:r>
              <a:rPr lang="en-GB" dirty="0"/>
              <a:t>Oedema</a:t>
            </a:r>
          </a:p>
          <a:p>
            <a:endParaRPr lang="en-GB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331EBBB-666A-731E-C3CA-5F5F5CAC40E5}"/>
              </a:ext>
            </a:extLst>
          </p:cNvPr>
          <p:cNvSpPr/>
          <p:nvPr/>
        </p:nvSpPr>
        <p:spPr>
          <a:xfrm>
            <a:off x="4834532" y="3980740"/>
            <a:ext cx="1876552" cy="1917911"/>
          </a:xfrm>
          <a:prstGeom prst="roundRect">
            <a:avLst/>
          </a:prstGeom>
          <a:solidFill>
            <a:srgbClr val="FF2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HR, BP, CRF</a:t>
            </a:r>
          </a:p>
          <a:p>
            <a:r>
              <a:rPr lang="en-GB" dirty="0"/>
              <a:t>Skin colour</a:t>
            </a:r>
          </a:p>
          <a:p>
            <a:r>
              <a:rPr lang="en-GB" dirty="0"/>
              <a:t>Diuresis</a:t>
            </a:r>
          </a:p>
          <a:p>
            <a:endParaRPr lang="en-GB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F6774A6-00E7-D022-A305-AC41763E1AF8}"/>
              </a:ext>
            </a:extLst>
          </p:cNvPr>
          <p:cNvSpPr/>
          <p:nvPr/>
        </p:nvSpPr>
        <p:spPr>
          <a:xfrm>
            <a:off x="2676601" y="3980740"/>
            <a:ext cx="1970530" cy="19179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Look-listen-feel</a:t>
            </a:r>
          </a:p>
          <a:p>
            <a:r>
              <a:rPr lang="en-GB" dirty="0"/>
              <a:t>Respiratory rate</a:t>
            </a:r>
          </a:p>
          <a:p>
            <a:r>
              <a:rPr lang="en-GB" dirty="0"/>
              <a:t>BPM</a:t>
            </a:r>
          </a:p>
          <a:p>
            <a:r>
              <a:rPr lang="en-GB" dirty="0"/>
              <a:t>Added sounds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FAF5585-7439-244E-818D-6D0B6CC08A44}"/>
              </a:ext>
            </a:extLst>
          </p:cNvPr>
          <p:cNvSpPr/>
          <p:nvPr/>
        </p:nvSpPr>
        <p:spPr>
          <a:xfrm>
            <a:off x="6820994" y="4017937"/>
            <a:ext cx="1997541" cy="1917912"/>
          </a:xfrm>
          <a:prstGeom prst="roundRect">
            <a:avLst/>
          </a:prstGeom>
          <a:solidFill>
            <a:srgbClr val="043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GCS/AVPU</a:t>
            </a:r>
          </a:p>
          <a:p>
            <a:r>
              <a:rPr lang="en-GB" dirty="0"/>
              <a:t>Pupils</a:t>
            </a:r>
          </a:p>
          <a:p>
            <a:r>
              <a:rPr lang="en-GB" dirty="0"/>
              <a:t>Glucose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C31883C-8927-2A47-D47B-A3DD02062A84}"/>
              </a:ext>
            </a:extLst>
          </p:cNvPr>
          <p:cNvSpPr/>
          <p:nvPr/>
        </p:nvSpPr>
        <p:spPr>
          <a:xfrm>
            <a:off x="9083429" y="3980741"/>
            <a:ext cx="1867585" cy="1955110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Expose </a:t>
            </a:r>
          </a:p>
          <a:p>
            <a:r>
              <a:rPr lang="en-GB" dirty="0"/>
              <a:t>Scars</a:t>
            </a:r>
          </a:p>
          <a:p>
            <a:r>
              <a:rPr lang="en-GB" dirty="0"/>
              <a:t>Other injuries</a:t>
            </a:r>
          </a:p>
          <a:p>
            <a:r>
              <a:rPr lang="en-GB" dirty="0"/>
              <a:t>Temperature</a:t>
            </a:r>
          </a:p>
        </p:txBody>
      </p:sp>
      <p:pic>
        <p:nvPicPr>
          <p:cNvPr id="11" name="Picture 4" descr="Figure 1.">
            <a:extLst>
              <a:ext uri="{FF2B5EF4-FFF2-40B4-BE49-F238E27FC236}">
                <a16:creationId xmlns:a16="http://schemas.microsoft.com/office/drawing/2014/main" id="{188E339F-19E4-52A7-EF6E-42C98DB8E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8000" r="81717" b="79209"/>
          <a:stretch/>
        </p:blipFill>
        <p:spPr bwMode="auto">
          <a:xfrm>
            <a:off x="1093724" y="1953615"/>
            <a:ext cx="914400" cy="8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Lungs with solid fill">
            <a:extLst>
              <a:ext uri="{FF2B5EF4-FFF2-40B4-BE49-F238E27FC236}">
                <a16:creationId xmlns:a16="http://schemas.microsoft.com/office/drawing/2014/main" id="{97605D13-D25D-FAD1-3155-7F13B5C9B1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85618" y="1953615"/>
            <a:ext cx="914400" cy="877204"/>
          </a:xfrm>
          <a:prstGeom prst="rect">
            <a:avLst/>
          </a:prstGeom>
        </p:spPr>
      </p:pic>
      <p:pic>
        <p:nvPicPr>
          <p:cNvPr id="6" name="Graphic 5" descr="Heart with pulse with solid fill">
            <a:extLst>
              <a:ext uri="{FF2B5EF4-FFF2-40B4-BE49-F238E27FC236}">
                <a16:creationId xmlns:a16="http://schemas.microsoft.com/office/drawing/2014/main" id="{9B30A119-550C-5ECC-F960-C7ACF98B9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15608" y="1916419"/>
            <a:ext cx="914400" cy="914400"/>
          </a:xfrm>
          <a:prstGeom prst="rect">
            <a:avLst/>
          </a:prstGeom>
        </p:spPr>
      </p:pic>
      <p:pic>
        <p:nvPicPr>
          <p:cNvPr id="8" name="Graphic 7" descr="Brain with solid fill">
            <a:extLst>
              <a:ext uri="{FF2B5EF4-FFF2-40B4-BE49-F238E27FC236}">
                <a16:creationId xmlns:a16="http://schemas.microsoft.com/office/drawing/2014/main" id="{D05A32B9-4119-A19F-B71E-6AC79C4C8E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76517" y="1965292"/>
            <a:ext cx="914400" cy="914400"/>
          </a:xfrm>
          <a:prstGeom prst="rect">
            <a:avLst/>
          </a:prstGeom>
        </p:spPr>
      </p:pic>
      <p:pic>
        <p:nvPicPr>
          <p:cNvPr id="10" name="Graphic 9" descr="Man and woman with solid fill">
            <a:extLst>
              <a:ext uri="{FF2B5EF4-FFF2-40B4-BE49-F238E27FC236}">
                <a16:creationId xmlns:a16="http://schemas.microsoft.com/office/drawing/2014/main" id="{98A130B4-FDCC-6B84-E647-758B4421E4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37492" y="19652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9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FF97-2B01-0579-6C6C-0D4AF200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Neurological assessment</a:t>
            </a:r>
          </a:p>
        </p:txBody>
      </p:sp>
      <p:pic>
        <p:nvPicPr>
          <p:cNvPr id="4102" name="Picture 6" descr="Hodnocení poruch vědomí v přednemocniční neodkladné péči: když méně je  více… – ZACHRANNASLUZBA.CZ">
            <a:extLst>
              <a:ext uri="{FF2B5EF4-FFF2-40B4-BE49-F238E27FC236}">
                <a16:creationId xmlns:a16="http://schemas.microsoft.com/office/drawing/2014/main" id="{DADCB222-358B-601B-F7A9-BDC348C1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74" y="1553705"/>
            <a:ext cx="10134112" cy="43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B16AD-BA70-94A1-17A7-6C902060A368}"/>
              </a:ext>
            </a:extLst>
          </p:cNvPr>
          <p:cNvSpPr txBox="1"/>
          <p:nvPr/>
        </p:nvSpPr>
        <p:spPr>
          <a:xfrm>
            <a:off x="612648" y="6309360"/>
            <a:ext cx="406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dirty="0">
                <a:solidFill>
                  <a:srgbClr val="212121"/>
                </a:solidFill>
                <a:effectLst/>
                <a:latin typeface="system-ui"/>
              </a:rPr>
              <a:t>Romanelli D, Farrell MW. AVPU </a:t>
            </a:r>
            <a:r>
              <a:rPr lang="en-GB" sz="1000" b="0" i="0" dirty="0" err="1">
                <a:solidFill>
                  <a:srgbClr val="212121"/>
                </a:solidFill>
                <a:effectLst/>
                <a:latin typeface="system-ui"/>
              </a:rPr>
              <a:t>Scale.StatPearls</a:t>
            </a:r>
            <a:r>
              <a:rPr lang="en-GB" sz="1000" b="0" i="0" dirty="0">
                <a:solidFill>
                  <a:srgbClr val="212121"/>
                </a:solidFill>
                <a:effectLst/>
                <a:latin typeface="system-ui"/>
              </a:rPr>
              <a:t> Publishing; 2025 Jan–. PMID: 30860702.</a:t>
            </a:r>
            <a:endParaRPr lang="en-GB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13E15-82EF-6CE6-CDE8-CEBB50D0EEF6}"/>
              </a:ext>
            </a:extLst>
          </p:cNvPr>
          <p:cNvSpPr txBox="1"/>
          <p:nvPr/>
        </p:nvSpPr>
        <p:spPr>
          <a:xfrm>
            <a:off x="6602278" y="6309360"/>
            <a:ext cx="466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dirty="0">
                <a:solidFill>
                  <a:srgbClr val="212121"/>
                </a:solidFill>
                <a:effectLst/>
                <a:latin typeface="system-ui"/>
              </a:rPr>
              <a:t>Teasdale G, Jennett B. Assessment and prognosis of coma after head injury. Acta </a:t>
            </a:r>
            <a:r>
              <a:rPr lang="en-GB" sz="1000" b="0" i="0" dirty="0" err="1">
                <a:solidFill>
                  <a:srgbClr val="212121"/>
                </a:solidFill>
                <a:effectLst/>
                <a:latin typeface="system-ui"/>
              </a:rPr>
              <a:t>Neurochir</a:t>
            </a:r>
            <a:r>
              <a:rPr lang="en-GB" sz="1000" b="0" i="0" dirty="0">
                <a:solidFill>
                  <a:srgbClr val="212121"/>
                </a:solidFill>
                <a:effectLst/>
                <a:latin typeface="system-ui"/>
              </a:rPr>
              <a:t> (Wien). 1976;34(1-4):45-55. </a:t>
            </a:r>
            <a:r>
              <a:rPr lang="en-GB" sz="100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GB" sz="1000" b="0" i="0" dirty="0">
                <a:solidFill>
                  <a:srgbClr val="212121"/>
                </a:solidFill>
                <a:effectLst/>
                <a:latin typeface="system-ui"/>
              </a:rPr>
              <a:t>: 10.1007/BF01405862. PMID: 961490.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2280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8E0B-E341-3566-0CE1-2B3CDF6D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Neurological assessment</a:t>
            </a:r>
          </a:p>
        </p:txBody>
      </p:sp>
      <p:pic>
        <p:nvPicPr>
          <p:cNvPr id="3" name="Picture 2" descr="Skjermbilde 2016-06-19 22.29.17">
            <a:extLst>
              <a:ext uri="{FF2B5EF4-FFF2-40B4-BE49-F238E27FC236}">
                <a16:creationId xmlns:a16="http://schemas.microsoft.com/office/drawing/2014/main" id="{FA202874-F601-8BD0-62D5-0C29FE63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3" y="2090056"/>
            <a:ext cx="5081490" cy="42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National Institutes of Health Stroke Scale (NIHSS) – StrokeSciences">
            <a:extLst>
              <a:ext uri="{FF2B5EF4-FFF2-40B4-BE49-F238E27FC236}">
                <a16:creationId xmlns:a16="http://schemas.microsoft.com/office/drawing/2014/main" id="{A3B19E0D-3A19-5408-4A58-8E98E519C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1"/>
          <a:stretch/>
        </p:blipFill>
        <p:spPr bwMode="auto">
          <a:xfrm>
            <a:off x="6806916" y="1972600"/>
            <a:ext cx="4936630" cy="40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F088C-BD20-08F2-4F3E-69712A0914D6}"/>
              </a:ext>
            </a:extLst>
          </p:cNvPr>
          <p:cNvSpPr txBox="1"/>
          <p:nvPr/>
        </p:nvSpPr>
        <p:spPr>
          <a:xfrm>
            <a:off x="6806916" y="6309360"/>
            <a:ext cx="4936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</a:t>
            </a:r>
            <a:r>
              <a:rPr lang="en-GB" sz="1000" dirty="0" err="1"/>
              <a:t>strokesciences.com</a:t>
            </a:r>
            <a:r>
              <a:rPr lang="en-GB" sz="1000" dirty="0"/>
              <a:t>/the-national-institutes-of-health-stroke-scale-</a:t>
            </a:r>
            <a:r>
              <a:rPr lang="en-GB" sz="1000" dirty="0" err="1"/>
              <a:t>nihss</a:t>
            </a:r>
            <a:r>
              <a:rPr lang="en-GB" sz="1000" dirty="0"/>
              <a:t>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A52C-6572-4B46-3E87-C8FEBEB7C79D}"/>
              </a:ext>
            </a:extLst>
          </p:cNvPr>
          <p:cNvSpPr txBox="1"/>
          <p:nvPr/>
        </p:nvSpPr>
        <p:spPr>
          <a:xfrm>
            <a:off x="448453" y="6428116"/>
            <a:ext cx="599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dirty="0" err="1">
                <a:solidFill>
                  <a:srgbClr val="212121"/>
                </a:solidFill>
                <a:effectLst/>
                <a:latin typeface="system-ui"/>
              </a:rPr>
              <a:t>Wijdicks</a:t>
            </a:r>
            <a:r>
              <a:rPr lang="en-GB" sz="1000" b="0" i="0" dirty="0">
                <a:solidFill>
                  <a:srgbClr val="212121"/>
                </a:solidFill>
                <a:effectLst/>
                <a:latin typeface="system-ui"/>
              </a:rPr>
              <a:t> EF, </a:t>
            </a:r>
            <a:r>
              <a:rPr lang="en-GB" sz="1000" b="0" i="0" dirty="0" err="1">
                <a:solidFill>
                  <a:srgbClr val="212121"/>
                </a:solidFill>
                <a:effectLst/>
                <a:latin typeface="system-ui"/>
              </a:rPr>
              <a:t>Bamlet</a:t>
            </a:r>
            <a:r>
              <a:rPr lang="en-GB" sz="1000" b="0" i="0" dirty="0">
                <a:solidFill>
                  <a:srgbClr val="212121"/>
                </a:solidFill>
                <a:effectLst/>
                <a:latin typeface="system-ui"/>
              </a:rPr>
              <a:t> WR, </a:t>
            </a:r>
            <a:r>
              <a:rPr lang="en-GB" sz="1000" b="0" i="0" dirty="0" err="1">
                <a:solidFill>
                  <a:srgbClr val="212121"/>
                </a:solidFill>
                <a:effectLst/>
                <a:latin typeface="system-ui"/>
              </a:rPr>
              <a:t>Maramattom</a:t>
            </a:r>
            <a:r>
              <a:rPr lang="en-GB" sz="1000" b="0" i="0" dirty="0">
                <a:solidFill>
                  <a:srgbClr val="212121"/>
                </a:solidFill>
                <a:effectLst/>
                <a:latin typeface="system-ui"/>
              </a:rPr>
              <a:t> BV, Manno EM, McClelland RL. Ann Neurol. 2005 Oct;58(4):585-93. </a:t>
            </a:r>
            <a:r>
              <a:rPr lang="en-GB" sz="100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GB" sz="1000" b="0" i="0" dirty="0">
                <a:solidFill>
                  <a:srgbClr val="212121"/>
                </a:solidFill>
                <a:effectLst/>
                <a:latin typeface="system-ui"/>
              </a:rPr>
              <a:t>: 10.1002/ana.20611. PMID: 16178024.</a:t>
            </a:r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0409C-FB60-8AC3-2206-5FD7CA1EF2F5}"/>
              </a:ext>
            </a:extLst>
          </p:cNvPr>
          <p:cNvSpPr txBox="1"/>
          <p:nvPr/>
        </p:nvSpPr>
        <p:spPr>
          <a:xfrm>
            <a:off x="448453" y="1555611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FOUR Score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98801-B402-800E-A0FE-0FC90C2C9DBB}"/>
              </a:ext>
            </a:extLst>
          </p:cNvPr>
          <p:cNvSpPr txBox="1"/>
          <p:nvPr/>
        </p:nvSpPr>
        <p:spPr>
          <a:xfrm>
            <a:off x="6937828" y="1555611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NIHSS Score</a:t>
            </a:r>
          </a:p>
        </p:txBody>
      </p:sp>
    </p:spTree>
    <p:extLst>
      <p:ext uri="{BB962C8B-B14F-4D97-AF65-F5344CB8AC3E}">
        <p14:creationId xmlns:p14="http://schemas.microsoft.com/office/powerpoint/2010/main" val="1066539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BBA4A8D-B6D4-C344-84C2-7DBE8843E140}"/>
              </a:ext>
            </a:extLst>
          </p:cNvPr>
          <p:cNvSpPr/>
          <p:nvPr/>
        </p:nvSpPr>
        <p:spPr>
          <a:xfrm>
            <a:off x="193635" y="405669"/>
            <a:ext cx="2646381" cy="784140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Hypotension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11834E5-4D51-3146-95DC-D2B2D89E9FC4}"/>
              </a:ext>
            </a:extLst>
          </p:cNvPr>
          <p:cNvSpPr/>
          <p:nvPr/>
        </p:nvSpPr>
        <p:spPr>
          <a:xfrm>
            <a:off x="193634" y="1469507"/>
            <a:ext cx="2646381" cy="784140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Hypoxemia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F6C8DF-6E36-4E47-A4D1-DF5AFD93F72A}"/>
              </a:ext>
            </a:extLst>
          </p:cNvPr>
          <p:cNvSpPr/>
          <p:nvPr/>
        </p:nvSpPr>
        <p:spPr>
          <a:xfrm>
            <a:off x="193634" y="2533345"/>
            <a:ext cx="2646381" cy="784140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Hypocapnia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E0DC9A-9C0C-8A4A-892E-5DEEACB7A659}"/>
              </a:ext>
            </a:extLst>
          </p:cNvPr>
          <p:cNvSpPr/>
          <p:nvPr/>
        </p:nvSpPr>
        <p:spPr>
          <a:xfrm>
            <a:off x="193634" y="3560823"/>
            <a:ext cx="2646381" cy="784140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Hypo/Hyperthermia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F0FC40E-532A-0E45-B27A-F5A7871ACEDB}"/>
              </a:ext>
            </a:extLst>
          </p:cNvPr>
          <p:cNvSpPr/>
          <p:nvPr/>
        </p:nvSpPr>
        <p:spPr>
          <a:xfrm>
            <a:off x="193634" y="4588301"/>
            <a:ext cx="2646381" cy="784140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Metabolic disturbances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A228E0-30DA-4E41-98CE-0C6EE78EE397}"/>
              </a:ext>
            </a:extLst>
          </p:cNvPr>
          <p:cNvSpPr/>
          <p:nvPr/>
        </p:nvSpPr>
        <p:spPr>
          <a:xfrm>
            <a:off x="9405778" y="4657243"/>
            <a:ext cx="2646381" cy="7841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Hemorrhage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5DD5CC1-BC7A-7443-995B-B28204EB9FCA}"/>
              </a:ext>
            </a:extLst>
          </p:cNvPr>
          <p:cNvSpPr/>
          <p:nvPr/>
        </p:nvSpPr>
        <p:spPr>
          <a:xfrm>
            <a:off x="9351984" y="1510609"/>
            <a:ext cx="2646381" cy="7841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Ischemia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994C531-78E8-4146-ACB4-BBC5845F6FFE}"/>
              </a:ext>
            </a:extLst>
          </p:cNvPr>
          <p:cNvSpPr/>
          <p:nvPr/>
        </p:nvSpPr>
        <p:spPr>
          <a:xfrm>
            <a:off x="9351984" y="405669"/>
            <a:ext cx="2646381" cy="7841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Intracranial hypertension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3A5536-5A00-9E46-A59F-E2C35DEDA3A3}"/>
              </a:ext>
            </a:extLst>
          </p:cNvPr>
          <p:cNvSpPr/>
          <p:nvPr/>
        </p:nvSpPr>
        <p:spPr>
          <a:xfrm>
            <a:off x="9384261" y="3555331"/>
            <a:ext cx="2646381" cy="7841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Oedema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56A567D-658B-104D-BC15-BC2DB085BFC8}"/>
              </a:ext>
            </a:extLst>
          </p:cNvPr>
          <p:cNvSpPr/>
          <p:nvPr/>
        </p:nvSpPr>
        <p:spPr>
          <a:xfrm>
            <a:off x="9384262" y="2555018"/>
            <a:ext cx="2646381" cy="7841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Hyperemia</a:t>
            </a:r>
          </a:p>
        </p:txBody>
      </p:sp>
      <p:sp>
        <p:nvSpPr>
          <p:cNvPr id="18" name="Explosion 2 17">
            <a:extLst>
              <a:ext uri="{FF2B5EF4-FFF2-40B4-BE49-F238E27FC236}">
                <a16:creationId xmlns:a16="http://schemas.microsoft.com/office/drawing/2014/main" id="{B2F44CA7-8E22-BC4F-87DB-497B2F3FE13B}"/>
              </a:ext>
            </a:extLst>
          </p:cNvPr>
          <p:cNvSpPr/>
          <p:nvPr/>
        </p:nvSpPr>
        <p:spPr>
          <a:xfrm>
            <a:off x="3673098" y="1290918"/>
            <a:ext cx="4707116" cy="329738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Secondary injury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AF9410-A42E-1E45-BF42-2C76266EDDC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40016" y="797739"/>
            <a:ext cx="2753957" cy="110380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EF881C-75F5-6D4C-8741-58425FEE62B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840015" y="1861577"/>
            <a:ext cx="2011684" cy="40825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CBB7E27-8F95-2F46-AD6C-D23883943C7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840015" y="2925415"/>
            <a:ext cx="1886179" cy="6480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0E06EB8-A9A5-734E-9E6A-A40E085D8441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840015" y="3629626"/>
            <a:ext cx="1782188" cy="32326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989FBD-BAC6-2D40-89C0-512968BBCE1B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840015" y="4190662"/>
            <a:ext cx="2011684" cy="78970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16BFDE2-9040-D641-99B2-E5751CB724D0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960198" y="3754419"/>
            <a:ext cx="2445580" cy="129489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EC02D1B-EBBB-F04F-836F-5E565A8739EA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7272169" y="3237559"/>
            <a:ext cx="2112092" cy="70984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458F32A-847E-0940-8BEA-8F7557FC68D9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465807" y="2811907"/>
            <a:ext cx="1918455" cy="13518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DAC87D4-DEEC-454B-BC8A-A170CF52B07C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465807" y="1902679"/>
            <a:ext cx="1886177" cy="26683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3F9F51-C6DB-DF46-AF33-1C1B546FD8F7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035502" y="797739"/>
            <a:ext cx="2316482" cy="91311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6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102A3-8C69-86D7-7061-DE9F15F96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CECE-6E7C-5613-E165-25FEA156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interventions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64852B6-9CF7-3106-AA59-7C13A46AF91F}"/>
              </a:ext>
            </a:extLst>
          </p:cNvPr>
          <p:cNvGraphicFramePr/>
          <p:nvPr/>
        </p:nvGraphicFramePr>
        <p:xfrm>
          <a:off x="612648" y="719666"/>
          <a:ext cx="106535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E1CC52C-24A8-CDBB-4D89-DE534DDB0F24}"/>
              </a:ext>
            </a:extLst>
          </p:cNvPr>
          <p:cNvSpPr/>
          <p:nvPr/>
        </p:nvSpPr>
        <p:spPr>
          <a:xfrm>
            <a:off x="612648" y="4017937"/>
            <a:ext cx="1876552" cy="1917914"/>
          </a:xfrm>
          <a:prstGeom prst="roundRect">
            <a:avLst/>
          </a:prstGeom>
          <a:solidFill>
            <a:srgbClr val="3EB7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Open airway</a:t>
            </a:r>
          </a:p>
          <a:p>
            <a:r>
              <a:rPr lang="en-GB" dirty="0"/>
              <a:t>Intubation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B3F50ED-9325-A025-994B-97015FE3BEC9}"/>
              </a:ext>
            </a:extLst>
          </p:cNvPr>
          <p:cNvSpPr/>
          <p:nvPr/>
        </p:nvSpPr>
        <p:spPr>
          <a:xfrm>
            <a:off x="4834532" y="3980740"/>
            <a:ext cx="1876552" cy="1917911"/>
          </a:xfrm>
          <a:prstGeom prst="roundRect">
            <a:avLst/>
          </a:prstGeom>
          <a:solidFill>
            <a:srgbClr val="FF2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Maintain </a:t>
            </a:r>
          </a:p>
          <a:p>
            <a:r>
              <a:rPr lang="en-GB" dirty="0"/>
              <a:t>SBP 130-140</a:t>
            </a:r>
          </a:p>
          <a:p>
            <a:r>
              <a:rPr lang="en-GB" dirty="0"/>
              <a:t>MAP 80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F3922D7-3BCC-C7E9-B068-42928DC92BEA}"/>
              </a:ext>
            </a:extLst>
          </p:cNvPr>
          <p:cNvSpPr/>
          <p:nvPr/>
        </p:nvSpPr>
        <p:spPr>
          <a:xfrm>
            <a:off x="2676601" y="3980740"/>
            <a:ext cx="1970530" cy="19179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Maintain oxygenation</a:t>
            </a:r>
          </a:p>
          <a:p>
            <a:r>
              <a:rPr lang="en-GB" dirty="0"/>
              <a:t>Sp02&gt;94%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8BFCE11-CC3A-AA41-4BEF-F2AE94D26FC1}"/>
              </a:ext>
            </a:extLst>
          </p:cNvPr>
          <p:cNvSpPr/>
          <p:nvPr/>
        </p:nvSpPr>
        <p:spPr>
          <a:xfrm>
            <a:off x="9083429" y="3980741"/>
            <a:ext cx="1867585" cy="1955110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Urine catheter</a:t>
            </a:r>
          </a:p>
          <a:p>
            <a:r>
              <a:rPr lang="en-GB" dirty="0"/>
              <a:t>NGT</a:t>
            </a:r>
          </a:p>
          <a:p>
            <a:r>
              <a:rPr lang="en-GB" dirty="0"/>
              <a:t>Maintain temperature</a:t>
            </a:r>
          </a:p>
          <a:p>
            <a:r>
              <a:rPr lang="en-GB" dirty="0"/>
              <a:t>Blood cultures</a:t>
            </a:r>
          </a:p>
        </p:txBody>
      </p:sp>
      <p:pic>
        <p:nvPicPr>
          <p:cNvPr id="11" name="Picture 4" descr="Figure 1.">
            <a:extLst>
              <a:ext uri="{FF2B5EF4-FFF2-40B4-BE49-F238E27FC236}">
                <a16:creationId xmlns:a16="http://schemas.microsoft.com/office/drawing/2014/main" id="{87F088DA-4198-2B73-5CAA-5B1BCFD1C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8000" r="81717" b="79209"/>
          <a:stretch/>
        </p:blipFill>
        <p:spPr bwMode="auto">
          <a:xfrm>
            <a:off x="1093724" y="1953615"/>
            <a:ext cx="914400" cy="8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Lungs with solid fill">
            <a:extLst>
              <a:ext uri="{FF2B5EF4-FFF2-40B4-BE49-F238E27FC236}">
                <a16:creationId xmlns:a16="http://schemas.microsoft.com/office/drawing/2014/main" id="{0BDCC5A6-B791-01D0-D4B3-5821435F90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85618" y="1953615"/>
            <a:ext cx="914400" cy="877204"/>
          </a:xfrm>
          <a:prstGeom prst="rect">
            <a:avLst/>
          </a:prstGeom>
        </p:spPr>
      </p:pic>
      <p:pic>
        <p:nvPicPr>
          <p:cNvPr id="6" name="Graphic 5" descr="Heart with pulse with solid fill">
            <a:extLst>
              <a:ext uri="{FF2B5EF4-FFF2-40B4-BE49-F238E27FC236}">
                <a16:creationId xmlns:a16="http://schemas.microsoft.com/office/drawing/2014/main" id="{D35DE5C7-1885-1C2F-FAC0-59927D339D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15608" y="1916419"/>
            <a:ext cx="914400" cy="914400"/>
          </a:xfrm>
          <a:prstGeom prst="rect">
            <a:avLst/>
          </a:prstGeom>
        </p:spPr>
      </p:pic>
      <p:pic>
        <p:nvPicPr>
          <p:cNvPr id="8" name="Graphic 7" descr="Brain with solid fill">
            <a:extLst>
              <a:ext uri="{FF2B5EF4-FFF2-40B4-BE49-F238E27FC236}">
                <a16:creationId xmlns:a16="http://schemas.microsoft.com/office/drawing/2014/main" id="{5EE0DBA1-3456-9D52-C205-AC0C685BF6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76517" y="1965292"/>
            <a:ext cx="914400" cy="914400"/>
          </a:xfrm>
          <a:prstGeom prst="rect">
            <a:avLst/>
          </a:prstGeom>
        </p:spPr>
      </p:pic>
      <p:pic>
        <p:nvPicPr>
          <p:cNvPr id="10" name="Graphic 9" descr="Man and woman with solid fill">
            <a:extLst>
              <a:ext uri="{FF2B5EF4-FFF2-40B4-BE49-F238E27FC236}">
                <a16:creationId xmlns:a16="http://schemas.microsoft.com/office/drawing/2014/main" id="{3A34E5AC-4301-9F50-6397-DA3CCF3BAA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37492" y="19652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45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6A59D-064C-E9A7-64C6-DE396E36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2" y="259223"/>
            <a:ext cx="11461208" cy="6791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Interventions </a:t>
            </a:r>
          </a:p>
        </p:txBody>
      </p:sp>
      <p:pic>
        <p:nvPicPr>
          <p:cNvPr id="6" name="Graphic 5" descr="Brain with solid fill">
            <a:extLst>
              <a:ext uri="{FF2B5EF4-FFF2-40B4-BE49-F238E27FC236}">
                <a16:creationId xmlns:a16="http://schemas.microsoft.com/office/drawing/2014/main" id="{2FA08B8A-4BAB-B93F-F72D-E5E1E15ED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63" y="1381731"/>
            <a:ext cx="3817941" cy="381794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ADFFDD-057B-80CA-08DA-73CF93592F46}"/>
              </a:ext>
            </a:extLst>
          </p:cNvPr>
          <p:cNvSpPr/>
          <p:nvPr/>
        </p:nvSpPr>
        <p:spPr>
          <a:xfrm>
            <a:off x="5171901" y="1520029"/>
            <a:ext cx="5859902" cy="3817942"/>
          </a:xfrm>
          <a:prstGeom prst="roundRect">
            <a:avLst/>
          </a:prstGeom>
          <a:solidFill>
            <a:srgbClr val="0432FF"/>
          </a:solidFill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Hypertonic saline/mannitol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Sedation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Intubation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Antiepileptic drugs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CTH +/- further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35308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9901-F09D-4CE5-A521-9A95D8C1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4" name="Picture 6" descr="Fig. 2">
            <a:extLst>
              <a:ext uri="{FF2B5EF4-FFF2-40B4-BE49-F238E27FC236}">
                <a16:creationId xmlns:a16="http://schemas.microsoft.com/office/drawing/2014/main" id="{CFF96070-008A-4EEA-3DC8-F5788DC1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0"/>
            <a:ext cx="10966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7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4D02DC-86D0-86A9-4404-26B11AF64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657475-E90F-32B6-2675-02661079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392" y="1791147"/>
            <a:ext cx="7202862" cy="19523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2AE9D-C3CF-1440-52B7-8415408BF10D}"/>
              </a:ext>
            </a:extLst>
          </p:cNvPr>
          <p:cNvSpPr txBox="1"/>
          <p:nvPr/>
        </p:nvSpPr>
        <p:spPr>
          <a:xfrm>
            <a:off x="2370582" y="5239719"/>
            <a:ext cx="7202862" cy="141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US" sz="3600" dirty="0"/>
              <a:t>I am a doctor…</a:t>
            </a:r>
          </a:p>
        </p:txBody>
      </p:sp>
      <p:pic>
        <p:nvPicPr>
          <p:cNvPr id="9218" name="Picture 2" descr="How to handle conflict of interest ...">
            <a:extLst>
              <a:ext uri="{FF2B5EF4-FFF2-40B4-BE49-F238E27FC236}">
                <a16:creationId xmlns:a16="http://schemas.microsoft.com/office/drawing/2014/main" id="{0815E471-0644-33DC-C019-35D0D4E4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72" y="340963"/>
            <a:ext cx="7795647" cy="46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6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6E832-74AB-4A1E-BBD5-2F35C91847AB}"/>
              </a:ext>
            </a:extLst>
          </p:cNvPr>
          <p:cNvSpPr txBox="1"/>
          <p:nvPr/>
        </p:nvSpPr>
        <p:spPr>
          <a:xfrm>
            <a:off x="297083" y="342509"/>
            <a:ext cx="11597833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Response to Critical Neuro-worsening if herniation is suspected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A460C-BE35-9A8E-97AC-74E933E14EE6}"/>
              </a:ext>
            </a:extLst>
          </p:cNvPr>
          <p:cNvSpPr txBox="1"/>
          <p:nvPr/>
        </p:nvSpPr>
        <p:spPr>
          <a:xfrm>
            <a:off x="297083" y="2133102"/>
            <a:ext cx="11597833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Empiric treatment</a:t>
            </a:r>
            <a:endParaRPr lang="en-GB" sz="3200" dirty="0"/>
          </a:p>
          <a:p>
            <a:pPr lvl="1"/>
            <a:r>
              <a:rPr lang="en-US" sz="3200" dirty="0"/>
              <a:t>Hyperventilation (PaCO2 3.5-4kPa)</a:t>
            </a:r>
            <a:endParaRPr lang="en-GB" sz="3200" dirty="0"/>
          </a:p>
          <a:p>
            <a:pPr lvl="1"/>
            <a:r>
              <a:rPr lang="en-US" sz="3200" dirty="0"/>
              <a:t>Bolus of hypertonic solution </a:t>
            </a:r>
            <a:endParaRPr lang="en-GB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Consider emergent imaging or other test (EEG)</a:t>
            </a:r>
            <a:endParaRPr lang="en-GB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/>
              <a:t>Rapid escalation of treatment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5005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6410-33F5-A1FB-282E-F97766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Seizures</a:t>
            </a:r>
          </a:p>
        </p:txBody>
      </p:sp>
      <p:pic>
        <p:nvPicPr>
          <p:cNvPr id="15362" name="Picture 2" descr="About seizures - Epilepsy Action">
            <a:extLst>
              <a:ext uri="{FF2B5EF4-FFF2-40B4-BE49-F238E27FC236}">
                <a16:creationId xmlns:a16="http://schemas.microsoft.com/office/drawing/2014/main" id="{D25D3D09-4918-9D35-5B76-E6250B1F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52" y="3429000"/>
            <a:ext cx="30861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B5750-37DC-CAF1-DB9B-78D7B0866106}"/>
              </a:ext>
            </a:extLst>
          </p:cNvPr>
          <p:cNvSpPr txBox="1"/>
          <p:nvPr/>
        </p:nvSpPr>
        <p:spPr>
          <a:xfrm>
            <a:off x="612648" y="1320800"/>
            <a:ext cx="7567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ncontrolled, abnormal electrical activity of the brain that may cause changes in the level of consciousness, behaviour, memory, or feelings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Generalised Tonic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Clonic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Seizure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eizure that has a tonic phase followed by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clonic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muscle contractions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Status Epilepticus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eizure with 5 minutes or more of continuous clinical and/or electrographic activity or recurrent seizure activity without recovery between seizures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eurological emergency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39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B4FEAF-1246-483A-93D6-4DAB69F6A722}"/>
              </a:ext>
            </a:extLst>
          </p:cNvPr>
          <p:cNvSpPr txBox="1"/>
          <p:nvPr/>
        </p:nvSpPr>
        <p:spPr>
          <a:xfrm>
            <a:off x="612648" y="1528763"/>
            <a:ext cx="10653578" cy="419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Central nervous system (CNS) infections (meningitis, encephalitis, and intracranial abscess)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Metabolic abnormalities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hypoglycemia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hyponatremia,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hypocalcemia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hepatic encephalopathy, and inborn errors of metabolism in children)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Cerebrovascular accidents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Head trauma (with or without intracranial bleed)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Drug toxicity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Drug withdrawal syndromes (e.g., alcohol, benzodiazepines, and barbiturates)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Hypoxia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Hypertensive emergency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Autoimmune disorders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2E669E-2A87-18E9-8666-780D396B46EA}"/>
              </a:ext>
            </a:extLst>
          </p:cNvPr>
          <p:cNvSpPr txBox="1">
            <a:spLocks/>
          </p:cNvSpPr>
          <p:nvPr/>
        </p:nvSpPr>
        <p:spPr>
          <a:xfrm>
            <a:off x="612648" y="396505"/>
            <a:ext cx="10653578" cy="1132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1577189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9452-53A3-8E38-3022-18C74B64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B2C98-911E-F4D1-107A-B2D5E79E8E15}"/>
              </a:ext>
            </a:extLst>
          </p:cNvPr>
          <p:cNvSpPr txBox="1"/>
          <p:nvPr/>
        </p:nvSpPr>
        <p:spPr>
          <a:xfrm>
            <a:off x="783771" y="2101741"/>
            <a:ext cx="10482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 goal of management is to definitively abort seizure activity as rapidly as possible</a:t>
            </a:r>
          </a:p>
        </p:txBody>
      </p:sp>
    </p:spTree>
    <p:extLst>
      <p:ext uri="{BB962C8B-B14F-4D97-AF65-F5344CB8AC3E}">
        <p14:creationId xmlns:p14="http://schemas.microsoft.com/office/powerpoint/2010/main" val="226350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34286" y="332860"/>
            <a:ext cx="720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endParaRPr lang="en-US" sz="11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149174" y="6525140"/>
            <a:ext cx="8640000" cy="1805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800" b="1" spc="-1">
                <a:solidFill>
                  <a:schemeClr val="bg1">
                    <a:lumMod val="50000"/>
                  </a:schemeClr>
                </a:solidFill>
                <a:latin typeface="Arial"/>
              </a:rPr>
              <a:t>Anaesthesia, Volume: 77, Issue: S1, Pages: 78-91, First published: 10 January 2022, DOI: (10.1111/anae.15606) </a:t>
            </a:r>
            <a:endParaRPr lang="en-US" sz="800" spc="-1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46" name="Main graphic"/>
          <p:cNvPicPr/>
          <p:nvPr/>
        </p:nvPicPr>
        <p:blipFill>
          <a:blip r:embed="rId3"/>
          <a:stretch/>
        </p:blipFill>
        <p:spPr>
          <a:xfrm>
            <a:off x="333829" y="914479"/>
            <a:ext cx="11379200" cy="5442777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59520B-FE32-1CFF-D974-A886D0C4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74" y="203040"/>
            <a:ext cx="10653578" cy="1132258"/>
          </a:xfrm>
        </p:spPr>
        <p:txBody>
          <a:bodyPr/>
          <a:lstStyle/>
          <a:p>
            <a:r>
              <a:rPr lang="en-US" sz="3600" spc="-1" dirty="0">
                <a:solidFill>
                  <a:srgbClr val="000000"/>
                </a:solidFill>
                <a:latin typeface="Arial"/>
              </a:rPr>
              <a:t>Management of status epilepticus</a:t>
            </a:r>
            <a:br>
              <a:rPr lang="en-US" sz="3600" spc="-1" dirty="0">
                <a:solidFill>
                  <a:srgbClr val="000000"/>
                </a:solidFill>
                <a:latin typeface="Arial"/>
              </a:rPr>
            </a:b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F11A5A-71FE-153E-F32C-E46281BC6C1A}"/>
              </a:ext>
            </a:extLst>
          </p:cNvPr>
          <p:cNvGrpSpPr/>
          <p:nvPr/>
        </p:nvGrpSpPr>
        <p:grpSpPr>
          <a:xfrm>
            <a:off x="478971" y="229933"/>
            <a:ext cx="11219543" cy="1085906"/>
            <a:chOff x="0" y="4666178"/>
            <a:chExt cx="8385567" cy="108590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93D860E-532C-7AA1-78FF-77D02046E274}"/>
                </a:ext>
              </a:extLst>
            </p:cNvPr>
            <p:cNvSpPr/>
            <p:nvPr/>
          </p:nvSpPr>
          <p:spPr>
            <a:xfrm>
              <a:off x="0" y="4666178"/>
              <a:ext cx="8385567" cy="1085906"/>
            </a:xfrm>
            <a:prstGeom prst="roundRect">
              <a:avLst/>
            </a:prstGeom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460708F-8C29-B3DA-48F4-276BB18D3595}"/>
                </a:ext>
              </a:extLst>
            </p:cNvPr>
            <p:cNvSpPr txBox="1"/>
            <p:nvPr/>
          </p:nvSpPr>
          <p:spPr>
            <a:xfrm>
              <a:off x="53010" y="4719188"/>
              <a:ext cx="8279547" cy="979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500" kern="1200" dirty="0"/>
                <a:t>Sepsis in the neurologically impaired patient</a:t>
              </a:r>
            </a:p>
          </p:txBody>
        </p:sp>
      </p:grpSp>
      <p:pic>
        <p:nvPicPr>
          <p:cNvPr id="17412" name="Picture 4" descr="National Early Warning Score (NEWS)2 | github_repo">
            <a:extLst>
              <a:ext uri="{FF2B5EF4-FFF2-40B4-BE49-F238E27FC236}">
                <a16:creationId xmlns:a16="http://schemas.microsoft.com/office/drawing/2014/main" id="{0AFE158F-CCF6-99C0-F0C9-F32CA7192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t="8255" r="2897" b="3417"/>
          <a:stretch/>
        </p:blipFill>
        <p:spPr bwMode="auto">
          <a:xfrm>
            <a:off x="1712686" y="1973943"/>
            <a:ext cx="8737600" cy="39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0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0B4E8-D6D6-40AE-8CA8-FA468B762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83"/>
          <a:stretch/>
        </p:blipFill>
        <p:spPr>
          <a:xfrm>
            <a:off x="522515" y="695417"/>
            <a:ext cx="7750627" cy="1576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4C0626-3E76-EB08-79B5-3077F370FB36}"/>
              </a:ext>
            </a:extLst>
          </p:cNvPr>
          <p:cNvSpPr txBox="1"/>
          <p:nvPr/>
        </p:nvSpPr>
        <p:spPr>
          <a:xfrm>
            <a:off x="2989942" y="2272386"/>
            <a:ext cx="528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 10.1097/CCE.0000000000000386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60DB7-4E83-016E-6A09-005F8D86D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3432962"/>
            <a:ext cx="7772400" cy="1130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47EB8-0A5C-A795-FC95-3B4268CE25E9}"/>
              </a:ext>
            </a:extLst>
          </p:cNvPr>
          <p:cNvSpPr txBox="1"/>
          <p:nvPr/>
        </p:nvSpPr>
        <p:spPr>
          <a:xfrm>
            <a:off x="2388707" y="4563358"/>
            <a:ext cx="588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</a:rPr>
              <a:t>Spinal Cord (2020) 58:165–173</a:t>
            </a:r>
          </a:p>
          <a:p>
            <a:pPr algn="r"/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</a:rPr>
              <a:t>https://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</a:rPr>
              <a:t>doi.org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</a:rPr>
              <a:t>/10.1038/s41393-019-0330-0</a:t>
            </a:r>
          </a:p>
        </p:txBody>
      </p:sp>
    </p:spTree>
    <p:extLst>
      <p:ext uri="{BB962C8B-B14F-4D97-AF65-F5344CB8AC3E}">
        <p14:creationId xmlns:p14="http://schemas.microsoft.com/office/powerpoint/2010/main" val="2058714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DDC1F0B0-5745-C1B9-EADF-26A2755A3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490370"/>
              </p:ext>
            </p:extLst>
          </p:nvPr>
        </p:nvGraphicFramePr>
        <p:xfrm>
          <a:off x="1038386" y="548640"/>
          <a:ext cx="10519300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380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35D3817B-01DA-DCDA-FA18-49D6FF00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The Answer Is Questions">
            <a:extLst>
              <a:ext uri="{FF2B5EF4-FFF2-40B4-BE49-F238E27FC236}">
                <a16:creationId xmlns:a16="http://schemas.microsoft.com/office/drawing/2014/main" id="{A842459E-153F-545B-FBA1-464B42F8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9" b="34683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CC7E3-C229-8E1C-F42C-60DFACD6DA25}"/>
              </a:ext>
            </a:extLst>
          </p:cNvPr>
          <p:cNvSpPr txBox="1"/>
          <p:nvPr/>
        </p:nvSpPr>
        <p:spPr>
          <a:xfrm>
            <a:off x="183274" y="5965125"/>
            <a:ext cx="316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Contact me </a:t>
            </a:r>
          </a:p>
          <a:p>
            <a:r>
              <a:rPr lang="en-GB" dirty="0">
                <a:hlinkClick r:id="rId3"/>
              </a:rPr>
              <a:t>carmen.lopezsoto@nhs.net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51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0D3096-E106-FD85-BFC6-72357402F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C6CAB5-4EA2-0399-D4CB-312E698E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Outline </a:t>
            </a: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C1A34885-22CF-1C3F-736E-BB1A39380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680668"/>
              </p:ext>
            </p:extLst>
          </p:nvPr>
        </p:nvGraphicFramePr>
        <p:xfrm>
          <a:off x="3193783" y="548638"/>
          <a:ext cx="8385567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56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841C6-3130-3778-C08F-65DA73B1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293"/>
          <a:stretch/>
        </p:blipFill>
        <p:spPr>
          <a:xfrm>
            <a:off x="1115878" y="1541413"/>
            <a:ext cx="7772400" cy="1318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C32536-7803-E4EE-A4B2-D5AAF9EE1C9E}"/>
              </a:ext>
            </a:extLst>
          </p:cNvPr>
          <p:cNvSpPr txBox="1"/>
          <p:nvPr/>
        </p:nvSpPr>
        <p:spPr>
          <a:xfrm>
            <a:off x="929898" y="3239146"/>
            <a:ext cx="680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Commonest trigger: unresponsiveness/seizures (23%)</a:t>
            </a:r>
          </a:p>
          <a:p>
            <a:r>
              <a:rPr lang="en-GB" dirty="0"/>
              <a:t>Underlying Neurological diagnoses 30% </a:t>
            </a:r>
          </a:p>
        </p:txBody>
      </p:sp>
    </p:spTree>
    <p:extLst>
      <p:ext uri="{BB962C8B-B14F-4D97-AF65-F5344CB8AC3E}">
        <p14:creationId xmlns:p14="http://schemas.microsoft.com/office/powerpoint/2010/main" val="55316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BDBE4-88EE-E84C-1666-A281BC23EFF9}"/>
              </a:ext>
            </a:extLst>
          </p:cNvPr>
          <p:cNvSpPr txBox="1"/>
          <p:nvPr/>
        </p:nvSpPr>
        <p:spPr>
          <a:xfrm>
            <a:off x="0" y="6596966"/>
            <a:ext cx="67403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0" i="0" dirty="0">
                <a:solidFill>
                  <a:schemeClr val="bg1">
                    <a:lumMod val="50000"/>
                  </a:schemeClr>
                </a:solidFill>
                <a:effectLst/>
                <a:latin typeface="system-ui"/>
              </a:rPr>
              <a:t>Morris GF, et al. Neurosurgery. 1998 Dec;43(6):1369-72; discussion 1372-4. PMID: 9848851.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2B57C-30F3-C3B4-8743-0722D52CAA72}"/>
              </a:ext>
            </a:extLst>
          </p:cNvPr>
          <p:cNvSpPr txBox="1"/>
          <p:nvPr/>
        </p:nvSpPr>
        <p:spPr>
          <a:xfrm>
            <a:off x="458723" y="1528768"/>
            <a:ext cx="114141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The occurrence of one or more of the following:</a:t>
            </a:r>
          </a:p>
          <a:p>
            <a:pPr lvl="0"/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a spontaneous decrease in GCS motor score of at least 2 points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a new loss of pupillary reactivity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interval development of pupillary asymmetry of at least 2mm or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deterioration in neurological status sufficient to warrant immediate medical or surgical intervention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30822A4-75D2-3C88-8A81-2931C952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23" y="360048"/>
            <a:ext cx="11274549" cy="8086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eurological deterioration</a:t>
            </a:r>
            <a:endParaRPr lang="en-GB" dirty="0"/>
          </a:p>
        </p:txBody>
      </p:sp>
      <p:pic>
        <p:nvPicPr>
          <p:cNvPr id="2050" name="Picture 2" descr="Homer Sleeping GIFs | Tenor">
            <a:extLst>
              <a:ext uri="{FF2B5EF4-FFF2-40B4-BE49-F238E27FC236}">
                <a16:creationId xmlns:a16="http://schemas.microsoft.com/office/drawing/2014/main" id="{4E1F1D0A-3FAC-8825-A39D-6242DEFFA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r="28225"/>
          <a:stretch/>
        </p:blipFill>
        <p:spPr bwMode="auto">
          <a:xfrm>
            <a:off x="9205993" y="4567012"/>
            <a:ext cx="2340245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1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5CF3-72D3-4E93-5BD9-789150F7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48602"/>
            <a:ext cx="10653578" cy="1132258"/>
          </a:xfrm>
        </p:spPr>
        <p:txBody>
          <a:bodyPr/>
          <a:lstStyle/>
          <a:p>
            <a:pPr algn="ctr"/>
            <a:r>
              <a:rPr lang="en-GB" dirty="0"/>
              <a:t>Early vs Late Neurological deterioration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320CE-02AE-499D-C9F3-550F1499D07A}"/>
              </a:ext>
            </a:extLst>
          </p:cNvPr>
          <p:cNvSpPr txBox="1"/>
          <p:nvPr/>
        </p:nvSpPr>
        <p:spPr>
          <a:xfrm>
            <a:off x="1509712" y="5400501"/>
            <a:ext cx="9172575" cy="8309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Death</a:t>
            </a:r>
          </a:p>
          <a:p>
            <a:pPr algn="ctr"/>
            <a:r>
              <a:rPr lang="en-GB" sz="2400" dirty="0"/>
              <a:t>Poor Health related quality of life </a:t>
            </a:r>
          </a:p>
        </p:txBody>
      </p:sp>
      <p:pic>
        <p:nvPicPr>
          <p:cNvPr id="3074" name="Picture 2" descr="Adorable Cat Waking Up And Sleeping ...">
            <a:extLst>
              <a:ext uri="{FF2B5EF4-FFF2-40B4-BE49-F238E27FC236}">
                <a16:creationId xmlns:a16="http://schemas.microsoft.com/office/drawing/2014/main" id="{476CF9A1-9A25-82E2-B682-B15EE1E5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48" y="1189757"/>
            <a:ext cx="9172575" cy="36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8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5A19B3-09DA-4041-A76B-49422294A5E9}"/>
              </a:ext>
            </a:extLst>
          </p:cNvPr>
          <p:cNvSpPr txBox="1"/>
          <p:nvPr/>
        </p:nvSpPr>
        <p:spPr>
          <a:xfrm>
            <a:off x="289366" y="347241"/>
            <a:ext cx="11597833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Critical Neuro-worsening in TBI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29FDC-F0F7-6C49-B389-D95FDFE87917}"/>
              </a:ext>
            </a:extLst>
          </p:cNvPr>
          <p:cNvSpPr txBox="1"/>
          <p:nvPr/>
        </p:nvSpPr>
        <p:spPr>
          <a:xfrm>
            <a:off x="609600" y="1659285"/>
            <a:ext cx="10972800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sz="3200" dirty="0"/>
              <a:t>Spontaneous decrease in the GCS motor score </a:t>
            </a:r>
            <a:r>
              <a:rPr lang="en-US" sz="3200" dirty="0">
                <a:sym typeface="Symbol" pitchFamily="2" charset="2"/>
              </a:rPr>
              <a:t></a:t>
            </a:r>
            <a:r>
              <a:rPr lang="en-US" sz="3200" dirty="0"/>
              <a:t>1 point</a:t>
            </a:r>
            <a:endParaRPr lang="en-GB" sz="32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3200" dirty="0"/>
              <a:t>New decrease in pupillary reactivity</a:t>
            </a:r>
            <a:endParaRPr lang="en-GB" sz="32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3200" dirty="0"/>
              <a:t>New pupillary asymmetry or bilateral mydriasis </a:t>
            </a:r>
            <a:endParaRPr lang="en-GB" sz="32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3200" dirty="0"/>
              <a:t>New focal motor deficit</a:t>
            </a:r>
            <a:endParaRPr lang="en-GB" sz="32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3200" dirty="0"/>
              <a:t>Herniation syndrome or Cushing’s Triad that will require an immediate medical response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6487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2FE4-4717-D644-7FA5-527E9011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511444"/>
            <a:ext cx="10653578" cy="54583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/>
              <a:t>Which patients?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9A12C-CBFA-86F1-03B8-FA88D0C02126}"/>
              </a:ext>
            </a:extLst>
          </p:cNvPr>
          <p:cNvSpPr txBox="1"/>
          <p:nvPr/>
        </p:nvSpPr>
        <p:spPr>
          <a:xfrm>
            <a:off x="769211" y="1797803"/>
            <a:ext cx="10653578" cy="389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/>
              <a:t>Stroke (ischemic and haemorrhagic)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Subarachnoid haemorrhages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Traumatic brain injuries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Post-op elective patients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/>
              <a:t>Central Nervous system (CNS) infection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CNS inflammatory disease </a:t>
            </a:r>
          </a:p>
        </p:txBody>
      </p:sp>
    </p:spTree>
    <p:extLst>
      <p:ext uri="{BB962C8B-B14F-4D97-AF65-F5344CB8AC3E}">
        <p14:creationId xmlns:p14="http://schemas.microsoft.com/office/powerpoint/2010/main" val="259772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84E7-3952-9991-51DB-A361494C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ICH - Risk factors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D0243-7670-EF1B-A302-0F9490BC395B}"/>
              </a:ext>
            </a:extLst>
          </p:cNvPr>
          <p:cNvSpPr txBox="1"/>
          <p:nvPr/>
        </p:nvSpPr>
        <p:spPr>
          <a:xfrm>
            <a:off x="612648" y="1680898"/>
            <a:ext cx="5145215" cy="253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Higher NIHSS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Hematoma Volume and expansion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Presence of intraventricular </a:t>
            </a:r>
            <a:r>
              <a:rPr lang="en-GB" dirty="0" err="1"/>
              <a:t>hemorrhage</a:t>
            </a:r>
            <a:r>
              <a:rPr lang="en-GB" dirty="0"/>
              <a:t> and extension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Spot sign on CTA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Higher SBP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47250-5E76-DC98-A939-852C172B249E}"/>
              </a:ext>
            </a:extLst>
          </p:cNvPr>
          <p:cNvSpPr txBox="1"/>
          <p:nvPr/>
        </p:nvSpPr>
        <p:spPr>
          <a:xfrm>
            <a:off x="8877301" y="6519446"/>
            <a:ext cx="3314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</a:rPr>
              <a:t>Journal of Neurology (2024) 271:2980–2991</a:t>
            </a:r>
          </a:p>
          <a:p>
            <a:pPr algn="r"/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8A56A-A00B-C398-97DC-EF6486F392EC}"/>
              </a:ext>
            </a:extLst>
          </p:cNvPr>
          <p:cNvSpPr txBox="1"/>
          <p:nvPr/>
        </p:nvSpPr>
        <p:spPr>
          <a:xfrm>
            <a:off x="7322876" y="1680898"/>
            <a:ext cx="344989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Hyperglycaemia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Renal impairment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Higher leukocytes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Antithrombotic drugs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Lobar ICH </a:t>
            </a:r>
          </a:p>
          <a:p>
            <a:endParaRPr lang="en-GB" dirty="0"/>
          </a:p>
        </p:txBody>
      </p:sp>
      <p:pic>
        <p:nvPicPr>
          <p:cNvPr id="6" name="Picture 2" descr="Acute intracerebral haemorrhage: diagnosis and management | Practical  Neurology">
            <a:extLst>
              <a:ext uri="{FF2B5EF4-FFF2-40B4-BE49-F238E27FC236}">
                <a16:creationId xmlns:a16="http://schemas.microsoft.com/office/drawing/2014/main" id="{E9E9334D-D9E7-1B89-AA13-6CE12F608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19" y="3664360"/>
            <a:ext cx="2728687" cy="28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44386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32110</TotalTime>
  <Words>1166</Words>
  <Application>Microsoft Macintosh PowerPoint</Application>
  <PresentationFormat>Widescreen</PresentationFormat>
  <Paragraphs>213</Paragraphs>
  <Slides>28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Arial</vt:lpstr>
      <vt:lpstr>Cambria Math</vt:lpstr>
      <vt:lpstr>Helvetica</vt:lpstr>
      <vt:lpstr>Neue Haas Grotesk Text Pro</vt:lpstr>
      <vt:lpstr>Symbol</vt:lpstr>
      <vt:lpstr>system-ui</vt:lpstr>
      <vt:lpstr>Wingdings</vt:lpstr>
      <vt:lpstr>VanillaVTI</vt:lpstr>
      <vt:lpstr>The acutely deteriorating patient with a neurological condition </vt:lpstr>
      <vt:lpstr>PowerPoint Presentation</vt:lpstr>
      <vt:lpstr>Outline </vt:lpstr>
      <vt:lpstr>PowerPoint Presentation</vt:lpstr>
      <vt:lpstr>Neurological deterioration</vt:lpstr>
      <vt:lpstr>Early vs Late Neurological deterioration</vt:lpstr>
      <vt:lpstr>PowerPoint Presentation</vt:lpstr>
      <vt:lpstr>Which patients?</vt:lpstr>
      <vt:lpstr>ICH - Risk factors </vt:lpstr>
      <vt:lpstr>Stroke - Risk factors </vt:lpstr>
      <vt:lpstr>Stroke – Lacunar infarcts</vt:lpstr>
      <vt:lpstr>PowerPoint Presentation</vt:lpstr>
      <vt:lpstr>Assessment</vt:lpstr>
      <vt:lpstr>Neurological assessment</vt:lpstr>
      <vt:lpstr>Neurological assessment</vt:lpstr>
      <vt:lpstr>PowerPoint Presentation</vt:lpstr>
      <vt:lpstr>Initial interventions</vt:lpstr>
      <vt:lpstr>Interventions </vt:lpstr>
      <vt:lpstr>PowerPoint Presentation</vt:lpstr>
      <vt:lpstr>PowerPoint Presentation</vt:lpstr>
      <vt:lpstr>Seizures</vt:lpstr>
      <vt:lpstr>PowerPoint Presentation</vt:lpstr>
      <vt:lpstr>Management</vt:lpstr>
      <vt:lpstr>Management of status epilepticus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Carmen López Soto</dc:creator>
  <cp:lastModifiedBy>Carmen López Soto</cp:lastModifiedBy>
  <cp:revision>21</cp:revision>
  <dcterms:created xsi:type="dcterms:W3CDTF">2025-04-14T15:36:55Z</dcterms:created>
  <dcterms:modified xsi:type="dcterms:W3CDTF">2025-05-23T08:34:15Z</dcterms:modified>
</cp:coreProperties>
</file>