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3" r:id="rId3"/>
    <p:sldId id="264" r:id="rId4"/>
    <p:sldId id="265" r:id="rId5"/>
    <p:sldId id="266" r:id="rId6"/>
    <p:sldId id="267" r:id="rId7"/>
    <p:sldId id="268" r:id="rId8"/>
    <p:sldId id="272" r:id="rId9"/>
    <p:sldId id="273" r:id="rId10"/>
    <p:sldId id="271" r:id="rId11"/>
  </p:sldIdLst>
  <p:sldSz cx="12192000" cy="6858000"/>
  <p:notesSz cx="6858000" cy="12192000"/>
  <p:custDataLst>
    <p:tags r:id="rId13"/>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0" d="100"/>
          <a:sy n="60" d="100"/>
        </p:scale>
        <p:origin x="76" y="3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748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 screen as people arrive]</a:t>
            </a:r>
          </a:p>
          <a:p>
            <a:r>
              <a:t>Welcome everyone to the final session of the NOrF stream. This is a Community of Practice session. Most of the hour belongs to the room and our panel.</a:t>
            </a:r>
          </a:p>
          <a:p>
            <a:endParaRPr/>
          </a:p>
          <a:p>
            <a:r>
              <a:t>Facilitators: Julia Phillips and Debbie van der Velden.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 min: introduce the panel]</a:t>
            </a:r>
          </a:p>
          <a:p>
            <a:r>
              <a:t>Facilitators/co-chairs: Julia Phillips and Debbie van der Velden.</a:t>
            </a:r>
          </a:p>
          <a:p>
            <a:endParaRPr/>
          </a:p>
          <a:p>
            <a:r>
              <a:t>Panel, left to right in speaking order: Vanessa Jones, Q1 common core (Lead Nurse, Resuscitation, Acute Deterioration and Outreach Services, Cwm Taf Morgannwg University Health Board); Mark Wilson, Q2 advanced practice and a widening remit (Advanced Practitioner, Critical Care Outreach, Royal Berkshire NHS Foundation Trust; Vice Co-Chair, NOrF); Dr Duncan Smith, Q3 showing impact (Honorary Consultant Nurse, Patient Emergency Response and Resuscitation Team (PERRT), University College London Hospitals NHS Foundation Trust; Senior Lecturer (Education and Research), School of Health and Medical Sciences, City St George's, University of London); Derek Cribbin, Q4 shared data across nations (National Director of Nursing, Organ Donation Transplant Ireland; former Director of Nursing Project Lead for Critical Care Services, National Clinical Programme for Critical Care; led ANP-led CCO across 15 hospitals under INEWS V2; also delivering a keynote on workforce planning).</a:t>
            </a:r>
          </a:p>
          <a:p>
            <a:endParaRPr/>
          </a:p>
          <a:p>
            <a:r>
              <a:t>Keep contributions brief: one panellist opens each question in about 90 seconds before handing to the room.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 min in total: panel opener 90 seconds, room 5 minutes, scribe 30 seconds]</a:t>
            </a:r>
          </a:p>
          <a:p>
            <a:r>
              <a:t>Read the question, then invite ONE panellist to open in about 90 seconds (hard stop). Then open to the room for about 5 minutes: take three or four contributions, keep each short, and invite stream speakers in where relevant. Park anything else for "What have we missed?" after the vote. Move on at 7 minutes even if the discussion is still going.</a:t>
            </a:r>
          </a:p>
          <a:p>
            <a:r>
              <a:t>Scribe: capture key points on the "What we heard today" slide.</a:t>
            </a:r>
          </a:p>
          <a:p>
            <a:endParaRPr/>
          </a:p>
          <a:p>
            <a:r>
              <a:t>Evidence behind this question:</a:t>
            </a:r>
          </a:p>
          <a:p>
            <a:r>
              <a:t>- England: Turning national standards into reliable, equitable delivery</a:t>
            </a:r>
          </a:p>
          <a:p>
            <a:r>
              <a:t>- Wales: "The next standard is not a single team model — it is a reliable response everywhere"</a:t>
            </a:r>
          </a:p>
          <a:p>
            <a:r>
              <a:t>- Ireland: Consistent standards without enforced uniformity</a:t>
            </a:r>
          </a:p>
          <a:p>
            <a:r>
              <a:t>- Japan: No single national model; RRS widely adopted, rarely established</a:t>
            </a:r>
          </a:p>
          <a:p>
            <a:endParaRPr/>
          </a:p>
          <a:p>
            <a:r>
              <a:t>From the NOrF stream (abstract findings; check against final talks):</a:t>
            </a:r>
          </a:p>
          <a:p>
            <a:r>
              <a:t>- Insight to Impact: risk-stratified rollout, targeting high-risk wards first rather than uniform provision</a:t>
            </a:r>
          </a:p>
          <a:p>
            <a:r>
              <a:t>- Nurses' experiences of escalating: safety huddles, ward medical teams and senior nursing support make escalation work</a:t>
            </a:r>
          </a:p>
          <a:p>
            <a:endParaRPr/>
          </a:p>
          <a:p>
            <a:r>
              <a:t>2026 research (citations checked; also on the England evidence lens in State of the Nations):</a:t>
            </a:r>
          </a:p>
          <a:p>
            <a:r>
              <a:t>- Lee S, Kim G (2026). RRS umbrella review, Intensive Crit Care Nurs 95:104463: hierarchical interprofessional culture in 14 of 15 barrier-focused reviews.</a:t>
            </a:r>
          </a:p>
          <a:p>
            <a:r>
              <a:t>- Virtudazo MD, Ede J, Smith D, Pattison N (2026). Out-of-hours escalation, mixed-methods systematic review, Int J Nurs Stud 178:105406: hospital at night workarounds, workforce composition, organisational oversight, workflow and individual behaviour.</a:t>
            </a:r>
          </a:p>
          <a:p>
            <a:r>
              <a:t>- Smith D et al. (2026). Automaticity and habit in recognition and response, Int J Nurs Stud 184:105676: escalation behaviours are largely habitual; family-focused communication lowest.</a:t>
            </a:r>
          </a:p>
          <a:p>
            <a:r>
              <a:t>Duncan Smith (panel) co-authored the last two, and Misha Virtudazo (stream speaker) led the out-of-hours review: either can be invited in on culture and human factors.</a:t>
            </a:r>
          </a:p>
          <a:p>
            <a:r>
              <a:t>Panel opener: Vanessa Jones, then quickly hand to the room.
Optional prompt for Duncan Smith: your recent work suggests some recognition and escalation behaviours become habitual, while involving and listening to families appears less automatic. How do we design deterioration systems so that listening becomes part of normal clinical behaviour rather than an additional task?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 min in total: panel opener 90 seconds, room 5 minutes, scribe 30 seconds]</a:t>
            </a:r>
          </a:p>
          <a:p>
            <a:r>
              <a:t>Read the question, then invite ONE panellist to open in about 90 seconds (hard stop). Then open to the room for about 5 minutes: take three or four contributions, keep each short, and invite stream speakers in where relevant. Park anything else for "What have we missed?" after the vote. Move on at 7 minutes even if the discussion is still going.</a:t>
            </a:r>
          </a:p>
          <a:p>
            <a:r>
              <a:t>Scribe: capture key points on the "What we heard today" slide.</a:t>
            </a:r>
          </a:p>
          <a:p>
            <a:endParaRPr/>
          </a:p>
          <a:p>
            <a:r>
              <a:t>Evidence behind this question:</a:t>
            </a:r>
          </a:p>
          <a:p>
            <a:r>
              <a:t>- England: Martha's Rule extending to maternity and neonatal care; 47% of services work beyond the core remit</a:t>
            </a:r>
          </a:p>
          <a:p>
            <a:r>
              <a:t>- Wales: Call for Concern across adult, paediatric, neonatal and maternity settings</a:t>
            </a:r>
          </a:p>
          <a:p>
            <a:r>
              <a:t>- Japan: automated NEWS embedded in proactive CCOT rounds as a prompt for shared review, not a strict numeric trigger
- Wales: CCO not consistently recognised as advanced practice (HEIW)</a:t>
            </a:r>
          </a:p>
          <a:p>
            <a:endParaRPr/>
          </a:p>
          <a:p>
            <a:r>
              <a:t>From the NOrF stream (abstract findings; check against final talks):</a:t>
            </a:r>
          </a:p>
          <a:p>
            <a:r>
              <a:t>- Automated Sepsis 6: every NEWS2 of 5 or more in the EPR now escalates to outreach</a:t>
            </a:r>
          </a:p>
          <a:p>
            <a:r>
              <a:t>- POCUS for CCOT: new diagnostic skills, with a call for national CCOT POCUS competencies</a:t>
            </a:r>
          </a:p>
          <a:p>
            <a:endParaRPr/>
          </a:p>
          <a:p>
            <a:r>
              <a:t>Three strands: advanced practice deepening skills (POCUS); Martha's Rule widening who adult-trained teams respond to (paediatric, maternity, ED), already routine for some teams and new for others; and machine-learning surveillance and deterioration dashboards moving outreach from reactive to proactive, with the challenge of alert volume.
Panel opener: Mark Wilson, focusing on advanced practice, scope, competence and protecting the core remit.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 min in total: panel opener 90 seconds, room 5 minutes, scribe 30 seconds]</a:t>
            </a:r>
          </a:p>
          <a:p>
            <a:r>
              <a:t>This is the shared question from State of the Nations (how do we show what outreach achieves for patients, beyond activity counts?): all four nations raised it. Framing: the evidence is for rapid response systems generally and is largely observational, so it shows association, not proof that outreach itself makes the difference. That is why outcome measurement matters.</a:t>
            </a:r>
          </a:p>
          <a:p>
            <a:r>
              <a:t>Read the question, then invite ONE panellist to open in about 90 seconds (hard stop). Then open to the room for about 5 minutes: take three or four contributions, keep each short, and invite stream speakers in where relevant. Park anything else for "What have we missed?" after the vote. Move on at 7 minutes even if the discussion is still going.</a:t>
            </a:r>
          </a:p>
          <a:p>
            <a:r>
              <a:t>Scribe: capture key points on the "What we heard today" slide.</a:t>
            </a:r>
          </a:p>
          <a:p>
            <a:endParaRPr/>
          </a:p>
          <a:p>
            <a:r>
              <a:t>Evidence behind this question:</a:t>
            </a:r>
          </a:p>
          <a:p>
            <a:r>
              <a:t>- Wales: Shared national data to compare services, understand variation and guide improvement</a:t>
            </a:r>
          </a:p>
          <a:p>
            <a:r>
              <a:t>- Ireland: "You can't benchmark what you can't consistently measure"</a:t>
            </a:r>
          </a:p>
          <a:p>
            <a:r>
              <a:t>- Japan: Evaluating shared review under operational pressure</a:t>
            </a:r>
          </a:p>
          <a:p>
            <a:r>
              <a:t>- England: GPICS V3 expectations; ISRRS quality metrics</a:t>
            </a:r>
          </a:p>
          <a:p>
            <a:endParaRPr/>
          </a:p>
          <a:p>
            <a:r>
              <a:t>From the NOrF stream (abstract findings; check against final talks):</a:t>
            </a:r>
          </a:p>
          <a:p>
            <a:r>
              <a:t>- 5-year CCANP evaluation: ICU admission within 1 hour rose from 28% to 62%</a:t>
            </a:r>
          </a:p>
          <a:p>
            <a:r>
              <a:t>- Insight to Impact: ICU readmissions within 48 hours halved; cardiac arrest project: fewer arrest calls (NCAA)</a:t>
            </a:r>
          </a:p>
          <a:p>
            <a:r>
              <a:t>- Soft signs (West Suffolk): fewer CCOT referrals, stable ITU admissions, generally fewer Call for Concern activations; patient experience mixed; small sample</a:t>
            </a:r>
          </a:p>
          <a:p>
            <a:endParaRPr/>
          </a:p>
          <a:p>
            <a:r>
              <a:t>2026 research (citation checked): Lee S, Kim G (2026). Rapid response systems in hospital settings: an umbrella review. Intensive Crit Care Nurs 95:104463. 48 reviews; consistent reductions in in-hospital cardiac arrest (RR 0.60 to 0.73), but a substantial effectiveness–implementation gap. Use it to move the room from "does outreach work?" to "how do we show it is working here?"</a:t>
            </a:r>
          </a:p>
          <a:p>
            <a:r>
              <a:t>Panel opener: Duncan Smith, focusing on outcomes, evidence and what would convince boards or commissioners.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 min in total: panel opener 90 seconds, room 5 minutes, scribe 30 seconds]</a:t>
            </a:r>
          </a:p>
          <a:p>
            <a:r>
              <a:t>Read the question, then invite ONE panellist to open in about 90 seconds (hard stop). Then open to the room for about 5 minutes: take three or four contributions, keep each short, and invite stream speakers in where relevant. Park anything else for "What have we missed?" after the vote. Move on at 7 minutes even if the discussion is still going.</a:t>
            </a:r>
          </a:p>
          <a:p>
            <a:r>
              <a:t>Scribe: capture key points on the "What we heard today" slide.</a:t>
            </a:r>
          </a:p>
          <a:p>
            <a:endParaRPr/>
          </a:p>
          <a:p>
            <a:r>
              <a:t>Evidence behind this question:</a:t>
            </a:r>
          </a:p>
          <a:p>
            <a:r>
              <a:t>- England &amp; Wales: one shared dataset, the NOrF minimum dataset, now a GPICS V3 minimum standard</a:t>
            </a:r>
          </a:p>
          <a:p>
            <a:r>
              <a:t>- Wales: a national dataset is a named priority</a:t>
            </a:r>
          </a:p>
          <a:p>
            <a:r>
              <a:t>- Ireland (Siobhan, 1 Oct): first national dataset rolled out April 2026; each team completes it monthly and reports to its deteriorating patient committee and local management; national reporting has not started yet</a:t>
            </a:r>
          </a:p>
          <a:p>
            <a:r>
              <a:t>- Japan: CCO findings not yet reported separately</a:t>
            </a:r>
          </a:p>
          <a:p>
            <a:endParaRPr/>
          </a:p>
          <a:p>
            <a:r>
              <a:t>From the NOrF stream (abstract findings; check against final talks):</a:t>
            </a:r>
          </a:p>
          <a:p>
            <a:r>
              <a:t>- Insight to Impact: ward-level audit of unplanned ICU admissions guided where outreach went</a:t>
            </a:r>
          </a:p>
          <a:p>
            <a:r>
              <a:t>- Each project measured success differently: 1-hour KPI, readmissions, length of stay, NCAA data</a:t>
            </a:r>
          </a:p>
          <a:p>
            <a:endParaRPr/>
          </a:p>
          <a:p>
            <a:r>
              <a:t>Framing: the question opens with Ireland’s line (“you can’t benchmark what you can’t consistently measure”). England and Wales share the NOrF minimum dataset; Ireland has its own national dataset (live since April 2026, national reporting still to come); Japan does not yet report CCO separately. Check with Derek whether Ireland’s dataset was built from the NOrF one.
ISRRS prompt: the International Society for Rapid Response Systems agreed ten core quality metrics (Subbe et al. 2019, Resuscitation 141:1-12, doi:10.1016/j.resuscitation.2019.05.012). Essential: ward cardiac arrests per 10,000 ward bed-days; predictable arrests (escalation criteria met 30 min to 24 h before); patients and families able to activate the team. Recommended: timely critical care review; critical care treatment within 6 h of first breach; safety culture. Optional: goals of care within 24 h; proportion of patient/family activations. Exploratory: ward and ICU length of stay. Overlap with the NOrF dataset (preventable arrests, patient and carer referrals, DNACPR/TEP, timeliness), but denominators differ: NOrF counts arrest calls per 1,000 admissions, ISRRS arrests per 10,000 ward bed-days. METHOD3 (109 hospitals, 11 countries) found the metrics feasible to collect; patient-activated and culture metrics were collected least. Duncan Smith link: two authors (John Welch, Jillian Hartin) are from the UCLH PERRT team.
Prompts run from what (ISRRS as a ready-made core, then the five items) to how (barriers, then who holds the data).
Panel opener: Derek Cribbin; Duncan Smith can come in on the ISRRS prompt, focusing on minimum dataset, benchmarking and cross-nation learning.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 after all four questions]
- Vote (3 min): Slido ranking question (event code 8000935, QR on this slide). The next two Slido slides show live results. If Slido fails, take a show of hands for each option.
- What have we missed? (about 4 min): points parked during the questions, end of life (raised last year, not covered this year), and what would help people's own services most. If the room raises digital surveillance or dashboards: are we still designing deterioration systems around thresholds, or should the next generation include trajectories, pathology, patient concern and dynamic risk?
- Clicking an option on this slide jumps back to that question slide if needed; use sparingly, time is tight.
Then move to the scribe read-back and agreeing priorities.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min]
Thank the panel, the stream speakers and the audience. Say how the summary will be shared and when.
Point to the NOrF website and webinar series on the slide.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78815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slide" Target="slide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4.xml"/><Relationship Id="rId7" Type="http://schemas.openxmlformats.org/officeDocument/2006/relationships/image" Target="../media/image3.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11" Type="http://schemas.openxmlformats.org/officeDocument/2006/relationships/image" Target="../media/image5.svg"/><Relationship Id="rId5" Type="http://schemas.openxmlformats.org/officeDocument/2006/relationships/tags" Target="../tags/tag6.xml"/><Relationship Id="rId10" Type="http://schemas.openxmlformats.org/officeDocument/2006/relationships/hyperlink" Target="https://www.slido.com/support/ppi/how-to-change-the-design" TargetMode="External"/><Relationship Id="rId4" Type="http://schemas.openxmlformats.org/officeDocument/2006/relationships/tags" Target="../tags/tag5.xml"/><Relationship Id="rId9"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9.xml"/><Relationship Id="rId7" Type="http://schemas.openxmlformats.org/officeDocument/2006/relationships/image" Target="../media/image6.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2.xml"/><Relationship Id="rId11" Type="http://schemas.openxmlformats.org/officeDocument/2006/relationships/image" Target="../media/image5.svg"/><Relationship Id="rId5" Type="http://schemas.openxmlformats.org/officeDocument/2006/relationships/tags" Target="../tags/tag11.xml"/><Relationship Id="rId10" Type="http://schemas.openxmlformats.org/officeDocument/2006/relationships/hyperlink" Target="https://www.slido.com/support/ppi/how-to-change-the-design" TargetMode="External"/><Relationship Id="rId4" Type="http://schemas.openxmlformats.org/officeDocument/2006/relationships/tags" Target="../tags/tag10.xml"/><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hyperlink" Target="https://www.norf.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2D3F"/>
        </a:solidFill>
        <a:effectLst/>
      </p:bgPr>
    </p:bg>
    <p:spTree>
      <p:nvGrpSpPr>
        <p:cNvPr id="1" name=""/>
        <p:cNvGrpSpPr/>
        <p:nvPr/>
      </p:nvGrpSpPr>
      <p:grpSpPr>
        <a:xfrm>
          <a:off x="0" y="0"/>
          <a:ext cx="0" cy="0"/>
          <a:chOff x="0" y="0"/>
          <a:chExt cx="0" cy="0"/>
        </a:xfrm>
      </p:grpSpPr>
      <p:sp>
        <p:nvSpPr>
          <p:cNvPr id="2" name="Shape 0"/>
          <p:cNvSpPr/>
          <p:nvPr/>
        </p:nvSpPr>
        <p:spPr>
          <a:xfrm>
            <a:off x="548640" y="548640"/>
            <a:ext cx="3291840" cy="1234440"/>
          </a:xfrm>
          <a:prstGeom prst="roundRect">
            <a:avLst>
              <a:gd name="adj" fmla="val 7407"/>
            </a:avLst>
          </a:prstGeom>
          <a:solidFill>
            <a:srgbClr val="FFFFFF"/>
          </a:solidFill>
          <a:ln w="12700">
            <a:solidFill>
              <a:srgbClr val="FFFFFF"/>
            </a:solidFill>
            <a:prstDash val="solid"/>
          </a:ln>
        </p:spPr>
        <p:txBody>
          <a:bodyPr/>
          <a:lstStyle/>
          <a:p>
            <a:endParaRPr/>
          </a:p>
        </p:txBody>
      </p:sp>
      <p:pic>
        <p:nvPicPr>
          <p:cNvPr id="3" name="Image 0" descr="National Outreach Forum (NOrF) logo"/>
          <p:cNvPicPr>
            <a:picLocks noChangeAspect="1"/>
          </p:cNvPicPr>
          <p:nvPr/>
        </p:nvPicPr>
        <p:blipFill>
          <a:blip r:embed="rId3"/>
          <a:stretch>
            <a:fillRect/>
          </a:stretch>
        </p:blipFill>
        <p:spPr>
          <a:xfrm>
            <a:off x="777240" y="713232"/>
            <a:ext cx="2834640" cy="846284"/>
          </a:xfrm>
          <a:prstGeom prst="rect">
            <a:avLst/>
          </a:prstGeom>
        </p:spPr>
      </p:pic>
      <p:sp>
        <p:nvSpPr>
          <p:cNvPr id="4" name="Text 1"/>
          <p:cNvSpPr txBox="1"/>
          <p:nvPr/>
        </p:nvSpPr>
        <p:spPr>
          <a:xfrm>
            <a:off x="548640" y="2240280"/>
            <a:ext cx="10972800" cy="365760"/>
          </a:xfrm>
          <a:prstGeom prst="rect">
            <a:avLst/>
          </a:prstGeom>
          <a:noFill/>
          <a:ln/>
        </p:spPr>
        <p:txBody>
          <a:bodyPr wrap="square" lIns="0" tIns="0" rIns="0" bIns="0" rtlCol="0" anchor="ctr"/>
          <a:lstStyle/>
          <a:p>
            <a:pPr marL="0" indent="0">
              <a:buNone/>
            </a:pPr>
            <a:r>
              <a:rPr lang="en-US" sz="1600" b="1" kern="0" spc="400" dirty="0">
                <a:solidFill>
                  <a:srgbClr val="A9D8DB"/>
                </a:solidFill>
                <a:latin typeface="Calibri" pitchFamily="34" charset="0"/>
                <a:ea typeface="Calibri" pitchFamily="34" charset="-122"/>
                <a:cs typeface="Calibri" pitchFamily="34" charset="-120"/>
              </a:rPr>
              <a:t>BACCN × NOrF</a:t>
            </a:r>
            <a:endParaRPr lang="en-US" sz="1600" dirty="0"/>
          </a:p>
        </p:txBody>
      </p:sp>
      <p:sp>
        <p:nvSpPr>
          <p:cNvPr id="5" name="Text 2"/>
          <p:cNvSpPr txBox="1"/>
          <p:nvPr/>
        </p:nvSpPr>
        <p:spPr>
          <a:xfrm>
            <a:off x="548640" y="2651760"/>
            <a:ext cx="10972800" cy="91440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Community of Practice</a:t>
            </a:r>
            <a:endParaRPr lang="en-US" sz="4800" dirty="0"/>
          </a:p>
        </p:txBody>
      </p:sp>
      <p:sp>
        <p:nvSpPr>
          <p:cNvPr id="6" name="Text 3"/>
          <p:cNvSpPr txBox="1"/>
          <p:nvPr/>
        </p:nvSpPr>
        <p:spPr>
          <a:xfrm>
            <a:off x="548640" y="3566160"/>
            <a:ext cx="10972800" cy="548640"/>
          </a:xfrm>
          <a:prstGeom prst="rect">
            <a:avLst/>
          </a:prstGeom>
          <a:noFill/>
          <a:ln/>
        </p:spPr>
        <p:txBody>
          <a:bodyPr wrap="square" lIns="0" tIns="0" rIns="0" bIns="0" rtlCol="0" anchor="ctr"/>
          <a:lstStyle/>
          <a:p>
            <a:pPr marL="0" indent="0">
              <a:buNone/>
            </a:pPr>
            <a:r>
              <a:rPr lang="en-US" sz="2400" i="1" dirty="0">
                <a:solidFill>
                  <a:srgbClr val="D7E2E5"/>
                </a:solidFill>
                <a:latin typeface="Cambria" pitchFamily="34" charset="0"/>
                <a:ea typeface="Cambria" pitchFamily="34" charset="-122"/>
                <a:cs typeface="Cambria" pitchFamily="34" charset="-120"/>
              </a:rPr>
              <a:t>Voices of change: shaping the next era of Critical Care Outreach</a:t>
            </a:r>
            <a:endParaRPr lang="en-US" sz="2400" dirty="0"/>
          </a:p>
        </p:txBody>
      </p:sp>
      <p:sp>
        <p:nvSpPr>
          <p:cNvPr id="7" name="Text 4"/>
          <p:cNvSpPr txBox="1"/>
          <p:nvPr/>
        </p:nvSpPr>
        <p:spPr>
          <a:xfrm>
            <a:off x="548640" y="4480560"/>
            <a:ext cx="109728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Building on State of the Nations, the NOrF stream and last year's Community of Practice</a:t>
            </a:r>
            <a:endParaRPr lang="en-US" sz="1600" dirty="0"/>
          </a:p>
        </p:txBody>
      </p:sp>
      <p:sp>
        <p:nvSpPr>
          <p:cNvPr id="8" name="Text 5"/>
          <p:cNvSpPr txBox="1"/>
          <p:nvPr/>
        </p:nvSpPr>
        <p:spPr>
          <a:xfrm>
            <a:off x="548640" y="4892040"/>
            <a:ext cx="11064240" cy="365760"/>
          </a:xfrm>
          <a:prstGeom prst="rect">
            <a:avLst/>
          </a:prstGeom>
          <a:noFill/>
          <a:ln/>
        </p:spPr>
        <p:txBody>
          <a:bodyPr wrap="square" lIns="0" tIns="0" rIns="0" bIns="0" rtlCol="0" anchor="ctr"/>
          <a:lstStyle/>
          <a:p>
            <a:pPr marL="0" indent="0">
              <a:buNone/>
            </a:pPr>
            <a:r>
              <a:rPr lang="en-US" sz="1400" dirty="0">
                <a:solidFill>
                  <a:srgbClr val="A9D8DB"/>
                </a:solidFill>
                <a:latin typeface="Calibri" pitchFamily="34" charset="0"/>
                <a:ea typeface="Calibri" pitchFamily="34" charset="-122"/>
                <a:cs typeface="Calibri" pitchFamily="34" charset="-120"/>
              </a:rPr>
              <a:t>41st Annual BACCN Conference  •  2nd Joint BACCN &amp; IACCN Conference  •  ICC Belfast  •  Day 2 (13 October), final session  •  60 minutes</a:t>
            </a:r>
            <a:endParaRPr lang="en-US" sz="1400" dirty="0"/>
          </a:p>
        </p:txBody>
      </p:sp>
      <p:sp>
        <p:nvSpPr>
          <p:cNvPr id="9" name="Text 6"/>
          <p:cNvSpPr txBox="1"/>
          <p:nvPr/>
        </p:nvSpPr>
        <p:spPr>
          <a:xfrm>
            <a:off x="548640" y="5989320"/>
            <a:ext cx="7315200" cy="320040"/>
          </a:xfrm>
          <a:prstGeom prst="rect">
            <a:avLst/>
          </a:prstGeom>
          <a:noFill/>
          <a:ln/>
        </p:spPr>
        <p:txBody>
          <a:bodyPr wrap="square" lIns="0" tIns="0" rIns="0" bIns="0" rtlCol="0" anchor="ctr"/>
          <a:lstStyle/>
          <a:p>
            <a:pPr marL="0" indent="0">
              <a:buNone/>
            </a:pPr>
            <a:r>
              <a:rPr sz="1800" b="0">
                <a:solidFill>
                  <a:srgbClr val="A7DBDB"/>
                </a:solidFill>
              </a:rPr>
              <a:t>Facilitators: Julia Phillips and Debbie van der Velden</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THE PANEL</a:t>
            </a:r>
            <a:endParaRPr lang="en-US" sz="1100" dirty="0"/>
          </a:p>
        </p:txBody>
      </p:sp>
      <p:sp>
        <p:nvSpPr>
          <p:cNvPr id="3" name="Text 1"/>
          <p:cNvSpPr txBox="1"/>
          <p:nvPr/>
        </p:nvSpPr>
        <p:spPr>
          <a:xfrm>
            <a:off x="548640" y="685800"/>
            <a:ext cx="9144000" cy="685800"/>
          </a:xfrm>
          <a:prstGeom prst="rect">
            <a:avLst/>
          </a:prstGeom>
          <a:noFill/>
          <a:ln/>
        </p:spPr>
        <p:txBody>
          <a:bodyPr wrap="square" lIns="0" tIns="0" rIns="0" bIns="0" rtlCol="0" anchor="t"/>
          <a:lstStyle/>
          <a:p>
            <a:pPr marL="0" indent="0">
              <a:buNone/>
            </a:pPr>
            <a:r>
              <a:rPr sz="2400" b="0"/>
              <a:t>Facilitated by Julia Phillips and Debbie van der Velden</a:t>
            </a:r>
            <a:endParaRPr lang="en-US" sz="3000" dirty="0"/>
          </a:p>
        </p:txBody>
      </p:sp>
      <p:pic>
        <p:nvPicPr>
          <p:cNvPr id="4"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5" name="Text 2"/>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6" name="Shape 3"/>
          <p:cNvSpPr/>
          <p:nvPr/>
        </p:nvSpPr>
        <p:spPr>
          <a:xfrm>
            <a:off x="3401568" y="1783080"/>
            <a:ext cx="2670048" cy="3566160"/>
          </a:xfrm>
          <a:prstGeom prst="roundRect">
            <a:avLst>
              <a:gd name="adj" fmla="val 2740"/>
            </a:avLst>
          </a:prstGeom>
          <a:solidFill>
            <a:srgbClr val="EEF4F5"/>
          </a:solidFill>
          <a:ln w="12700">
            <a:solidFill>
              <a:srgbClr val="EEF4F5"/>
            </a:solidFill>
            <a:prstDash val="solid"/>
          </a:ln>
        </p:spPr>
        <p:txBody>
          <a:bodyPr/>
          <a:lstStyle/>
          <a:p>
            <a:endParaRPr/>
          </a:p>
        </p:txBody>
      </p:sp>
      <p:sp>
        <p:nvSpPr>
          <p:cNvPr id="7" name="Shape 4"/>
          <p:cNvSpPr/>
          <p:nvPr/>
        </p:nvSpPr>
        <p:spPr>
          <a:xfrm>
            <a:off x="4050792" y="1965960"/>
            <a:ext cx="1371600" cy="1371600"/>
          </a:xfrm>
          <a:prstGeom prst="ellipse">
            <a:avLst/>
          </a:prstGeom>
          <a:solidFill>
            <a:srgbClr val="D7E2E5"/>
          </a:solidFill>
          <a:ln w="38100">
            <a:solidFill>
              <a:srgbClr val="FFFFFF"/>
            </a:solidFill>
            <a:prstDash val="solid"/>
          </a:ln>
        </p:spPr>
        <p:txBody>
          <a:bodyPr/>
          <a:lstStyle/>
          <a:p>
            <a:endParaRPr/>
          </a:p>
        </p:txBody>
      </p:sp>
      <p:sp>
        <p:nvSpPr>
          <p:cNvPr id="8" name="Text 5"/>
          <p:cNvSpPr txBox="1"/>
          <p:nvPr/>
        </p:nvSpPr>
        <p:spPr>
          <a:xfrm>
            <a:off x="4050792" y="1965960"/>
            <a:ext cx="1371600" cy="1371600"/>
          </a:xfrm>
          <a:prstGeom prst="rect">
            <a:avLst/>
          </a:prstGeom>
          <a:noFill/>
          <a:ln/>
        </p:spPr>
        <p:txBody>
          <a:bodyPr wrap="square" lIns="0" tIns="0" rIns="0" bIns="0" rtlCol="0" anchor="ctr"/>
          <a:lstStyle/>
          <a:p>
            <a:pPr marL="0" indent="0" algn="ctr">
              <a:buNone/>
            </a:pPr>
            <a:r>
              <a:rPr sz="2800" b="1"/>
              <a:t>MW</a:t>
            </a:r>
            <a:endParaRPr lang="en-US" sz="1100" dirty="0"/>
          </a:p>
        </p:txBody>
      </p:sp>
      <p:sp>
        <p:nvSpPr>
          <p:cNvPr id="9" name="Text 6"/>
          <p:cNvSpPr txBox="1"/>
          <p:nvPr/>
        </p:nvSpPr>
        <p:spPr>
          <a:xfrm>
            <a:off x="3584448" y="3520440"/>
            <a:ext cx="2304288" cy="365760"/>
          </a:xfrm>
          <a:prstGeom prst="rect">
            <a:avLst/>
          </a:prstGeom>
          <a:noFill/>
          <a:ln/>
        </p:spPr>
        <p:txBody>
          <a:bodyPr wrap="square" lIns="0" tIns="0" rIns="0" bIns="0" rtlCol="0" anchor="ctr"/>
          <a:lstStyle/>
          <a:p>
            <a:pPr marL="0" indent="0" algn="ctr">
              <a:buNone/>
            </a:pPr>
            <a:r>
              <a:rPr sz="1500" b="1"/>
              <a:t>Mark Wilson</a:t>
            </a:r>
            <a:endParaRPr lang="en-US" sz="1600" dirty="0"/>
          </a:p>
        </p:txBody>
      </p:sp>
      <p:sp>
        <p:nvSpPr>
          <p:cNvPr id="10" name="Text 7"/>
          <p:cNvSpPr txBox="1"/>
          <p:nvPr/>
        </p:nvSpPr>
        <p:spPr>
          <a:xfrm>
            <a:off x="3584448" y="3886200"/>
            <a:ext cx="2304288" cy="914400"/>
          </a:xfrm>
          <a:prstGeom prst="rect">
            <a:avLst/>
          </a:prstGeom>
          <a:noFill/>
          <a:ln/>
        </p:spPr>
        <p:txBody>
          <a:bodyPr wrap="square" lIns="0" tIns="0" rIns="0" bIns="0" rtlCol="0" anchor="t"/>
          <a:lstStyle/>
          <a:p>
            <a:pPr marL="0" indent="0" algn="ctr">
              <a:buNone/>
            </a:pPr>
            <a:r>
              <a:rPr sz="1050" b="0"/>
              <a:t>Advanced Practitioner</a:t>
            </a:r>
            <a:endParaRPr lang="en-US" sz="1200" dirty="0"/>
          </a:p>
          <a:p>
            <a:pPr marL="0" indent="0" algn="ctr">
              <a:buNone/>
            </a:pPr>
            <a:r>
              <a:rPr sz="1050" b="0"/>
              <a:t>Critical Care Outreach</a:t>
            </a:r>
            <a:endParaRPr lang="en-US" sz="1200" dirty="0"/>
          </a:p>
          <a:p>
            <a:pPr marL="0" indent="0" algn="ctr">
              <a:buNone/>
            </a:pPr>
            <a:r>
              <a:rPr sz="1050" b="0"/>
              <a:t>Vice Co-Chair, NOrF</a:t>
            </a:r>
            <a:endParaRPr lang="en-US" sz="1200" dirty="0"/>
          </a:p>
        </p:txBody>
      </p:sp>
      <p:sp>
        <p:nvSpPr>
          <p:cNvPr id="11" name="Text 8"/>
          <p:cNvSpPr txBox="1"/>
          <p:nvPr/>
        </p:nvSpPr>
        <p:spPr>
          <a:xfrm>
            <a:off x="3584448" y="4892040"/>
            <a:ext cx="2304288" cy="365760"/>
          </a:xfrm>
          <a:prstGeom prst="rect">
            <a:avLst/>
          </a:prstGeom>
          <a:noFill/>
          <a:ln/>
        </p:spPr>
        <p:txBody>
          <a:bodyPr wrap="square" lIns="0" tIns="0" rIns="0" bIns="0" rtlCol="0" anchor="ctr"/>
          <a:lstStyle/>
          <a:p>
            <a:pPr marL="0" indent="0" algn="ctr">
              <a:buNone/>
            </a:pPr>
            <a:r>
              <a:rPr sz="1050" b="1"/>
              <a:t>Q2: Advanced practice &amp; remit</a:t>
            </a:r>
            <a:endParaRPr lang="en-US" sz="1100" dirty="0"/>
          </a:p>
        </p:txBody>
      </p:sp>
      <p:sp>
        <p:nvSpPr>
          <p:cNvPr id="12" name="Shape 9"/>
          <p:cNvSpPr/>
          <p:nvPr/>
        </p:nvSpPr>
        <p:spPr>
          <a:xfrm>
            <a:off x="548640" y="1783080"/>
            <a:ext cx="2670048" cy="3566160"/>
          </a:xfrm>
          <a:prstGeom prst="roundRect">
            <a:avLst>
              <a:gd name="adj" fmla="val 2740"/>
            </a:avLst>
          </a:prstGeom>
          <a:solidFill>
            <a:srgbClr val="EEF4F5"/>
          </a:solidFill>
          <a:ln w="12700">
            <a:solidFill>
              <a:srgbClr val="EEF4F5"/>
            </a:solidFill>
            <a:prstDash val="solid"/>
          </a:ln>
        </p:spPr>
        <p:txBody>
          <a:bodyPr/>
          <a:lstStyle/>
          <a:p>
            <a:endParaRPr/>
          </a:p>
        </p:txBody>
      </p:sp>
      <p:sp>
        <p:nvSpPr>
          <p:cNvPr id="13" name="Shape 10"/>
          <p:cNvSpPr/>
          <p:nvPr/>
        </p:nvSpPr>
        <p:spPr>
          <a:xfrm>
            <a:off x="1197864" y="1965960"/>
            <a:ext cx="1371600" cy="1371600"/>
          </a:xfrm>
          <a:prstGeom prst="ellipse">
            <a:avLst/>
          </a:prstGeom>
          <a:solidFill>
            <a:srgbClr val="D7E2E5"/>
          </a:solidFill>
          <a:ln w="38100">
            <a:solidFill>
              <a:srgbClr val="FFFFFF"/>
            </a:solidFill>
            <a:prstDash val="solid"/>
          </a:ln>
        </p:spPr>
        <p:txBody>
          <a:bodyPr/>
          <a:lstStyle/>
          <a:p>
            <a:endParaRPr/>
          </a:p>
        </p:txBody>
      </p:sp>
      <p:sp>
        <p:nvSpPr>
          <p:cNvPr id="14" name="Text 11"/>
          <p:cNvSpPr txBox="1"/>
          <p:nvPr/>
        </p:nvSpPr>
        <p:spPr>
          <a:xfrm>
            <a:off x="1197864" y="1965960"/>
            <a:ext cx="1371600" cy="1371600"/>
          </a:xfrm>
          <a:prstGeom prst="rect">
            <a:avLst/>
          </a:prstGeom>
          <a:noFill/>
          <a:ln/>
        </p:spPr>
        <p:txBody>
          <a:bodyPr wrap="square" lIns="0" tIns="0" rIns="0" bIns="0" rtlCol="0" anchor="ctr"/>
          <a:lstStyle/>
          <a:p>
            <a:pPr marL="0" indent="0" algn="ctr">
              <a:buNone/>
            </a:pPr>
            <a:r>
              <a:rPr sz="2800" b="1"/>
              <a:t>VJ</a:t>
            </a:r>
            <a:endParaRPr lang="en-US" sz="1100" dirty="0"/>
          </a:p>
        </p:txBody>
      </p:sp>
      <p:sp>
        <p:nvSpPr>
          <p:cNvPr id="15" name="Text 12"/>
          <p:cNvSpPr txBox="1"/>
          <p:nvPr/>
        </p:nvSpPr>
        <p:spPr>
          <a:xfrm>
            <a:off x="731520" y="3520440"/>
            <a:ext cx="2304288" cy="365760"/>
          </a:xfrm>
          <a:prstGeom prst="rect">
            <a:avLst/>
          </a:prstGeom>
          <a:noFill/>
          <a:ln/>
        </p:spPr>
        <p:txBody>
          <a:bodyPr wrap="square" lIns="0" tIns="0" rIns="0" bIns="0" rtlCol="0" anchor="ctr"/>
          <a:lstStyle/>
          <a:p>
            <a:pPr marL="0" indent="0" algn="ctr">
              <a:buNone/>
            </a:pPr>
            <a:r>
              <a:rPr sz="1500" b="1"/>
              <a:t>Vanessa Jones</a:t>
            </a:r>
            <a:endParaRPr lang="en-US" sz="1600" dirty="0"/>
          </a:p>
        </p:txBody>
      </p:sp>
      <p:sp>
        <p:nvSpPr>
          <p:cNvPr id="16" name="Text 13"/>
          <p:cNvSpPr txBox="1"/>
          <p:nvPr/>
        </p:nvSpPr>
        <p:spPr>
          <a:xfrm>
            <a:off x="731520" y="3886200"/>
            <a:ext cx="2304288" cy="914400"/>
          </a:xfrm>
          <a:prstGeom prst="rect">
            <a:avLst/>
          </a:prstGeom>
          <a:noFill/>
          <a:ln/>
        </p:spPr>
        <p:txBody>
          <a:bodyPr wrap="square" lIns="0" tIns="0" rIns="0" bIns="0" rtlCol="0" anchor="t"/>
          <a:lstStyle/>
          <a:p>
            <a:pPr marL="0" indent="0" algn="ctr">
              <a:buNone/>
            </a:pPr>
            <a:r>
              <a:rPr sz="1050" b="0" dirty="0"/>
              <a:t>Lead Nurse, Resuscitation, Acute Deterioration and Outreach Services</a:t>
            </a:r>
            <a:endParaRPr lang="en-US" sz="1200" dirty="0"/>
          </a:p>
          <a:p>
            <a:pPr marL="0" indent="0" algn="ctr">
              <a:buNone/>
            </a:pPr>
            <a:r>
              <a:rPr sz="1050" b="0" dirty="0"/>
              <a:t>Cwm Taf </a:t>
            </a:r>
            <a:r>
              <a:rPr sz="1050" b="0" dirty="0" err="1"/>
              <a:t>Morgannwg</a:t>
            </a:r>
            <a:r>
              <a:rPr sz="1050" b="0" dirty="0"/>
              <a:t> University Health Board</a:t>
            </a:r>
            <a:endParaRPr lang="en-US" sz="1200" dirty="0"/>
          </a:p>
        </p:txBody>
      </p:sp>
      <p:sp>
        <p:nvSpPr>
          <p:cNvPr id="17" name="Text 14"/>
          <p:cNvSpPr txBox="1"/>
          <p:nvPr/>
        </p:nvSpPr>
        <p:spPr>
          <a:xfrm>
            <a:off x="731520" y="4892040"/>
            <a:ext cx="2304288" cy="365760"/>
          </a:xfrm>
          <a:prstGeom prst="rect">
            <a:avLst/>
          </a:prstGeom>
          <a:noFill/>
          <a:ln/>
        </p:spPr>
        <p:txBody>
          <a:bodyPr wrap="square" lIns="0" tIns="0" rIns="0" bIns="0" rtlCol="0" anchor="ctr"/>
          <a:lstStyle/>
          <a:p>
            <a:pPr marL="0" indent="0" algn="ctr">
              <a:buNone/>
            </a:pPr>
            <a:r>
              <a:rPr sz="1050" b="1"/>
              <a:t>Q1: A common core for every patient</a:t>
            </a:r>
            <a:endParaRPr lang="en-US" sz="1100" dirty="0"/>
          </a:p>
        </p:txBody>
      </p:sp>
      <p:sp>
        <p:nvSpPr>
          <p:cNvPr id="18" name="Shape 15"/>
          <p:cNvSpPr/>
          <p:nvPr/>
        </p:nvSpPr>
        <p:spPr>
          <a:xfrm>
            <a:off x="9107424" y="1783080"/>
            <a:ext cx="2670048" cy="3566160"/>
          </a:xfrm>
          <a:prstGeom prst="roundRect">
            <a:avLst>
              <a:gd name="adj" fmla="val 2740"/>
            </a:avLst>
          </a:prstGeom>
          <a:solidFill>
            <a:srgbClr val="EEF4F5"/>
          </a:solidFill>
          <a:ln w="12700">
            <a:solidFill>
              <a:srgbClr val="EEF4F5"/>
            </a:solidFill>
            <a:prstDash val="solid"/>
          </a:ln>
        </p:spPr>
        <p:txBody>
          <a:bodyPr/>
          <a:lstStyle/>
          <a:p>
            <a:endParaRPr/>
          </a:p>
        </p:txBody>
      </p:sp>
      <p:sp>
        <p:nvSpPr>
          <p:cNvPr id="19" name="Shape 16"/>
          <p:cNvSpPr/>
          <p:nvPr/>
        </p:nvSpPr>
        <p:spPr>
          <a:xfrm>
            <a:off x="9756648" y="1965960"/>
            <a:ext cx="1371600" cy="1371600"/>
          </a:xfrm>
          <a:prstGeom prst="ellipse">
            <a:avLst/>
          </a:prstGeom>
          <a:solidFill>
            <a:srgbClr val="D7E2E5"/>
          </a:solidFill>
          <a:ln w="38100">
            <a:solidFill>
              <a:srgbClr val="FFFFFF"/>
            </a:solidFill>
            <a:prstDash val="solid"/>
          </a:ln>
        </p:spPr>
        <p:txBody>
          <a:bodyPr/>
          <a:lstStyle/>
          <a:p>
            <a:endParaRPr/>
          </a:p>
        </p:txBody>
      </p:sp>
      <p:sp>
        <p:nvSpPr>
          <p:cNvPr id="20" name="Text 17"/>
          <p:cNvSpPr txBox="1"/>
          <p:nvPr/>
        </p:nvSpPr>
        <p:spPr>
          <a:xfrm>
            <a:off x="9756648" y="1965960"/>
            <a:ext cx="1371600" cy="1371600"/>
          </a:xfrm>
          <a:prstGeom prst="rect">
            <a:avLst/>
          </a:prstGeom>
          <a:noFill/>
          <a:ln/>
        </p:spPr>
        <p:txBody>
          <a:bodyPr wrap="square" lIns="0" tIns="0" rIns="0" bIns="0" rtlCol="0" anchor="ctr"/>
          <a:lstStyle/>
          <a:p>
            <a:pPr marL="0" indent="0" algn="ctr">
              <a:buNone/>
            </a:pPr>
            <a:r>
              <a:rPr sz="2800" b="1"/>
              <a:t>DC</a:t>
            </a:r>
            <a:endParaRPr lang="en-US" sz="1100" dirty="0"/>
          </a:p>
        </p:txBody>
      </p:sp>
      <p:sp>
        <p:nvSpPr>
          <p:cNvPr id="21" name="Text 18"/>
          <p:cNvSpPr txBox="1"/>
          <p:nvPr/>
        </p:nvSpPr>
        <p:spPr>
          <a:xfrm>
            <a:off x="9290304" y="3520440"/>
            <a:ext cx="2304288" cy="365760"/>
          </a:xfrm>
          <a:prstGeom prst="rect">
            <a:avLst/>
          </a:prstGeom>
          <a:noFill/>
          <a:ln/>
        </p:spPr>
        <p:txBody>
          <a:bodyPr wrap="square" lIns="0" tIns="0" rIns="0" bIns="0" rtlCol="0" anchor="ctr"/>
          <a:lstStyle/>
          <a:p>
            <a:pPr marL="0" indent="0" algn="ctr">
              <a:buNone/>
            </a:pPr>
            <a:r>
              <a:rPr sz="1500" b="1" dirty="0"/>
              <a:t>Derek Cribb</a:t>
            </a:r>
            <a:r>
              <a:rPr lang="en-GB" sz="1500" b="1" dirty="0" err="1"/>
              <a:t>i</a:t>
            </a:r>
            <a:r>
              <a:rPr sz="1500" b="1" dirty="0"/>
              <a:t>n</a:t>
            </a:r>
            <a:endParaRPr lang="en-US" sz="1600" dirty="0"/>
          </a:p>
        </p:txBody>
      </p:sp>
      <p:sp>
        <p:nvSpPr>
          <p:cNvPr id="22" name="Text 19"/>
          <p:cNvSpPr txBox="1"/>
          <p:nvPr/>
        </p:nvSpPr>
        <p:spPr>
          <a:xfrm>
            <a:off x="9290304" y="3886200"/>
            <a:ext cx="2304288" cy="914400"/>
          </a:xfrm>
          <a:prstGeom prst="rect">
            <a:avLst/>
          </a:prstGeom>
          <a:noFill/>
          <a:ln/>
        </p:spPr>
        <p:txBody>
          <a:bodyPr wrap="square" lIns="0" tIns="0" rIns="0" bIns="0" rtlCol="0" anchor="t"/>
          <a:lstStyle/>
          <a:p>
            <a:pPr marL="0" indent="0" algn="ctr">
              <a:buNone/>
            </a:pPr>
            <a:r>
              <a:rPr sz="1050" b="0" dirty="0"/>
              <a:t>National Director of Nursing</a:t>
            </a:r>
            <a:endParaRPr lang="en-US" sz="1200" dirty="0"/>
          </a:p>
          <a:p>
            <a:pPr marL="0" indent="0" algn="ctr">
              <a:buNone/>
            </a:pPr>
            <a:r>
              <a:rPr sz="1050" b="0" dirty="0"/>
              <a:t>Organ Donation Transplant Ireland</a:t>
            </a:r>
            <a:r>
              <a:rPr lang="en-GB" sz="1050" dirty="0"/>
              <a:t>;</a:t>
            </a:r>
            <a:r>
              <a:rPr lang="en-GB" sz="1050" b="0"/>
              <a:t> </a:t>
            </a:r>
            <a:r>
              <a:rPr lang="en-GB" sz="1050" b="0" dirty="0"/>
              <a:t>‘Formerly Director of Nursing, Project Lead for Critical Care Services IN Ireland</a:t>
            </a:r>
            <a:endParaRPr lang="en-US" sz="1200" dirty="0"/>
          </a:p>
        </p:txBody>
      </p:sp>
      <p:sp>
        <p:nvSpPr>
          <p:cNvPr id="23" name="Text 20"/>
          <p:cNvSpPr txBox="1"/>
          <p:nvPr/>
        </p:nvSpPr>
        <p:spPr>
          <a:xfrm>
            <a:off x="9290304" y="4892040"/>
            <a:ext cx="2304288" cy="365760"/>
          </a:xfrm>
          <a:prstGeom prst="rect">
            <a:avLst/>
          </a:prstGeom>
          <a:noFill/>
          <a:ln/>
        </p:spPr>
        <p:txBody>
          <a:bodyPr wrap="square" lIns="0" tIns="0" rIns="0" bIns="0" rtlCol="0" anchor="ctr"/>
          <a:lstStyle/>
          <a:p>
            <a:pPr marL="0" indent="0" algn="ctr">
              <a:buNone/>
            </a:pPr>
            <a:r>
              <a:rPr sz="1050" b="1" dirty="0"/>
              <a:t>Q4: Shared data across nations</a:t>
            </a:r>
            <a:endParaRPr lang="en-US" sz="1100" dirty="0"/>
          </a:p>
        </p:txBody>
      </p:sp>
      <p:sp>
        <p:nvSpPr>
          <p:cNvPr id="24" name="Shape 21"/>
          <p:cNvSpPr/>
          <p:nvPr/>
        </p:nvSpPr>
        <p:spPr>
          <a:xfrm>
            <a:off x="6254496" y="1783080"/>
            <a:ext cx="2670048" cy="3566160"/>
          </a:xfrm>
          <a:prstGeom prst="roundRect">
            <a:avLst>
              <a:gd name="adj" fmla="val 2740"/>
            </a:avLst>
          </a:prstGeom>
          <a:solidFill>
            <a:srgbClr val="EEF4F5"/>
          </a:solidFill>
          <a:ln w="12700">
            <a:solidFill>
              <a:srgbClr val="EEF4F5"/>
            </a:solidFill>
            <a:prstDash val="solid"/>
          </a:ln>
        </p:spPr>
        <p:txBody>
          <a:bodyPr/>
          <a:lstStyle/>
          <a:p>
            <a:endParaRPr/>
          </a:p>
        </p:txBody>
      </p:sp>
      <p:sp>
        <p:nvSpPr>
          <p:cNvPr id="25" name="Shape 22"/>
          <p:cNvSpPr/>
          <p:nvPr/>
        </p:nvSpPr>
        <p:spPr>
          <a:xfrm>
            <a:off x="6903720" y="1965960"/>
            <a:ext cx="1371600" cy="1371600"/>
          </a:xfrm>
          <a:prstGeom prst="ellipse">
            <a:avLst/>
          </a:prstGeom>
          <a:solidFill>
            <a:srgbClr val="D7E2E5"/>
          </a:solidFill>
          <a:ln w="38100">
            <a:solidFill>
              <a:srgbClr val="FFFFFF"/>
            </a:solidFill>
            <a:prstDash val="solid"/>
          </a:ln>
        </p:spPr>
        <p:txBody>
          <a:bodyPr/>
          <a:lstStyle/>
          <a:p>
            <a:endParaRPr/>
          </a:p>
        </p:txBody>
      </p:sp>
      <p:sp>
        <p:nvSpPr>
          <p:cNvPr id="26" name="Text 23"/>
          <p:cNvSpPr txBox="1"/>
          <p:nvPr/>
        </p:nvSpPr>
        <p:spPr>
          <a:xfrm>
            <a:off x="6903720" y="1965960"/>
            <a:ext cx="1371600" cy="1371600"/>
          </a:xfrm>
          <a:prstGeom prst="rect">
            <a:avLst/>
          </a:prstGeom>
          <a:noFill/>
          <a:ln/>
        </p:spPr>
        <p:txBody>
          <a:bodyPr wrap="square" lIns="0" tIns="0" rIns="0" bIns="0" rtlCol="0" anchor="ctr"/>
          <a:lstStyle/>
          <a:p>
            <a:pPr marL="0" indent="0" algn="ctr">
              <a:buNone/>
            </a:pPr>
            <a:r>
              <a:rPr sz="2800" b="1"/>
              <a:t>DS</a:t>
            </a:r>
            <a:endParaRPr lang="en-US" sz="1100" dirty="0"/>
          </a:p>
        </p:txBody>
      </p:sp>
      <p:sp>
        <p:nvSpPr>
          <p:cNvPr id="27" name="Text 24"/>
          <p:cNvSpPr txBox="1"/>
          <p:nvPr/>
        </p:nvSpPr>
        <p:spPr>
          <a:xfrm>
            <a:off x="6437376" y="3520440"/>
            <a:ext cx="2304288" cy="365760"/>
          </a:xfrm>
          <a:prstGeom prst="rect">
            <a:avLst/>
          </a:prstGeom>
          <a:noFill/>
          <a:ln/>
        </p:spPr>
        <p:txBody>
          <a:bodyPr wrap="square" lIns="0" tIns="0" rIns="0" bIns="0" rtlCol="0" anchor="ctr"/>
          <a:lstStyle/>
          <a:p>
            <a:pPr marL="0" indent="0" algn="ctr">
              <a:buNone/>
            </a:pPr>
            <a:r>
              <a:rPr sz="1500" b="1"/>
              <a:t>Dr Duncan Smith</a:t>
            </a:r>
            <a:endParaRPr lang="en-US" sz="1600" dirty="0"/>
          </a:p>
        </p:txBody>
      </p:sp>
      <p:sp>
        <p:nvSpPr>
          <p:cNvPr id="28" name="Text 25"/>
          <p:cNvSpPr txBox="1"/>
          <p:nvPr/>
        </p:nvSpPr>
        <p:spPr>
          <a:xfrm>
            <a:off x="6437376" y="3886200"/>
            <a:ext cx="2304288" cy="914400"/>
          </a:xfrm>
          <a:prstGeom prst="rect">
            <a:avLst/>
          </a:prstGeom>
          <a:noFill/>
          <a:ln/>
        </p:spPr>
        <p:txBody>
          <a:bodyPr wrap="square" lIns="0" tIns="0" rIns="0" bIns="0" rtlCol="0" anchor="t"/>
          <a:lstStyle/>
          <a:p>
            <a:pPr marL="0" indent="0" algn="ctr">
              <a:buNone/>
            </a:pPr>
            <a:r>
              <a:rPr sz="1050" b="0"/>
              <a:t>Honorary Consultant Nurse (PERRT)</a:t>
            </a:r>
            <a:endParaRPr lang="en-US" sz="1200" dirty="0"/>
          </a:p>
          <a:p>
            <a:pPr marL="0" indent="0" algn="ctr">
              <a:buNone/>
            </a:pPr>
            <a:r>
              <a:rPr sz="1050" b="0"/>
              <a:t>University College London Hospitals</a:t>
            </a:r>
            <a:endParaRPr lang="en-US" sz="1200" dirty="0"/>
          </a:p>
          <a:p>
            <a:pPr marL="0" indent="0" algn="ctr">
              <a:buNone/>
            </a:pPr>
            <a:r>
              <a:rPr sz="1050" b="0"/>
              <a:t>Senior Lecturer, City St George’s, University of London</a:t>
            </a:r>
            <a:endParaRPr lang="en-US" sz="1200" dirty="0"/>
          </a:p>
        </p:txBody>
      </p:sp>
      <p:sp>
        <p:nvSpPr>
          <p:cNvPr id="29" name="Text 26"/>
          <p:cNvSpPr txBox="1"/>
          <p:nvPr/>
        </p:nvSpPr>
        <p:spPr>
          <a:xfrm>
            <a:off x="6437376" y="4892040"/>
            <a:ext cx="2304288" cy="365760"/>
          </a:xfrm>
          <a:prstGeom prst="rect">
            <a:avLst/>
          </a:prstGeom>
          <a:noFill/>
          <a:ln/>
        </p:spPr>
        <p:txBody>
          <a:bodyPr wrap="square" lIns="0" tIns="0" rIns="0" bIns="0" rtlCol="0" anchor="ctr"/>
          <a:lstStyle/>
          <a:p>
            <a:pPr marL="0" indent="0" algn="ctr">
              <a:buNone/>
            </a:pPr>
            <a:r>
              <a:rPr sz="1050" b="1"/>
              <a:t>Q3: Showing impact</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QUESTION 1 OF 4  |  A COMMON CORE FOR EVERY PATIENT</a:t>
            </a:r>
            <a:endParaRPr lang="en-US" sz="1100" dirty="0"/>
          </a:p>
        </p:txBody>
      </p:sp>
      <p:pic>
        <p:nvPicPr>
          <p:cNvPr id="3"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4" name="Text 1"/>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5" name="Shape 2"/>
          <p:cNvSpPr/>
          <p:nvPr/>
        </p:nvSpPr>
        <p:spPr>
          <a:xfrm>
            <a:off x="548640" y="868680"/>
            <a:ext cx="9418320" cy="1691640"/>
          </a:xfrm>
          <a:prstGeom prst="roundRect">
            <a:avLst>
              <a:gd name="adj" fmla="val 4324"/>
            </a:avLst>
          </a:prstGeom>
          <a:solidFill>
            <a:srgbClr val="0C2D3F"/>
          </a:solidFill>
          <a:ln w="12700">
            <a:solidFill>
              <a:srgbClr val="0C2D3F"/>
            </a:solidFill>
            <a:prstDash val="solid"/>
          </a:ln>
        </p:spPr>
        <p:txBody>
          <a:bodyPr/>
          <a:lstStyle/>
          <a:p>
            <a:endParaRPr/>
          </a:p>
        </p:txBody>
      </p:sp>
      <p:sp>
        <p:nvSpPr>
          <p:cNvPr id="6" name="Text 3"/>
          <p:cNvSpPr txBox="1"/>
          <p:nvPr/>
        </p:nvSpPr>
        <p:spPr>
          <a:xfrm>
            <a:off x="822960" y="960120"/>
            <a:ext cx="8961120" cy="1508760"/>
          </a:xfrm>
          <a:prstGeom prst="rect">
            <a:avLst/>
          </a:prstGeom>
          <a:noFill/>
          <a:ln/>
        </p:spPr>
        <p:txBody>
          <a:bodyPr wrap="square" lIns="0" tIns="0" rIns="0" bIns="0" rtlCol="0" anchor="ctr"/>
          <a:lstStyle/>
          <a:p>
            <a:pPr marL="0" indent="0">
              <a:spcAft>
                <a:spcPts val="400"/>
              </a:spcAft>
              <a:buNone/>
            </a:pPr>
            <a:r>
              <a:rPr lang="en-GB" sz="1300" b="1" spc="200" dirty="0">
                <a:solidFill>
                  <a:srgbClr val="9FD8CF"/>
                </a:solidFill>
                <a:latin typeface="Calibri"/>
                <a:cs typeface="Calibri"/>
              </a:rPr>
              <a:t>A COMMON CORE FOR EVERY PATIENT</a:t>
            </a:r>
          </a:p>
          <a:p>
            <a:pPr marL="0" indent="0">
              <a:spcAft>
                <a:spcPts val="500"/>
              </a:spcAft>
              <a:buNone/>
            </a:pPr>
            <a:r>
              <a:rPr lang="en-GB" sz="2200" b="1" dirty="0">
                <a:solidFill>
                  <a:srgbClr val="FFFFFF"/>
                </a:solidFill>
                <a:latin typeface="Cambria"/>
                <a:cs typeface="Cambria"/>
              </a:rPr>
              <a:t>What should every deteriorating patient be able to rely on from outreach, at any hour, in any hospital?</a:t>
            </a:r>
          </a:p>
          <a:p>
            <a:pPr marL="0" indent="0">
              <a:spcAft>
                <a:spcPts val="0"/>
              </a:spcAft>
              <a:buNone/>
            </a:pPr>
            <a:r>
              <a:rPr lang="en-GB" sz="1100" i="1" dirty="0">
                <a:solidFill>
                  <a:srgbClr val="B8C7CF"/>
                </a:solidFill>
                <a:latin typeface="Calibri"/>
                <a:cs typeface="Calibri"/>
              </a:rPr>
              <a:t>Built from the England and Ireland questions</a:t>
            </a:r>
          </a:p>
        </p:txBody>
      </p:sp>
      <p:sp>
        <p:nvSpPr>
          <p:cNvPr id="7" name="Text 4"/>
          <p:cNvSpPr txBox="1"/>
          <p:nvPr/>
        </p:nvSpPr>
        <p:spPr>
          <a:xfrm>
            <a:off x="548640" y="2880360"/>
            <a:ext cx="54864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WHAT WE HEARD: STATE OF THE NATIONS</a:t>
            </a:r>
            <a:endParaRPr lang="en-US" sz="11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6035040" cy="1411224"/>
        </p:xfrm>
        <a:graphic>
          <a:graphicData uri="http://schemas.openxmlformats.org/drawingml/2006/table">
            <a:tbl>
              <a:tblPr/>
              <a:tblGrid>
                <a:gridCol w="1417320">
                  <a:extLst>
                    <a:ext uri="{9D8B030D-6E8A-4147-A177-3AD203B41FA5}">
                      <a16:colId xmlns:a16="http://schemas.microsoft.com/office/drawing/2014/main" val="20000"/>
                    </a:ext>
                  </a:extLst>
                </a:gridCol>
                <a:gridCol w="4617720">
                  <a:extLst>
                    <a:ext uri="{9D8B030D-6E8A-4147-A177-3AD203B41FA5}">
                      <a16:colId xmlns:a16="http://schemas.microsoft.com/office/drawing/2014/main" val="20001"/>
                    </a:ext>
                  </a:extLst>
                </a:gridCol>
              </a:tblGrid>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England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Turning national standards into reliable, equitable delivery</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Wales</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“The next standard is not a single team model — it is a reliable response everywhere.”</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Ireland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Consistent standards without enforced uniformity</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Japan</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No single national model; RRS widely adopted, rarely established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5"/>
          <p:cNvSpPr txBox="1"/>
          <p:nvPr/>
        </p:nvSpPr>
        <p:spPr>
          <a:xfrm>
            <a:off x="548640" y="4846320"/>
            <a:ext cx="6035040" cy="274320"/>
          </a:xfrm>
          <a:prstGeom prst="rect">
            <a:avLst/>
          </a:prstGeom>
          <a:noFill/>
          <a:ln/>
        </p:spPr>
        <p:txBody>
          <a:bodyPr wrap="square" lIns="0" tIns="0" rIns="0" bIns="0" rtlCol="0" anchor="ctr"/>
          <a:lstStyle/>
          <a:p>
            <a:pPr marL="0" indent="0">
              <a:buNone/>
            </a:pPr>
            <a:r>
              <a:rPr lang="en-US" sz="1100" b="1" kern="0" spc="300" dirty="0">
                <a:solidFill>
                  <a:srgbClr val="F26B4F"/>
                </a:solidFill>
                <a:latin typeface="Calibri" pitchFamily="34" charset="0"/>
                <a:ea typeface="Calibri" pitchFamily="34" charset="-122"/>
                <a:cs typeface="Calibri" pitchFamily="34" charset="-120"/>
              </a:rPr>
              <a:t>FROM THE NOrF STREAM</a:t>
            </a:r>
            <a:endParaRPr lang="en-US" sz="1100" dirty="0"/>
          </a:p>
        </p:txBody>
      </p:sp>
      <p:sp>
        <p:nvSpPr>
          <p:cNvPr id="8" name="Text 6"/>
          <p:cNvSpPr txBox="1"/>
          <p:nvPr/>
        </p:nvSpPr>
        <p:spPr>
          <a:xfrm>
            <a:off x="548640" y="5166360"/>
            <a:ext cx="6035040" cy="1097280"/>
          </a:xfrm>
          <a:prstGeom prst="rect">
            <a:avLst/>
          </a:prstGeom>
          <a:noFill/>
          <a:ln/>
        </p:spPr>
        <p:txBody>
          <a:bodyPr wrap="square" lIns="0" tIns="0" rIns="0" bIns="0" rtlCol="0" anchor="t"/>
          <a:lstStyle/>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Insight to Impact: risk-stratified rollout, targeting high-risk wards first rather than uniform provision</a:t>
            </a:r>
            <a:endParaRPr lang="en-US" sz="1100" dirty="0"/>
          </a:p>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Nurses' experiences: huddles, ward medical teams and senior support make escalation work</a:t>
            </a:r>
            <a:endParaRPr lang="en-US" sz="1100" dirty="0"/>
          </a:p>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Soft signs: daily patient wellness checks give patients a voice in escalation (Martha's Rule)</a:t>
            </a:r>
            <a:endParaRPr lang="en-US" sz="1100" dirty="0"/>
          </a:p>
          <a:p>
            <a:pPr>
              <a:spcAft>
                <a:spcPts val="400"/>
              </a:spcAft>
              <a:buSzPct val="100000"/>
            </a:pPr>
            <a:r>
              <a:rPr lang="en-US" sz="1100" b="1" dirty="0">
                <a:solidFill>
                  <a:srgbClr val="1F3441"/>
                </a:solidFill>
                <a:latin typeface="Calibri" pitchFamily="34" charset="0"/>
                <a:ea typeface="Calibri" pitchFamily="34" charset="-122"/>
                <a:cs typeface="Calibri" pitchFamily="34" charset="-120"/>
              </a:rPr>
              <a:t>2026 research: </a:t>
            </a:r>
            <a:r>
              <a:rPr lang="en-US" sz="1100" dirty="0">
                <a:solidFill>
                  <a:srgbClr val="1F3441"/>
                </a:solidFill>
                <a:latin typeface="Calibri" pitchFamily="34" charset="0"/>
                <a:ea typeface="Calibri" pitchFamily="34" charset="-122"/>
                <a:cs typeface="Calibri" pitchFamily="34" charset="-120"/>
              </a:rPr>
              <a:t>hierarchy is the most consistent barrier to escalation (14 of 15 barrier-focused reviews); out-of-hours staffing, oversight and workflow shape whether nurses escalate </a:t>
            </a:r>
            <a:r>
              <a:rPr lang="fi-FI" sz="1100" b="1" dirty="0">
                <a:solidFill>
                  <a:srgbClr val="202020"/>
                </a:solidFill>
              </a:rPr>
              <a:t>Lee &amp; Kim 2026; Virtudazo et al. 2026</a:t>
            </a:r>
            <a:endParaRPr lang="en-US" sz="1100" dirty="0"/>
          </a:p>
        </p:txBody>
      </p:sp>
      <p:sp>
        <p:nvSpPr>
          <p:cNvPr id="11" name="Shape 7"/>
          <p:cNvSpPr/>
          <p:nvPr/>
        </p:nvSpPr>
        <p:spPr>
          <a:xfrm>
            <a:off x="6949440" y="2880360"/>
            <a:ext cx="4690872" cy="3291840"/>
          </a:xfrm>
          <a:prstGeom prst="roundRect">
            <a:avLst>
              <a:gd name="adj" fmla="val 2222"/>
            </a:avLst>
          </a:prstGeom>
          <a:solidFill>
            <a:srgbClr val="EEF4F5"/>
          </a:solidFill>
          <a:ln w="12700">
            <a:solidFill>
              <a:srgbClr val="EEF4F5"/>
            </a:solidFill>
            <a:prstDash val="solid"/>
          </a:ln>
        </p:spPr>
        <p:txBody>
          <a:bodyPr/>
          <a:lstStyle/>
          <a:p>
            <a:endParaRPr/>
          </a:p>
        </p:txBody>
      </p:sp>
      <p:sp>
        <p:nvSpPr>
          <p:cNvPr id="12" name="Text 8"/>
          <p:cNvSpPr txBox="1"/>
          <p:nvPr/>
        </p:nvSpPr>
        <p:spPr>
          <a:xfrm>
            <a:off x="7178040" y="3063240"/>
            <a:ext cx="429768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FOR THE PANEL AND THE ROOM</a:t>
            </a:r>
            <a:endParaRPr lang="en-US" sz="1100" dirty="0"/>
          </a:p>
        </p:txBody>
      </p:sp>
      <p:sp>
        <p:nvSpPr>
          <p:cNvPr id="13" name="Text 9"/>
          <p:cNvSpPr txBox="1"/>
          <p:nvPr/>
        </p:nvSpPr>
        <p:spPr>
          <a:xfrm>
            <a:off x="9326880" y="6355080"/>
            <a:ext cx="2313432" cy="274320"/>
          </a:xfrm>
          <a:prstGeom prst="rect">
            <a:avLst/>
          </a:prstGeom>
          <a:noFill/>
          <a:ln/>
        </p:spPr>
        <p:txBody>
          <a:bodyPr wrap="square" lIns="0" tIns="0" rIns="0" bIns="0" rtlCol="0" anchor="ctr"/>
          <a:lstStyle/>
          <a:p>
            <a:pPr marL="0" indent="0" algn="r">
              <a:buNone/>
            </a:pPr>
            <a:r>
              <a:rPr lang="en-US" sz="1000" u="sng" dirty="0">
                <a:solidFill>
                  <a:srgbClr val="17475D"/>
                </a:solidFill>
                <a:latin typeface="Calibri" pitchFamily="34" charset="0"/>
                <a:ea typeface="Calibri" pitchFamily="34" charset="-122"/>
                <a:cs typeface="Calibri" pitchFamily="34" charset="-120"/>
                <a:hlinkClick r:id="rId4" action="ppaction://hlinksldjump" tooltip="Open floor">
                  <a:extLst>
                    <a:ext uri="{A12FA001-AC4F-418D-AE19-62706E023703}">
                      <ahyp:hlinkClr xmlns:ahyp="http://schemas.microsoft.com/office/drawing/2018/hyperlinkcolor" val="tx"/>
                    </a:ext>
                  </a:extLst>
                </a:hlinkClick>
              </a:rPr>
              <a:t>Skip to the vote  →</a:t>
            </a:r>
            <a:endParaRPr lang="en-US" sz="1000" dirty="0"/>
          </a:p>
        </p:txBody>
      </p:sp>
      <p:sp>
        <p:nvSpPr>
          <p:cNvPr id="14" name="Text 10"/>
          <p:cNvSpPr txBox="1"/>
          <p:nvPr/>
        </p:nvSpPr>
        <p:spPr>
          <a:xfrm>
            <a:off x="7178040" y="3474720"/>
            <a:ext cx="4251960" cy="256032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What is the non-negotiable core, and what can vary locally?</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Is 24/7 access part of the core?</a:t>
            </a:r>
          </a:p>
          <a:p>
            <a:pPr marL="177800" indent="-177800">
              <a:spcAft>
                <a:spcPts val="1000"/>
              </a:spcAft>
              <a:buSzPct val="100000"/>
              <a:buFontTx/>
              <a:buChar char="•"/>
            </a:pPr>
            <a:r>
              <a:rPr lang="en-GB" sz="1600" dirty="0">
                <a:solidFill>
                  <a:srgbClr val="202020"/>
                </a:solidFill>
              </a:rPr>
              <a:t>What is genuinely different about escalation at 03:00?</a:t>
            </a:r>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Who should define the core, and how is it checked?</a:t>
            </a:r>
            <a:endParaRPr lang="en-GB" sz="1600" dirty="0">
              <a:solidFill>
                <a:srgbClr val="202020"/>
              </a:solidFill>
              <a:latin typeface="Calibri" pitchFamily="34" charset="0"/>
              <a:ea typeface="Calibri" pitchFamily="34" charset="-122"/>
              <a:cs typeface="Calibri" pitchFamily="34" charset="-120"/>
            </a:endParaRPr>
          </a:p>
          <a:p>
            <a:pPr marL="177800" indent="-177800">
              <a:spcAft>
                <a:spcPts val="1000"/>
              </a:spcAft>
              <a:buSzPct val="100000"/>
              <a:buChar char="•"/>
            </a:pPr>
            <a:r>
              <a:rPr lang="en-GB" sz="1600" dirty="0">
                <a:solidFill>
                  <a:srgbClr val="202020"/>
                </a:solidFill>
              </a:rPr>
              <a:t>How do we make listening to family's part of normal clinical behaviour?</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QUESTION 2 OF 4  |  ADVANCED PRACTICE AND A WIDENING REMIT</a:t>
            </a:r>
            <a:endParaRPr lang="en-US" sz="1100" dirty="0"/>
          </a:p>
        </p:txBody>
      </p:sp>
      <p:pic>
        <p:nvPicPr>
          <p:cNvPr id="3"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4" name="Text 1"/>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5" name="Shape 2"/>
          <p:cNvSpPr/>
          <p:nvPr/>
        </p:nvSpPr>
        <p:spPr>
          <a:xfrm>
            <a:off x="548640" y="868680"/>
            <a:ext cx="9418320" cy="1691640"/>
          </a:xfrm>
          <a:prstGeom prst="roundRect">
            <a:avLst>
              <a:gd name="adj" fmla="val 4324"/>
            </a:avLst>
          </a:prstGeom>
          <a:solidFill>
            <a:srgbClr val="0C2D3F"/>
          </a:solidFill>
          <a:ln w="12700">
            <a:solidFill>
              <a:srgbClr val="0C2D3F"/>
            </a:solidFill>
            <a:prstDash val="solid"/>
          </a:ln>
        </p:spPr>
        <p:txBody>
          <a:bodyPr/>
          <a:lstStyle/>
          <a:p>
            <a:endParaRPr/>
          </a:p>
        </p:txBody>
      </p:sp>
      <p:sp>
        <p:nvSpPr>
          <p:cNvPr id="6" name="Text 3"/>
          <p:cNvSpPr txBox="1"/>
          <p:nvPr/>
        </p:nvSpPr>
        <p:spPr>
          <a:xfrm>
            <a:off x="822960" y="960120"/>
            <a:ext cx="8961120" cy="1508760"/>
          </a:xfrm>
          <a:prstGeom prst="rect">
            <a:avLst/>
          </a:prstGeom>
          <a:noFill/>
          <a:ln/>
        </p:spPr>
        <p:txBody>
          <a:bodyPr wrap="square" lIns="0" tIns="0" rIns="0" bIns="0" rtlCol="0" anchor="ctr"/>
          <a:lstStyle/>
          <a:p>
            <a:pPr marL="0" indent="0">
              <a:spcAft>
                <a:spcPts val="400"/>
              </a:spcAft>
              <a:buNone/>
            </a:pPr>
            <a:r>
              <a:rPr lang="en-GB" sz="1300" b="1" spc="200" dirty="0">
                <a:solidFill>
                  <a:srgbClr val="9FD8CF"/>
                </a:solidFill>
                <a:latin typeface="Calibri"/>
                <a:cs typeface="Calibri"/>
              </a:rPr>
              <a:t>ADVANCED PRACTICE AND A WIDENING REMIT</a:t>
            </a:r>
          </a:p>
          <a:p>
            <a:pPr marL="0" indent="0">
              <a:spcAft>
                <a:spcPts val="500"/>
              </a:spcAft>
              <a:buNone/>
            </a:pPr>
            <a:r>
              <a:rPr lang="en-GB" sz="2200" b="1" dirty="0">
                <a:solidFill>
                  <a:srgbClr val="FFFFFF"/>
                </a:solidFill>
                <a:latin typeface="Cambria"/>
                <a:cs typeface="Cambria"/>
              </a:rPr>
              <a:t>Advanced practice is deepening our skills, Martha's Rule is widening who we respond to, and digital surveillance is making us proactive. What do adult-trained </a:t>
            </a:r>
            <a:r>
              <a:rPr lang="en-GB" sz="2200" b="1">
                <a:solidFill>
                  <a:srgbClr val="FFFFFF"/>
                </a:solidFill>
                <a:latin typeface="Cambria"/>
                <a:cs typeface="Cambria"/>
              </a:rPr>
              <a:t>teams need, </a:t>
            </a:r>
            <a:r>
              <a:rPr lang="en-GB" sz="2200" b="1" dirty="0">
                <a:solidFill>
                  <a:srgbClr val="FFFFFF"/>
                </a:solidFill>
                <a:latin typeface="Cambria"/>
                <a:cs typeface="Cambria"/>
              </a:rPr>
              <a:t>to do all three safely?</a:t>
            </a:r>
          </a:p>
          <a:p>
            <a:pPr marL="0" indent="0">
              <a:spcAft>
                <a:spcPts val="0"/>
              </a:spcAft>
              <a:buNone/>
            </a:pPr>
            <a:r>
              <a:rPr lang="en-GB" sz="1100" i="1" dirty="0">
                <a:solidFill>
                  <a:srgbClr val="B8C7CF"/>
                </a:solidFill>
                <a:latin typeface="Calibri"/>
                <a:cs typeface="Calibri"/>
              </a:rPr>
              <a:t>Built from the England and Wales questions, and Japan's digital support</a:t>
            </a:r>
          </a:p>
        </p:txBody>
      </p:sp>
      <p:sp>
        <p:nvSpPr>
          <p:cNvPr id="7" name="Text 4"/>
          <p:cNvSpPr txBox="1"/>
          <p:nvPr/>
        </p:nvSpPr>
        <p:spPr>
          <a:xfrm>
            <a:off x="548640" y="2880360"/>
            <a:ext cx="54864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WHAT WE HEARD: STATE OF THE NATIONS</a:t>
            </a:r>
            <a:endParaRPr lang="en-US" sz="11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6035040" cy="1176528"/>
        </p:xfrm>
        <a:graphic>
          <a:graphicData uri="http://schemas.openxmlformats.org/drawingml/2006/table">
            <a:tbl>
              <a:tblPr/>
              <a:tblGrid>
                <a:gridCol w="1417320">
                  <a:extLst>
                    <a:ext uri="{9D8B030D-6E8A-4147-A177-3AD203B41FA5}">
                      <a16:colId xmlns:a16="http://schemas.microsoft.com/office/drawing/2014/main" val="20000"/>
                    </a:ext>
                  </a:extLst>
                </a:gridCol>
                <a:gridCol w="4617720">
                  <a:extLst>
                    <a:ext uri="{9D8B030D-6E8A-4147-A177-3AD203B41FA5}">
                      <a16:colId xmlns:a16="http://schemas.microsoft.com/office/drawing/2014/main" val="20001"/>
                    </a:ext>
                  </a:extLst>
                </a:gridCol>
              </a:tblGrid>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England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Martha's Rule extending to maternity and neonatal care; 47% of services work beyond the core remit</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Wales</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Call for Concern across adult, paediatric, neonatal and maternity settings; CCO not consistently recognised as advanced practice (HEIW)</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Japan</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Automated NEWS used as a prompt for shared review, not a strict trigger</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Text 5"/>
          <p:cNvSpPr txBox="1"/>
          <p:nvPr/>
        </p:nvSpPr>
        <p:spPr>
          <a:xfrm>
            <a:off x="548640" y="4480560"/>
            <a:ext cx="6035040" cy="274320"/>
          </a:xfrm>
          <a:prstGeom prst="rect">
            <a:avLst/>
          </a:prstGeom>
          <a:noFill/>
          <a:ln/>
        </p:spPr>
        <p:txBody>
          <a:bodyPr wrap="square" lIns="0" tIns="0" rIns="0" bIns="0" rtlCol="0" anchor="ctr"/>
          <a:lstStyle/>
          <a:p>
            <a:pPr marL="0" indent="0">
              <a:buNone/>
            </a:pPr>
            <a:r>
              <a:rPr lang="en-US" sz="1100" b="1" kern="0" spc="300" dirty="0">
                <a:solidFill>
                  <a:srgbClr val="F26B4F"/>
                </a:solidFill>
                <a:latin typeface="Calibri" pitchFamily="34" charset="0"/>
                <a:ea typeface="Calibri" pitchFamily="34" charset="-122"/>
                <a:cs typeface="Calibri" pitchFamily="34" charset="-120"/>
              </a:rPr>
              <a:t>FROM THE NOrF STREAM</a:t>
            </a:r>
            <a:endParaRPr lang="en-US" sz="1100" dirty="0"/>
          </a:p>
        </p:txBody>
      </p:sp>
      <p:sp>
        <p:nvSpPr>
          <p:cNvPr id="10" name="Text 6"/>
          <p:cNvSpPr txBox="1"/>
          <p:nvPr/>
        </p:nvSpPr>
        <p:spPr>
          <a:xfrm>
            <a:off x="548640" y="4800600"/>
            <a:ext cx="6035040" cy="1463040"/>
          </a:xfrm>
          <a:prstGeom prst="rect">
            <a:avLst/>
          </a:prstGeom>
          <a:noFill/>
          <a:ln/>
        </p:spPr>
        <p:txBody>
          <a:bodyPr wrap="square" lIns="0" tIns="0" rIns="0" bIns="0" rtlCol="0" anchor="t"/>
          <a:lstStyle/>
          <a:p>
            <a:pPr marL="177800" indent="-177800">
              <a:spcAft>
                <a:spcPts val="400"/>
              </a:spcAft>
              <a:buSzPct val="100000"/>
              <a:buChar char="•"/>
            </a:pPr>
            <a:r>
              <a:rPr lang="en-US" sz="1200" dirty="0">
                <a:solidFill>
                  <a:srgbClr val="1F3441"/>
                </a:solidFill>
                <a:latin typeface="Calibri" pitchFamily="34" charset="0"/>
                <a:ea typeface="Calibri" pitchFamily="34" charset="-122"/>
                <a:cs typeface="Calibri" pitchFamily="34" charset="-120"/>
              </a:rPr>
              <a:t>Automated Sepsis 6: every NEWS2 of 5 or more in the EPR now escalates to outreach</a:t>
            </a:r>
            <a:endParaRPr lang="en-US" sz="1200" dirty="0"/>
          </a:p>
          <a:p>
            <a:pPr marL="177800" indent="-177800">
              <a:spcAft>
                <a:spcPts val="400"/>
              </a:spcAft>
              <a:buSzPct val="100000"/>
              <a:buChar char="•"/>
            </a:pPr>
            <a:r>
              <a:rPr lang="en-US" sz="1200" dirty="0">
                <a:solidFill>
                  <a:srgbClr val="1F3441"/>
                </a:solidFill>
                <a:latin typeface="Calibri" pitchFamily="34" charset="0"/>
                <a:ea typeface="Calibri" pitchFamily="34" charset="-122"/>
                <a:cs typeface="Calibri" pitchFamily="34" charset="-120"/>
              </a:rPr>
              <a:t>POCUS for CCOT: new diagnostic skills, with a call for national CCOT POCUS competencies</a:t>
            </a:r>
            <a:endParaRPr lang="en-US" sz="1200" dirty="0"/>
          </a:p>
        </p:txBody>
      </p:sp>
      <p:sp>
        <p:nvSpPr>
          <p:cNvPr id="8" name="Shape 7"/>
          <p:cNvSpPr/>
          <p:nvPr/>
        </p:nvSpPr>
        <p:spPr>
          <a:xfrm>
            <a:off x="6949440" y="2880360"/>
            <a:ext cx="4690872" cy="3291840"/>
          </a:xfrm>
          <a:prstGeom prst="roundRect">
            <a:avLst>
              <a:gd name="adj" fmla="val 2222"/>
            </a:avLst>
          </a:prstGeom>
          <a:solidFill>
            <a:srgbClr val="EEF4F5"/>
          </a:solidFill>
          <a:ln w="12700">
            <a:solidFill>
              <a:srgbClr val="EEF4F5"/>
            </a:solidFill>
            <a:prstDash val="solid"/>
          </a:ln>
        </p:spPr>
        <p:txBody>
          <a:bodyPr/>
          <a:lstStyle/>
          <a:p>
            <a:endParaRPr/>
          </a:p>
        </p:txBody>
      </p:sp>
      <p:sp>
        <p:nvSpPr>
          <p:cNvPr id="12" name="Text 8"/>
          <p:cNvSpPr txBox="1"/>
          <p:nvPr/>
        </p:nvSpPr>
        <p:spPr>
          <a:xfrm>
            <a:off x="7178040" y="3063240"/>
            <a:ext cx="429768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FOR THE PANEL AND THE ROOM</a:t>
            </a:r>
            <a:endParaRPr lang="en-US" sz="1100" dirty="0"/>
          </a:p>
        </p:txBody>
      </p:sp>
      <p:sp>
        <p:nvSpPr>
          <p:cNvPr id="13" name="Text 9"/>
          <p:cNvSpPr txBox="1"/>
          <p:nvPr/>
        </p:nvSpPr>
        <p:spPr>
          <a:xfrm>
            <a:off x="9326880" y="6355080"/>
            <a:ext cx="2313432" cy="274320"/>
          </a:xfrm>
          <a:prstGeom prst="rect">
            <a:avLst/>
          </a:prstGeom>
          <a:noFill/>
          <a:ln/>
        </p:spPr>
        <p:txBody>
          <a:bodyPr wrap="square" lIns="0" tIns="0" rIns="0" bIns="0" rtlCol="0" anchor="ctr"/>
          <a:lstStyle/>
          <a:p>
            <a:pPr marL="0" indent="0" algn="r">
              <a:buNone/>
            </a:pPr>
            <a:r>
              <a:rPr lang="en-US" sz="1000" u="sng" dirty="0">
                <a:solidFill>
                  <a:srgbClr val="17475D"/>
                </a:solidFill>
                <a:latin typeface="Calibri" pitchFamily="34" charset="0"/>
                <a:ea typeface="Calibri" pitchFamily="34" charset="-122"/>
                <a:cs typeface="Calibri" pitchFamily="34" charset="-120"/>
                <a:hlinkClick r:id="rId4" action="ppaction://hlinksldjump" tooltip="Open floor">
                  <a:extLst>
                    <a:ext uri="{A12FA001-AC4F-418D-AE19-62706E023703}">
                      <ahyp:hlinkClr xmlns:ahyp="http://schemas.microsoft.com/office/drawing/2018/hyperlinkcolor" val="tx"/>
                    </a:ext>
                  </a:extLst>
                </a:hlinkClick>
              </a:rPr>
              <a:t>Skip to the vote  →</a:t>
            </a:r>
            <a:endParaRPr lang="en-US" sz="1000" dirty="0"/>
          </a:p>
        </p:txBody>
      </p:sp>
      <p:sp>
        <p:nvSpPr>
          <p:cNvPr id="14" name="Text 10"/>
          <p:cNvSpPr txBox="1"/>
          <p:nvPr/>
        </p:nvSpPr>
        <p:spPr>
          <a:xfrm>
            <a:off x="7178040" y="3474720"/>
            <a:ext cx="4251960" cy="256032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What competence and support do teams need for paediatric, maternity and ED patients?</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Some teams already cover ED and maternity. What can they share?</a:t>
            </a:r>
            <a:endParaRPr lang="en-US" sz="1500" dirty="0"/>
          </a:p>
          <a:p>
            <a:pPr marL="177800" indent="-177800">
              <a:spcAft>
                <a:spcPts val="1000"/>
              </a:spcAft>
              <a:buSzPct val="100000"/>
              <a:buChar char="•"/>
            </a:pPr>
            <a:r>
              <a:rPr lang="en-GB" sz="1600" dirty="0">
                <a:solidFill>
                  <a:srgbClr val="202020"/>
                </a:solidFill>
              </a:rPr>
              <a:t>As surveillance makes us proactive, how do we manage alert volume?</a:t>
            </a:r>
          </a:p>
          <a:p>
            <a:pPr marL="177800" indent="-177800">
              <a:spcAft>
                <a:spcPts val="1000"/>
              </a:spcAft>
              <a:buSzPct val="100000"/>
              <a:buFontTx/>
              <a:buChar char="•"/>
            </a:pPr>
            <a:r>
              <a:rPr lang="en-GB" sz="1600" dirty="0">
                <a:solidFill>
                  <a:srgbClr val="202020"/>
                </a:solidFill>
              </a:rPr>
              <a:t>Where do we say no, and who picks up?</a:t>
            </a:r>
          </a:p>
          <a:p>
            <a:pPr marL="177800" indent="-177800">
              <a:spcAft>
                <a:spcPts val="1000"/>
              </a:spcAft>
              <a:buSzPct val="100000"/>
              <a:buChar char="•"/>
            </a:pP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QUESTION 3 OF 4  |  SHOWING IMPACT  |  THE SHARED QUESTION</a:t>
            </a:r>
            <a:endParaRPr lang="en-US" sz="1100" dirty="0"/>
          </a:p>
        </p:txBody>
      </p:sp>
      <p:pic>
        <p:nvPicPr>
          <p:cNvPr id="3"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4" name="Text 1"/>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5" name="Shape 2"/>
          <p:cNvSpPr/>
          <p:nvPr/>
        </p:nvSpPr>
        <p:spPr>
          <a:xfrm>
            <a:off x="548640" y="822960"/>
            <a:ext cx="9418320" cy="1874520"/>
          </a:xfrm>
          <a:prstGeom prst="roundRect">
            <a:avLst>
              <a:gd name="adj" fmla="val 4324"/>
            </a:avLst>
          </a:prstGeom>
          <a:solidFill>
            <a:srgbClr val="F26B4F"/>
          </a:solidFill>
          <a:ln w="12700">
            <a:solidFill>
              <a:srgbClr val="F26B4F"/>
            </a:solidFill>
            <a:prstDash val="solid"/>
          </a:ln>
        </p:spPr>
        <p:txBody>
          <a:bodyPr/>
          <a:lstStyle/>
          <a:p>
            <a:endParaRPr/>
          </a:p>
        </p:txBody>
      </p:sp>
      <p:sp>
        <p:nvSpPr>
          <p:cNvPr id="6" name="Text 3"/>
          <p:cNvSpPr txBox="1"/>
          <p:nvPr/>
        </p:nvSpPr>
        <p:spPr>
          <a:xfrm>
            <a:off x="822960" y="914400"/>
            <a:ext cx="8961120" cy="1691640"/>
          </a:xfrm>
          <a:prstGeom prst="rect">
            <a:avLst/>
          </a:prstGeom>
          <a:noFill/>
          <a:ln/>
        </p:spPr>
        <p:txBody>
          <a:bodyPr wrap="square" lIns="0" tIns="0" rIns="0" bIns="0" rtlCol="0" anchor="ctr"/>
          <a:lstStyle/>
          <a:p>
            <a:pPr marL="0" indent="0">
              <a:spcAft>
                <a:spcPts val="400"/>
              </a:spcAft>
              <a:buNone/>
            </a:pPr>
            <a:r>
              <a:rPr lang="en-GB" sz="1300" b="1" spc="200" dirty="0">
                <a:solidFill>
                  <a:srgbClr val="0C2D3F"/>
                </a:solidFill>
                <a:latin typeface="Calibri"/>
                <a:cs typeface="Calibri"/>
              </a:rPr>
              <a:t>SHOWING IMPACT</a:t>
            </a:r>
          </a:p>
          <a:p>
            <a:pPr marL="0" indent="0">
              <a:spcAft>
                <a:spcPts val="500"/>
              </a:spcAft>
              <a:buNone/>
            </a:pPr>
            <a:r>
              <a:rPr lang="en-GB" sz="2000" b="1" dirty="0">
                <a:solidFill>
                  <a:srgbClr val="FFFFFF"/>
                </a:solidFill>
                <a:latin typeface="Cambria"/>
                <a:cs typeface="Cambria"/>
              </a:rPr>
              <a:t>Rapid response systems are consistently associated with fewer cardiac arrests, but we mostly measure what outreach does, not what it achieves. Which outcomes would show the difference we make for patients and families?</a:t>
            </a:r>
          </a:p>
          <a:p>
            <a:pPr marL="0" indent="0">
              <a:spcAft>
                <a:spcPts val="0"/>
              </a:spcAft>
              <a:buNone/>
            </a:pPr>
            <a:r>
              <a:rPr lang="en-GB" sz="1100" i="1" dirty="0">
                <a:solidFill>
                  <a:srgbClr val="FFFFFF"/>
                </a:solidFill>
                <a:latin typeface="Calibri"/>
                <a:cs typeface="Calibri"/>
              </a:rPr>
              <a:t>From the shared question, raised by all four nations</a:t>
            </a:r>
          </a:p>
        </p:txBody>
      </p:sp>
      <p:sp>
        <p:nvSpPr>
          <p:cNvPr id="7" name="Text 4"/>
          <p:cNvSpPr txBox="1"/>
          <p:nvPr/>
        </p:nvSpPr>
        <p:spPr>
          <a:xfrm>
            <a:off x="548640" y="2880360"/>
            <a:ext cx="54864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WHAT WE HEARD: STATE OF THE NATIONS</a:t>
            </a:r>
            <a:endParaRPr lang="en-US" sz="11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6035040" cy="1411224"/>
        </p:xfrm>
        <a:graphic>
          <a:graphicData uri="http://schemas.openxmlformats.org/drawingml/2006/table">
            <a:tbl>
              <a:tblPr/>
              <a:tblGrid>
                <a:gridCol w="1417320">
                  <a:extLst>
                    <a:ext uri="{9D8B030D-6E8A-4147-A177-3AD203B41FA5}">
                      <a16:colId xmlns:a16="http://schemas.microsoft.com/office/drawing/2014/main" val="20000"/>
                    </a:ext>
                  </a:extLst>
                </a:gridCol>
                <a:gridCol w="4617720">
                  <a:extLst>
                    <a:ext uri="{9D8B030D-6E8A-4147-A177-3AD203B41FA5}">
                      <a16:colId xmlns:a16="http://schemas.microsoft.com/office/drawing/2014/main" val="20001"/>
                    </a:ext>
                  </a:extLst>
                </a:gridCol>
              </a:tblGrid>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Wales</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Shared national data to compare services, understand variation and improve</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Ireland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"You can't benchmark what you can't consistently measure"</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Japan</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Evaluating shared review under operational pressure</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England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GPICS V3 expectations; ISRRS quality metrics</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5"/>
          <p:cNvSpPr txBox="1"/>
          <p:nvPr/>
        </p:nvSpPr>
        <p:spPr>
          <a:xfrm>
            <a:off x="548640" y="4846320"/>
            <a:ext cx="6035040" cy="274320"/>
          </a:xfrm>
          <a:prstGeom prst="rect">
            <a:avLst/>
          </a:prstGeom>
          <a:noFill/>
          <a:ln/>
        </p:spPr>
        <p:txBody>
          <a:bodyPr wrap="square" lIns="0" tIns="0" rIns="0" bIns="0" rtlCol="0" anchor="ctr"/>
          <a:lstStyle/>
          <a:p>
            <a:pPr marL="0" indent="0">
              <a:buNone/>
            </a:pPr>
            <a:r>
              <a:rPr lang="en-US" sz="1100" b="1" kern="0" spc="300" dirty="0">
                <a:solidFill>
                  <a:srgbClr val="F26B4F"/>
                </a:solidFill>
                <a:latin typeface="Calibri" pitchFamily="34" charset="0"/>
                <a:ea typeface="Calibri" pitchFamily="34" charset="-122"/>
                <a:cs typeface="Calibri" pitchFamily="34" charset="-120"/>
              </a:rPr>
              <a:t>FROM THE NOrF STREAM</a:t>
            </a:r>
            <a:endParaRPr lang="en-US" sz="1100" dirty="0"/>
          </a:p>
        </p:txBody>
      </p:sp>
      <p:sp>
        <p:nvSpPr>
          <p:cNvPr id="10" name="Text 6"/>
          <p:cNvSpPr txBox="1"/>
          <p:nvPr/>
        </p:nvSpPr>
        <p:spPr>
          <a:xfrm>
            <a:off x="548640" y="5166360"/>
            <a:ext cx="6035040" cy="1097280"/>
          </a:xfrm>
          <a:prstGeom prst="rect">
            <a:avLst/>
          </a:prstGeom>
          <a:noFill/>
          <a:ln/>
        </p:spPr>
        <p:txBody>
          <a:bodyPr wrap="square" lIns="0" tIns="0" rIns="0" bIns="0" rtlCol="0" anchor="t"/>
          <a:lstStyle/>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5-year CCANP evaluation: ICU admission within 1 hour rose from 28% to 62%</a:t>
            </a:r>
            <a:endParaRPr lang="en-US" sz="1100" dirty="0"/>
          </a:p>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Insight to Impact: ICU readmissions within 48 hours halved; cardiac arrest project: fewer arrest calls (NCAA)</a:t>
            </a:r>
            <a:endParaRPr lang="en-US" sz="1100" dirty="0"/>
          </a:p>
          <a:p>
            <a:pPr marL="177800" indent="-177800">
              <a:spcAft>
                <a:spcPts val="400"/>
              </a:spcAft>
              <a:buSzPct val="100000"/>
              <a:buChar char="•"/>
            </a:pPr>
            <a:r>
              <a:rPr lang="en-US" sz="1100" dirty="0">
                <a:solidFill>
                  <a:srgbClr val="1F3441"/>
                </a:solidFill>
                <a:latin typeface="Calibri" pitchFamily="34" charset="0"/>
                <a:ea typeface="Calibri" pitchFamily="34" charset="-122"/>
                <a:cs typeface="Calibri" pitchFamily="34" charset="-120"/>
              </a:rPr>
              <a:t>Soft signs: fewer CCOT referrals and Call for Concern activations, stable ITU admissions</a:t>
            </a:r>
            <a:endParaRPr lang="en-US" sz="1100" dirty="0"/>
          </a:p>
          <a:p>
            <a:pPr>
              <a:spcAft>
                <a:spcPts val="400"/>
              </a:spcAft>
              <a:buSzPct val="100000"/>
            </a:pPr>
            <a:r>
              <a:rPr lang="en-US" sz="1100" b="1" dirty="0">
                <a:solidFill>
                  <a:srgbClr val="1F3441"/>
                </a:solidFill>
                <a:latin typeface="Calibri" pitchFamily="34" charset="0"/>
                <a:ea typeface="Calibri" pitchFamily="34" charset="-122"/>
                <a:cs typeface="Calibri" pitchFamily="34" charset="-120"/>
              </a:rPr>
              <a:t>2026 research: </a:t>
            </a:r>
            <a:r>
              <a:rPr lang="en-US" sz="1100" dirty="0">
                <a:solidFill>
                  <a:srgbClr val="1F3441"/>
                </a:solidFill>
                <a:latin typeface="Calibri" pitchFamily="34" charset="0"/>
                <a:ea typeface="Calibri" pitchFamily="34" charset="-122"/>
                <a:cs typeface="Calibri" pitchFamily="34" charset="-120"/>
              </a:rPr>
              <a:t>RRS consistently reduce cardiac arrest (48 reviews), but an effectiveness–implementation gap remains </a:t>
            </a:r>
            <a:r>
              <a:rPr lang="en-GB" sz="1100" b="1" dirty="0">
                <a:solidFill>
                  <a:srgbClr val="202020"/>
                </a:solidFill>
              </a:rPr>
              <a:t>Lee &amp; Kim 2026</a:t>
            </a:r>
            <a:endParaRPr lang="en-US" sz="1100" dirty="0"/>
          </a:p>
        </p:txBody>
      </p:sp>
      <p:sp>
        <p:nvSpPr>
          <p:cNvPr id="11" name="Shape 7"/>
          <p:cNvSpPr/>
          <p:nvPr/>
        </p:nvSpPr>
        <p:spPr>
          <a:xfrm>
            <a:off x="6949440" y="2880360"/>
            <a:ext cx="4690872" cy="3291840"/>
          </a:xfrm>
          <a:prstGeom prst="roundRect">
            <a:avLst>
              <a:gd name="adj" fmla="val 2222"/>
            </a:avLst>
          </a:prstGeom>
          <a:solidFill>
            <a:srgbClr val="EEF4F5"/>
          </a:solidFill>
          <a:ln w="12700">
            <a:solidFill>
              <a:srgbClr val="EEF4F5"/>
            </a:solidFill>
            <a:prstDash val="solid"/>
          </a:ln>
        </p:spPr>
        <p:txBody>
          <a:bodyPr/>
          <a:lstStyle/>
          <a:p>
            <a:endParaRPr/>
          </a:p>
        </p:txBody>
      </p:sp>
      <p:sp>
        <p:nvSpPr>
          <p:cNvPr id="8" name="Text 8"/>
          <p:cNvSpPr txBox="1"/>
          <p:nvPr/>
        </p:nvSpPr>
        <p:spPr>
          <a:xfrm>
            <a:off x="7178040" y="3063240"/>
            <a:ext cx="429768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FOR THE PANEL AND THE ROOM</a:t>
            </a:r>
            <a:endParaRPr lang="en-US" sz="1100" dirty="0"/>
          </a:p>
        </p:txBody>
      </p:sp>
      <p:sp>
        <p:nvSpPr>
          <p:cNvPr id="13" name="Text 9"/>
          <p:cNvSpPr txBox="1"/>
          <p:nvPr/>
        </p:nvSpPr>
        <p:spPr>
          <a:xfrm>
            <a:off x="9326880" y="6355080"/>
            <a:ext cx="2313432" cy="274320"/>
          </a:xfrm>
          <a:prstGeom prst="rect">
            <a:avLst/>
          </a:prstGeom>
          <a:noFill/>
          <a:ln/>
        </p:spPr>
        <p:txBody>
          <a:bodyPr wrap="square" lIns="0" tIns="0" rIns="0" bIns="0" rtlCol="0" anchor="ctr"/>
          <a:lstStyle/>
          <a:p>
            <a:pPr marL="0" indent="0" algn="r">
              <a:buNone/>
            </a:pPr>
            <a:r>
              <a:rPr lang="en-US" sz="1000" u="sng" dirty="0">
                <a:solidFill>
                  <a:srgbClr val="17475D"/>
                </a:solidFill>
                <a:latin typeface="Calibri" pitchFamily="34" charset="0"/>
                <a:ea typeface="Calibri" pitchFamily="34" charset="-122"/>
                <a:cs typeface="Calibri" pitchFamily="34" charset="-120"/>
                <a:hlinkClick r:id="rId4" action="ppaction://hlinksldjump" tooltip="Open floor">
                  <a:extLst>
                    <a:ext uri="{A12FA001-AC4F-418D-AE19-62706E023703}">
                      <ahyp:hlinkClr xmlns:ahyp="http://schemas.microsoft.com/office/drawing/2018/hyperlinkcolor" val="tx"/>
                    </a:ext>
                  </a:extLst>
                </a:hlinkClick>
              </a:rPr>
              <a:t>Skip to the vote  →</a:t>
            </a:r>
            <a:endParaRPr lang="en-US" sz="1000" dirty="0"/>
          </a:p>
        </p:txBody>
      </p:sp>
      <p:sp>
        <p:nvSpPr>
          <p:cNvPr id="14" name="Text 10"/>
          <p:cNvSpPr txBox="1"/>
          <p:nvPr/>
        </p:nvSpPr>
        <p:spPr>
          <a:xfrm>
            <a:off x="7178040" y="3474720"/>
            <a:ext cx="4251960" cy="256032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Which outcomes matter most to patients and families?</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What would convince a commissioner or board?</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How do we count concerns voiced and acted on, not just calls answered?</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How do we show the value of deterioration we prevented?</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QUESTION 4 OF 4  |  SHARED DATA ACROSS NATIONS</a:t>
            </a:r>
            <a:endParaRPr lang="en-US" sz="1100" dirty="0"/>
          </a:p>
        </p:txBody>
      </p:sp>
      <p:pic>
        <p:nvPicPr>
          <p:cNvPr id="3"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4" name="Text 1"/>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5" name="Shape 2"/>
          <p:cNvSpPr/>
          <p:nvPr/>
        </p:nvSpPr>
        <p:spPr>
          <a:xfrm>
            <a:off x="548640" y="868680"/>
            <a:ext cx="9418320" cy="1691640"/>
          </a:xfrm>
          <a:prstGeom prst="roundRect">
            <a:avLst>
              <a:gd name="adj" fmla="val 4324"/>
            </a:avLst>
          </a:prstGeom>
          <a:solidFill>
            <a:srgbClr val="0C2D3F"/>
          </a:solidFill>
          <a:ln w="12700">
            <a:solidFill>
              <a:srgbClr val="0C2D3F"/>
            </a:solidFill>
            <a:prstDash val="solid"/>
          </a:ln>
        </p:spPr>
        <p:txBody>
          <a:bodyPr/>
          <a:lstStyle/>
          <a:p>
            <a:endParaRPr lang="en-GB"/>
          </a:p>
        </p:txBody>
      </p:sp>
      <p:sp>
        <p:nvSpPr>
          <p:cNvPr id="6" name="Text 3"/>
          <p:cNvSpPr txBox="1"/>
          <p:nvPr/>
        </p:nvSpPr>
        <p:spPr>
          <a:xfrm>
            <a:off x="822960" y="960120"/>
            <a:ext cx="8961120" cy="1508760"/>
          </a:xfrm>
          <a:prstGeom prst="rect">
            <a:avLst/>
          </a:prstGeom>
          <a:noFill/>
          <a:ln/>
        </p:spPr>
        <p:txBody>
          <a:bodyPr wrap="square" lIns="0" tIns="0" rIns="0" bIns="0" rtlCol="0" anchor="ctr"/>
          <a:lstStyle/>
          <a:p>
            <a:pPr marL="0" indent="0">
              <a:spcAft>
                <a:spcPts val="400"/>
              </a:spcAft>
              <a:buNone/>
            </a:pPr>
            <a:r>
              <a:rPr lang="en-GB" sz="1300" b="1" spc="200" dirty="0">
                <a:solidFill>
                  <a:srgbClr val="9FD8CF"/>
                </a:solidFill>
                <a:latin typeface="Calibri"/>
                <a:cs typeface="Calibri"/>
              </a:rPr>
              <a:t>SHARED DATA ACROSS NATIONS</a:t>
            </a:r>
          </a:p>
          <a:p>
            <a:pPr marL="0" indent="0">
              <a:spcAft>
                <a:spcPts val="500"/>
              </a:spcAft>
              <a:buNone/>
            </a:pPr>
            <a:r>
              <a:rPr lang="en-GB" sz="2200" b="1" dirty="0">
                <a:solidFill>
                  <a:srgbClr val="FFFFFF"/>
                </a:solidFill>
                <a:latin typeface="Cambria"/>
                <a:cs typeface="Cambria"/>
              </a:rPr>
              <a:t>“You can’t benchmark what you can’t consistently measure.” What shared core dataset would let us learn across nations, not just within them?</a:t>
            </a:r>
          </a:p>
          <a:p>
            <a:pPr marL="0" indent="0">
              <a:spcAft>
                <a:spcPts val="0"/>
              </a:spcAft>
              <a:buNone/>
            </a:pPr>
            <a:r>
              <a:rPr lang="en-GB" sz="1100" i="1" dirty="0">
                <a:solidFill>
                  <a:srgbClr val="B8C7CF"/>
                </a:solidFill>
                <a:latin typeface="Calibri"/>
                <a:cs typeface="Calibri"/>
              </a:rPr>
              <a:t>Ireland’s line, built from each nation’s position</a:t>
            </a:r>
          </a:p>
        </p:txBody>
      </p:sp>
      <p:sp>
        <p:nvSpPr>
          <p:cNvPr id="7" name="Text 4"/>
          <p:cNvSpPr txBox="1"/>
          <p:nvPr/>
        </p:nvSpPr>
        <p:spPr>
          <a:xfrm>
            <a:off x="548640" y="2880360"/>
            <a:ext cx="54864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WHAT WE HEARD: STATE OF THE NATIONS</a:t>
            </a:r>
            <a:endParaRPr lang="en-US" sz="11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6035040" cy="1176528"/>
        </p:xfrm>
        <a:graphic>
          <a:graphicData uri="http://schemas.openxmlformats.org/drawingml/2006/table">
            <a:tbl>
              <a:tblPr/>
              <a:tblGrid>
                <a:gridCol w="1417320">
                  <a:extLst>
                    <a:ext uri="{9D8B030D-6E8A-4147-A177-3AD203B41FA5}">
                      <a16:colId xmlns:a16="http://schemas.microsoft.com/office/drawing/2014/main" val="20000"/>
                    </a:ext>
                  </a:extLst>
                </a:gridCol>
                <a:gridCol w="4617720">
                  <a:extLst>
                    <a:ext uri="{9D8B030D-6E8A-4147-A177-3AD203B41FA5}">
                      <a16:colId xmlns:a16="http://schemas.microsoft.com/office/drawing/2014/main" val="20001"/>
                    </a:ext>
                  </a:extLst>
                </a:gridCol>
              </a:tblGrid>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England &amp; Wales</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One shared dataset: the NOrF minimum dataset, now a GPICS V3 minimum standard. Wales: a national dataset is a named priority</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Ireland</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Its own national dataset, live since April 2026; each team reports monthly; national reporting still to come</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150" b="1" dirty="0">
                          <a:solidFill>
                            <a:srgbClr val="0C2D3F"/>
                          </a:solidFill>
                          <a:latin typeface="Calibri" pitchFamily="34" charset="0"/>
                          <a:ea typeface="Calibri" pitchFamily="34" charset="-122"/>
                          <a:cs typeface="Calibri" pitchFamily="34" charset="-120"/>
                        </a:rPr>
                        <a:t>Japan</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tc>
                  <a:txBody>
                    <a:bodyPr/>
                    <a:lstStyle/>
                    <a:p>
                      <a:pPr marL="0" indent="0">
                        <a:buNone/>
                      </a:pPr>
                      <a:r>
                        <a:rPr lang="en-US" sz="1150" dirty="0">
                          <a:solidFill>
                            <a:srgbClr val="1F3441"/>
                          </a:solidFill>
                          <a:latin typeface="Calibri" pitchFamily="34" charset="0"/>
                          <a:ea typeface="Calibri" pitchFamily="34" charset="-122"/>
                          <a:cs typeface="Calibri" pitchFamily="34" charset="-120"/>
                        </a:rPr>
                        <a:t>CCO findings not yet reported separately</a:t>
                      </a:r>
                      <a:endParaRPr lang="en-US" sz="1150" dirty="0">
                        <a:latin typeface="Calibri" charset="0"/>
                        <a:ea typeface="Calibri" charset="0"/>
                        <a:cs typeface="Calibri" charset="0"/>
                      </a:endParaRPr>
                    </a:p>
                  </a:txBody>
                  <a:tcPr marL="73152" marR="73152" marT="36576" marB="36576">
                    <a:lnL w="9525" cap="flat" cmpd="sng" algn="ctr">
                      <a:solidFill>
                        <a:srgbClr val="D7E2E5"/>
                      </a:solidFill>
                      <a:prstDash val="solid"/>
                      <a:round/>
                      <a:headEnd type="none" w="med" len="med"/>
                      <a:tailEnd type="none" w="med" len="med"/>
                    </a:lnL>
                    <a:lnR w="9525" cap="flat" cmpd="sng" algn="ctr">
                      <a:solidFill>
                        <a:srgbClr val="D7E2E5"/>
                      </a:solidFill>
                      <a:prstDash val="solid"/>
                      <a:round/>
                      <a:headEnd type="none" w="med" len="med"/>
                      <a:tailEnd type="none" w="med" len="med"/>
                    </a:lnR>
                    <a:lnT w="9525" cap="flat" cmpd="sng" algn="ctr">
                      <a:solidFill>
                        <a:srgbClr val="D7E2E5"/>
                      </a:solidFill>
                      <a:prstDash val="solid"/>
                      <a:round/>
                      <a:headEnd type="none" w="med" len="med"/>
                      <a:tailEnd type="none" w="med" len="med"/>
                    </a:lnT>
                    <a:lnB w="9525" cap="flat" cmpd="sng" algn="ctr">
                      <a:solidFill>
                        <a:srgbClr val="D7E2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Text 5"/>
          <p:cNvSpPr txBox="1"/>
          <p:nvPr/>
        </p:nvSpPr>
        <p:spPr>
          <a:xfrm>
            <a:off x="548640" y="4480560"/>
            <a:ext cx="6035040" cy="274320"/>
          </a:xfrm>
          <a:prstGeom prst="rect">
            <a:avLst/>
          </a:prstGeom>
          <a:noFill/>
          <a:ln/>
        </p:spPr>
        <p:txBody>
          <a:bodyPr wrap="square" lIns="0" tIns="0" rIns="0" bIns="0" rtlCol="0" anchor="ctr"/>
          <a:lstStyle/>
          <a:p>
            <a:pPr marL="0" indent="0">
              <a:buNone/>
            </a:pPr>
            <a:r>
              <a:rPr lang="en-US" sz="1100" b="1" kern="0" spc="300" dirty="0">
                <a:solidFill>
                  <a:srgbClr val="F26B4F"/>
                </a:solidFill>
                <a:latin typeface="Calibri" pitchFamily="34" charset="0"/>
                <a:ea typeface="Calibri" pitchFamily="34" charset="-122"/>
                <a:cs typeface="Calibri" pitchFamily="34" charset="-120"/>
              </a:rPr>
              <a:t>FROM THE NOrF STREAM</a:t>
            </a:r>
            <a:endParaRPr lang="en-US" sz="1100" dirty="0"/>
          </a:p>
        </p:txBody>
      </p:sp>
      <p:sp>
        <p:nvSpPr>
          <p:cNvPr id="10" name="Text 6"/>
          <p:cNvSpPr txBox="1"/>
          <p:nvPr/>
        </p:nvSpPr>
        <p:spPr>
          <a:xfrm>
            <a:off x="548640" y="4800600"/>
            <a:ext cx="6035040" cy="1463040"/>
          </a:xfrm>
          <a:prstGeom prst="rect">
            <a:avLst/>
          </a:prstGeom>
          <a:noFill/>
          <a:ln/>
        </p:spPr>
        <p:txBody>
          <a:bodyPr wrap="square" lIns="0" tIns="0" rIns="0" bIns="0" rtlCol="0" anchor="t"/>
          <a:lstStyle/>
          <a:p>
            <a:pPr marL="177800" indent="-177800">
              <a:spcAft>
                <a:spcPts val="400"/>
              </a:spcAft>
              <a:buSzPct val="100000"/>
              <a:buChar char="•"/>
            </a:pPr>
            <a:r>
              <a:rPr lang="en-US" sz="1200" dirty="0">
                <a:solidFill>
                  <a:srgbClr val="1F3441"/>
                </a:solidFill>
                <a:latin typeface="Calibri" pitchFamily="34" charset="0"/>
                <a:ea typeface="Calibri" pitchFamily="34" charset="-122"/>
                <a:cs typeface="Calibri" pitchFamily="34" charset="-120"/>
              </a:rPr>
              <a:t>Insight to Impact: ward-level audit of unplanned ICU admissions guided where outreach went</a:t>
            </a:r>
            <a:endParaRPr lang="en-US" sz="1200" dirty="0"/>
          </a:p>
          <a:p>
            <a:pPr marL="177800" indent="-177800">
              <a:spcAft>
                <a:spcPts val="400"/>
              </a:spcAft>
              <a:buSzPct val="100000"/>
              <a:buChar char="•"/>
            </a:pPr>
            <a:r>
              <a:rPr lang="en-US" sz="1200" dirty="0">
                <a:solidFill>
                  <a:srgbClr val="1F3441"/>
                </a:solidFill>
                <a:latin typeface="Calibri" pitchFamily="34" charset="0"/>
                <a:ea typeface="Calibri" pitchFamily="34" charset="-122"/>
                <a:cs typeface="Calibri" pitchFamily="34" charset="-120"/>
              </a:rPr>
              <a:t>Each project measured success differently: 1-hour KPI, readmissions, length of stay, NCAA data</a:t>
            </a:r>
            <a:endParaRPr lang="en-US" sz="1200" dirty="0"/>
          </a:p>
        </p:txBody>
      </p:sp>
      <p:sp>
        <p:nvSpPr>
          <p:cNvPr id="11" name="Shape 7"/>
          <p:cNvSpPr/>
          <p:nvPr/>
        </p:nvSpPr>
        <p:spPr>
          <a:xfrm>
            <a:off x="6949440" y="2880360"/>
            <a:ext cx="4690872" cy="3291840"/>
          </a:xfrm>
          <a:prstGeom prst="roundRect">
            <a:avLst>
              <a:gd name="adj" fmla="val 2222"/>
            </a:avLst>
          </a:prstGeom>
          <a:solidFill>
            <a:srgbClr val="EEF4F5"/>
          </a:solidFill>
          <a:ln w="12700">
            <a:solidFill>
              <a:srgbClr val="EEF4F5"/>
            </a:solidFill>
            <a:prstDash val="solid"/>
          </a:ln>
        </p:spPr>
        <p:txBody>
          <a:bodyPr/>
          <a:lstStyle/>
          <a:p>
            <a:endParaRPr lang="en-GB"/>
          </a:p>
        </p:txBody>
      </p:sp>
      <p:sp>
        <p:nvSpPr>
          <p:cNvPr id="12" name="Text 8"/>
          <p:cNvSpPr txBox="1"/>
          <p:nvPr/>
        </p:nvSpPr>
        <p:spPr>
          <a:xfrm>
            <a:off x="7178040" y="3063240"/>
            <a:ext cx="429768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FOR THE PANEL AND THE ROOM</a:t>
            </a:r>
            <a:endParaRPr lang="en-US" sz="1100" dirty="0"/>
          </a:p>
        </p:txBody>
      </p:sp>
      <p:sp>
        <p:nvSpPr>
          <p:cNvPr id="8" name="Text 9"/>
          <p:cNvSpPr txBox="1"/>
          <p:nvPr/>
        </p:nvSpPr>
        <p:spPr>
          <a:xfrm>
            <a:off x="9326880" y="6355080"/>
            <a:ext cx="2313432" cy="274320"/>
          </a:xfrm>
          <a:prstGeom prst="rect">
            <a:avLst/>
          </a:prstGeom>
          <a:noFill/>
          <a:ln/>
        </p:spPr>
        <p:txBody>
          <a:bodyPr wrap="square" lIns="0" tIns="0" rIns="0" bIns="0" rtlCol="0" anchor="ctr"/>
          <a:lstStyle/>
          <a:p>
            <a:pPr marL="0" indent="0" algn="r">
              <a:buNone/>
            </a:pPr>
            <a:r>
              <a:rPr lang="en-US" sz="1000" u="sng" dirty="0">
                <a:solidFill>
                  <a:srgbClr val="17475D"/>
                </a:solidFill>
                <a:latin typeface="Calibri" pitchFamily="34" charset="0"/>
                <a:ea typeface="Calibri" pitchFamily="34" charset="-122"/>
                <a:cs typeface="Calibri" pitchFamily="34" charset="-120"/>
                <a:hlinkClick r:id="rId4" action="ppaction://hlinksldjump" tooltip="Open floor">
                  <a:extLst>
                    <a:ext uri="{A12FA001-AC4F-418D-AE19-62706E023703}">
                      <ahyp:hlinkClr xmlns:ahyp="http://schemas.microsoft.com/office/drawing/2018/hyperlinkcolor" val="tx"/>
                    </a:ext>
                  </a:extLst>
                </a:hlinkClick>
              </a:rPr>
              <a:t>Skip to the vote  →</a:t>
            </a:r>
            <a:endParaRPr lang="en-US" sz="1000" dirty="0"/>
          </a:p>
        </p:txBody>
      </p:sp>
      <p:sp>
        <p:nvSpPr>
          <p:cNvPr id="14" name="Text 10"/>
          <p:cNvSpPr txBox="1"/>
          <p:nvPr/>
        </p:nvSpPr>
        <p:spPr>
          <a:xfrm>
            <a:off x="7178040" y="3474720"/>
            <a:ext cx="4251960" cy="256032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Should the international rapid response metrics (ISRRS) be our shared core?</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Which five items should every service collect?</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What stops teams collecting and sharing data now?</a:t>
            </a:r>
            <a:endParaRPr lang="en-US" sz="1500" dirty="0"/>
          </a:p>
          <a:p>
            <a:pPr marL="177800" indent="-177800">
              <a:spcAft>
                <a:spcPts val="1000"/>
              </a:spcAft>
              <a:buSzPct val="100000"/>
              <a:buChar char="•"/>
            </a:pPr>
            <a:r>
              <a:rPr lang="en-US" sz="1500" dirty="0">
                <a:solidFill>
                  <a:srgbClr val="0C2D3F"/>
                </a:solidFill>
                <a:latin typeface="Calibri" pitchFamily="34" charset="0"/>
                <a:ea typeface="Calibri" pitchFamily="34" charset="-122"/>
                <a:cs typeface="Calibri" pitchFamily="34" charset="-120"/>
              </a:rPr>
              <a:t>Who would hold the data, and how would it be shared across nations?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686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PRIORITIES  |  HAVE YOUR SAY</a:t>
            </a:r>
            <a:endParaRPr lang="en-US" sz="1100" dirty="0"/>
          </a:p>
        </p:txBody>
      </p:sp>
      <p:sp>
        <p:nvSpPr>
          <p:cNvPr id="3" name="Text 1"/>
          <p:cNvSpPr txBox="1"/>
          <p:nvPr/>
        </p:nvSpPr>
        <p:spPr>
          <a:xfrm>
            <a:off x="548640" y="685800"/>
            <a:ext cx="9144000" cy="685800"/>
          </a:xfrm>
          <a:prstGeom prst="rect">
            <a:avLst/>
          </a:prstGeom>
          <a:noFill/>
          <a:ln/>
        </p:spPr>
        <p:txBody>
          <a:bodyPr wrap="square" lIns="0" tIns="0" rIns="0" bIns="0" rtlCol="0" anchor="t"/>
          <a:lstStyle/>
          <a:p>
            <a:pPr marL="0" indent="0">
              <a:buNone/>
            </a:pPr>
            <a:r>
              <a:rPr lang="en-US" sz="3000" b="1" dirty="0">
                <a:solidFill>
                  <a:srgbClr val="0C2D3F"/>
                </a:solidFill>
                <a:latin typeface="Cambria" pitchFamily="34" charset="0"/>
                <a:ea typeface="Cambria" pitchFamily="34" charset="-122"/>
                <a:cs typeface="Cambria" pitchFamily="34" charset="-120"/>
              </a:rPr>
              <a:t>Which should NOrF prioritise first?</a:t>
            </a:r>
            <a:endParaRPr lang="en-US" sz="3000" dirty="0"/>
          </a:p>
        </p:txBody>
      </p:sp>
      <p:pic>
        <p:nvPicPr>
          <p:cNvPr id="4" name="Image 0" descr="National Outreach Forum (NOrF) logo"/>
          <p:cNvPicPr>
            <a:picLocks noChangeAspect="1"/>
          </p:cNvPicPr>
          <p:nvPr/>
        </p:nvPicPr>
        <p:blipFill>
          <a:blip r:embed="rId3"/>
          <a:stretch>
            <a:fillRect/>
          </a:stretch>
        </p:blipFill>
        <p:spPr>
          <a:xfrm>
            <a:off x="10287000" y="384048"/>
            <a:ext cx="1371600" cy="409492"/>
          </a:xfrm>
          <a:prstGeom prst="rect">
            <a:avLst/>
          </a:prstGeom>
        </p:spPr>
      </p:pic>
      <p:sp>
        <p:nvSpPr>
          <p:cNvPr id="5" name="Text 2"/>
          <p:cNvSpPr txBox="1"/>
          <p:nvPr/>
        </p:nvSpPr>
        <p:spPr>
          <a:xfrm>
            <a:off x="548640" y="6400800"/>
            <a:ext cx="8229600" cy="228600"/>
          </a:xfrm>
          <a:prstGeom prst="rect">
            <a:avLst/>
          </a:prstGeom>
          <a:noFill/>
          <a:ln/>
        </p:spPr>
        <p:txBody>
          <a:bodyPr wrap="square" lIns="0" tIns="0" rIns="0" bIns="0" rtlCol="0" anchor="ctr"/>
          <a:lstStyle/>
          <a:p>
            <a:pPr marL="0" indent="0">
              <a:buNone/>
            </a:pPr>
            <a:r>
              <a:rPr lang="en-US" sz="950" dirty="0">
                <a:solidFill>
                  <a:srgbClr val="587482"/>
                </a:solidFill>
                <a:latin typeface="Calibri" pitchFamily="34" charset="0"/>
                <a:ea typeface="Calibri" pitchFamily="34" charset="-122"/>
                <a:cs typeface="Calibri" pitchFamily="34" charset="-120"/>
              </a:rPr>
              <a:t>BACCN × NOrF  •  Community of Practice  •  Voices of Change  •  ICC Belfast 2026</a:t>
            </a:r>
            <a:endParaRPr lang="en-US" sz="950" dirty="0"/>
          </a:p>
        </p:txBody>
      </p:sp>
      <p:sp>
        <p:nvSpPr>
          <p:cNvPr id="6" name="Shape 3"/>
          <p:cNvSpPr/>
          <p:nvPr/>
        </p:nvSpPr>
        <p:spPr>
          <a:xfrm>
            <a:off x="548640" y="1737360"/>
            <a:ext cx="6766560" cy="777240"/>
          </a:xfrm>
          <a:prstGeom prst="roundRect">
            <a:avLst>
              <a:gd name="adj" fmla="val 9412"/>
            </a:avLst>
          </a:prstGeom>
          <a:solidFill>
            <a:srgbClr val="EEF4F5"/>
          </a:solidFill>
          <a:ln w="12700">
            <a:solidFill>
              <a:srgbClr val="EEF4F5"/>
            </a:solidFill>
            <a:prstDash val="solid"/>
          </a:ln>
        </p:spPr>
        <p:txBody>
          <a:bodyPr/>
          <a:lstStyle/>
          <a:p>
            <a:endParaRPr lang="en-GB"/>
          </a:p>
        </p:txBody>
      </p:sp>
      <p:sp>
        <p:nvSpPr>
          <p:cNvPr id="7" name="Text 4"/>
          <p:cNvSpPr txBox="1"/>
          <p:nvPr/>
        </p:nvSpPr>
        <p:spPr>
          <a:xfrm>
            <a:off x="731520" y="1892808"/>
            <a:ext cx="457200" cy="457200"/>
          </a:xfrm>
          <a:prstGeom prst="ellipse">
            <a:avLst/>
          </a:prstGeom>
          <a:solidFill>
            <a:srgbClr val="0C2D3F"/>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8" name="Text 5"/>
          <p:cNvSpPr txBox="1"/>
          <p:nvPr/>
        </p:nvSpPr>
        <p:spPr>
          <a:xfrm>
            <a:off x="1371600" y="1737360"/>
            <a:ext cx="5760720" cy="777240"/>
          </a:xfrm>
          <a:prstGeom prst="rect">
            <a:avLst/>
          </a:prstGeom>
          <a:noFill/>
          <a:ln/>
        </p:spPr>
        <p:txBody>
          <a:bodyPr wrap="square" lIns="0" tIns="0" rIns="0" bIns="0" rtlCol="0" anchor="ctr"/>
          <a:lstStyle/>
          <a:p>
            <a:pPr marL="0" indent="0">
              <a:buNone/>
            </a:pPr>
            <a:r>
              <a:rPr lang="en-US" sz="1900" b="1" u="sng" dirty="0">
                <a:solidFill>
                  <a:srgbClr val="0C2D3F"/>
                </a:solidFill>
                <a:latin typeface="Cambria" pitchFamily="34" charset="0"/>
                <a:ea typeface="Cambria" pitchFamily="34" charset="-122"/>
                <a:cs typeface="Cambria" pitchFamily="34" charset="-120"/>
                <a:hlinkClick r:id="rId4" action="ppaction://hlinksldjump" tooltip="Go to question 1">
                  <a:extLst>
                    <a:ext uri="{A12FA001-AC4F-418D-AE19-62706E023703}">
                      <ahyp:hlinkClr xmlns:ahyp="http://schemas.microsoft.com/office/drawing/2018/hyperlinkcolor" val="tx"/>
                    </a:ext>
                  </a:extLst>
                </a:hlinkClick>
              </a:rPr>
              <a:t>A common core for every patient</a:t>
            </a:r>
            <a:endParaRPr lang="en-US" sz="1900" dirty="0"/>
          </a:p>
        </p:txBody>
      </p:sp>
      <p:sp>
        <p:nvSpPr>
          <p:cNvPr id="9" name="Shape 6"/>
          <p:cNvSpPr/>
          <p:nvPr/>
        </p:nvSpPr>
        <p:spPr>
          <a:xfrm>
            <a:off x="548640" y="2697480"/>
            <a:ext cx="6766560" cy="777240"/>
          </a:xfrm>
          <a:prstGeom prst="roundRect">
            <a:avLst>
              <a:gd name="adj" fmla="val 9412"/>
            </a:avLst>
          </a:prstGeom>
          <a:solidFill>
            <a:srgbClr val="EEF4F5"/>
          </a:solidFill>
          <a:ln w="12700">
            <a:solidFill>
              <a:srgbClr val="EEF4F5"/>
            </a:solidFill>
            <a:prstDash val="solid"/>
          </a:ln>
        </p:spPr>
        <p:txBody>
          <a:bodyPr/>
          <a:lstStyle/>
          <a:p>
            <a:endParaRPr lang="en-GB"/>
          </a:p>
        </p:txBody>
      </p:sp>
      <p:sp>
        <p:nvSpPr>
          <p:cNvPr id="10" name="Text 7"/>
          <p:cNvSpPr txBox="1"/>
          <p:nvPr/>
        </p:nvSpPr>
        <p:spPr>
          <a:xfrm>
            <a:off x="731520" y="2852928"/>
            <a:ext cx="457200" cy="457200"/>
          </a:xfrm>
          <a:prstGeom prst="ellipse">
            <a:avLst/>
          </a:prstGeom>
          <a:solidFill>
            <a:srgbClr val="0C2D3F"/>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1" name="Text 8"/>
          <p:cNvSpPr txBox="1"/>
          <p:nvPr/>
        </p:nvSpPr>
        <p:spPr>
          <a:xfrm>
            <a:off x="1371600" y="2697480"/>
            <a:ext cx="5760720" cy="777240"/>
          </a:xfrm>
          <a:prstGeom prst="rect">
            <a:avLst/>
          </a:prstGeom>
          <a:noFill/>
          <a:ln/>
        </p:spPr>
        <p:txBody>
          <a:bodyPr wrap="square" lIns="0" tIns="0" rIns="0" bIns="0" rtlCol="0" anchor="ctr"/>
          <a:lstStyle/>
          <a:p>
            <a:pPr marL="0" indent="0">
              <a:buNone/>
            </a:pPr>
            <a:r>
              <a:rPr lang="en-US" sz="1900" b="1" u="sng" dirty="0">
                <a:solidFill>
                  <a:srgbClr val="0C2D3F"/>
                </a:solidFill>
                <a:latin typeface="Cambria" pitchFamily="34" charset="0"/>
                <a:ea typeface="Cambria" pitchFamily="34" charset="-122"/>
                <a:cs typeface="Cambria" pitchFamily="34" charset="-120"/>
                <a:hlinkClick r:id="rId5" action="ppaction://hlinksldjump" tooltip="Go to question 2">
                  <a:extLst>
                    <a:ext uri="{A12FA001-AC4F-418D-AE19-62706E023703}">
                      <ahyp:hlinkClr xmlns:ahyp="http://schemas.microsoft.com/office/drawing/2018/hyperlinkcolor" val="tx"/>
                    </a:ext>
                  </a:extLst>
                </a:hlinkClick>
              </a:rPr>
              <a:t>Advanced practice and a widening remit</a:t>
            </a:r>
            <a:endParaRPr lang="en-US" sz="1900" dirty="0"/>
          </a:p>
        </p:txBody>
      </p:sp>
      <p:sp>
        <p:nvSpPr>
          <p:cNvPr id="12" name="Shape 9"/>
          <p:cNvSpPr/>
          <p:nvPr/>
        </p:nvSpPr>
        <p:spPr>
          <a:xfrm>
            <a:off x="548640" y="3657600"/>
            <a:ext cx="6766560" cy="777240"/>
          </a:xfrm>
          <a:prstGeom prst="roundRect">
            <a:avLst>
              <a:gd name="adj" fmla="val 9412"/>
            </a:avLst>
          </a:prstGeom>
          <a:solidFill>
            <a:srgbClr val="EEF4F5"/>
          </a:solidFill>
          <a:ln w="12700">
            <a:solidFill>
              <a:srgbClr val="EEF4F5"/>
            </a:solidFill>
            <a:prstDash val="solid"/>
          </a:ln>
        </p:spPr>
        <p:txBody>
          <a:bodyPr/>
          <a:lstStyle/>
          <a:p>
            <a:endParaRPr lang="en-GB"/>
          </a:p>
        </p:txBody>
      </p:sp>
      <p:sp>
        <p:nvSpPr>
          <p:cNvPr id="13" name="Text 10"/>
          <p:cNvSpPr txBox="1"/>
          <p:nvPr/>
        </p:nvSpPr>
        <p:spPr>
          <a:xfrm>
            <a:off x="731520" y="3813048"/>
            <a:ext cx="457200" cy="457200"/>
          </a:xfrm>
          <a:prstGeom prst="ellipse">
            <a:avLst/>
          </a:prstGeom>
          <a:solidFill>
            <a:srgbClr val="F26B4F"/>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4" name="Text 11"/>
          <p:cNvSpPr txBox="1"/>
          <p:nvPr/>
        </p:nvSpPr>
        <p:spPr>
          <a:xfrm>
            <a:off x="1371600" y="3657600"/>
            <a:ext cx="5760720" cy="777240"/>
          </a:xfrm>
          <a:prstGeom prst="rect">
            <a:avLst/>
          </a:prstGeom>
          <a:noFill/>
          <a:ln/>
        </p:spPr>
        <p:txBody>
          <a:bodyPr wrap="square" lIns="0" tIns="0" rIns="0" bIns="0" rtlCol="0" anchor="ctr"/>
          <a:lstStyle/>
          <a:p>
            <a:pPr marL="0" indent="0">
              <a:buNone/>
            </a:pPr>
            <a:r>
              <a:rPr lang="en-US" sz="1900" b="1" u="sng" dirty="0">
                <a:solidFill>
                  <a:srgbClr val="0C2D3F"/>
                </a:solidFill>
                <a:latin typeface="Cambria" pitchFamily="34" charset="0"/>
                <a:ea typeface="Cambria" pitchFamily="34" charset="-122"/>
                <a:cs typeface="Cambria" pitchFamily="34" charset="-120"/>
                <a:hlinkClick r:id="rId6" action="ppaction://hlinksldjump" tooltip="Go to question 3">
                  <a:extLst>
                    <a:ext uri="{A12FA001-AC4F-418D-AE19-62706E023703}">
                      <ahyp:hlinkClr xmlns:ahyp="http://schemas.microsoft.com/office/drawing/2018/hyperlinkcolor" val="tx"/>
                    </a:ext>
                  </a:extLst>
                </a:hlinkClick>
              </a:rPr>
              <a:t>Showing impact</a:t>
            </a:r>
            <a:endParaRPr lang="en-US" sz="1900" dirty="0"/>
          </a:p>
        </p:txBody>
      </p:sp>
      <p:sp>
        <p:nvSpPr>
          <p:cNvPr id="15" name="Shape 12"/>
          <p:cNvSpPr/>
          <p:nvPr/>
        </p:nvSpPr>
        <p:spPr>
          <a:xfrm>
            <a:off x="548640" y="4617720"/>
            <a:ext cx="6766560" cy="777240"/>
          </a:xfrm>
          <a:prstGeom prst="roundRect">
            <a:avLst>
              <a:gd name="adj" fmla="val 9412"/>
            </a:avLst>
          </a:prstGeom>
          <a:solidFill>
            <a:srgbClr val="EEF4F5"/>
          </a:solidFill>
          <a:ln w="12700">
            <a:solidFill>
              <a:srgbClr val="EEF4F5"/>
            </a:solidFill>
            <a:prstDash val="solid"/>
          </a:ln>
        </p:spPr>
        <p:txBody>
          <a:bodyPr/>
          <a:lstStyle/>
          <a:p>
            <a:endParaRPr lang="en-GB"/>
          </a:p>
        </p:txBody>
      </p:sp>
      <p:sp>
        <p:nvSpPr>
          <p:cNvPr id="16" name="Text 13"/>
          <p:cNvSpPr txBox="1"/>
          <p:nvPr/>
        </p:nvSpPr>
        <p:spPr>
          <a:xfrm>
            <a:off x="731520" y="4773168"/>
            <a:ext cx="457200" cy="457200"/>
          </a:xfrm>
          <a:prstGeom prst="ellipse">
            <a:avLst/>
          </a:prstGeom>
          <a:solidFill>
            <a:srgbClr val="0C2D3F"/>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7" name="Text 14"/>
          <p:cNvSpPr txBox="1"/>
          <p:nvPr/>
        </p:nvSpPr>
        <p:spPr>
          <a:xfrm>
            <a:off x="1371600" y="4617720"/>
            <a:ext cx="5760720" cy="777240"/>
          </a:xfrm>
          <a:prstGeom prst="rect">
            <a:avLst/>
          </a:prstGeom>
          <a:noFill/>
          <a:ln/>
        </p:spPr>
        <p:txBody>
          <a:bodyPr wrap="square" lIns="0" tIns="0" rIns="0" bIns="0" rtlCol="0" anchor="ctr"/>
          <a:lstStyle/>
          <a:p>
            <a:pPr marL="0" indent="0">
              <a:buNone/>
            </a:pPr>
            <a:r>
              <a:rPr lang="en-US" sz="1900" b="1" u="sng" dirty="0">
                <a:solidFill>
                  <a:srgbClr val="0C2D3F"/>
                </a:solidFill>
                <a:latin typeface="Cambria" pitchFamily="34" charset="0"/>
                <a:ea typeface="Cambria" pitchFamily="34" charset="-122"/>
                <a:cs typeface="Cambria" pitchFamily="34" charset="-120"/>
                <a:hlinkClick r:id="rId7" action="ppaction://hlinksldjump" tooltip="Go to question 4">
                  <a:extLst>
                    <a:ext uri="{A12FA001-AC4F-418D-AE19-62706E023703}">
                      <ahyp:hlinkClr xmlns:ahyp="http://schemas.microsoft.com/office/drawing/2018/hyperlinkcolor" val="tx"/>
                    </a:ext>
                  </a:extLst>
                </a:hlinkClick>
              </a:rPr>
              <a:t>Shared data across nations</a:t>
            </a:r>
            <a:endParaRPr lang="en-US" sz="1900" dirty="0"/>
          </a:p>
        </p:txBody>
      </p:sp>
      <p:sp>
        <p:nvSpPr>
          <p:cNvPr id="18" name="Text 15"/>
          <p:cNvSpPr txBox="1"/>
          <p:nvPr/>
        </p:nvSpPr>
        <p:spPr>
          <a:xfrm>
            <a:off x="548640" y="5715000"/>
            <a:ext cx="6766560" cy="365760"/>
          </a:xfrm>
          <a:prstGeom prst="rect">
            <a:avLst/>
          </a:prstGeom>
          <a:noFill/>
          <a:ln/>
        </p:spPr>
        <p:txBody>
          <a:bodyPr wrap="square" lIns="0" tIns="0" rIns="0" bIns="0" rtlCol="0" anchor="ctr"/>
          <a:lstStyle/>
          <a:p>
            <a:pPr marL="0" indent="0">
              <a:buNone/>
            </a:pPr>
            <a:r>
              <a:rPr lang="en-US" sz="1500" i="1" dirty="0">
                <a:solidFill>
                  <a:srgbClr val="17475D"/>
                </a:solidFill>
                <a:latin typeface="Calibri" pitchFamily="34" charset="0"/>
                <a:ea typeface="Calibri" pitchFamily="34" charset="-122"/>
                <a:cs typeface="Calibri" pitchFamily="34" charset="-120"/>
              </a:rPr>
              <a:t>Or tell us what we have missed</a:t>
            </a:r>
            <a:endParaRPr lang="en-US" sz="1500" dirty="0"/>
          </a:p>
        </p:txBody>
      </p:sp>
      <p:sp>
        <p:nvSpPr>
          <p:cNvPr id="19" name="Shape 16"/>
          <p:cNvSpPr/>
          <p:nvPr/>
        </p:nvSpPr>
        <p:spPr>
          <a:xfrm>
            <a:off x="7839017" y="1795240"/>
            <a:ext cx="3962803" cy="3803304"/>
          </a:xfrm>
          <a:prstGeom prst="roundRect">
            <a:avLst>
              <a:gd name="adj" fmla="val 1937"/>
            </a:avLst>
          </a:prstGeom>
          <a:solidFill>
            <a:srgbClr val="FFFFFF"/>
          </a:solidFill>
          <a:ln w="19050">
            <a:solidFill>
              <a:schemeClr val="bg1"/>
            </a:solidFill>
            <a:prstDash val="dash"/>
          </a:ln>
        </p:spPr>
        <p:txBody>
          <a:bodyPr/>
          <a:lstStyle/>
          <a:p>
            <a:endParaRPr lang="en-GB"/>
          </a:p>
        </p:txBody>
      </p:sp>
      <p:sp>
        <p:nvSpPr>
          <p:cNvPr id="20" name="Text 17"/>
          <p:cNvSpPr txBox="1"/>
          <p:nvPr/>
        </p:nvSpPr>
        <p:spPr>
          <a:xfrm>
            <a:off x="8138160" y="1962108"/>
            <a:ext cx="3337560" cy="3977640"/>
          </a:xfrm>
          <a:prstGeom prst="rect">
            <a:avLst/>
          </a:prstGeom>
          <a:noFill/>
          <a:ln/>
        </p:spPr>
        <p:txBody>
          <a:bodyPr wrap="square" lIns="0" tIns="0" rIns="0" bIns="0" rtlCol="0" anchor="ctr"/>
          <a:lstStyle/>
          <a:p>
            <a:pPr marL="0" indent="0" algn="ctr">
              <a:buNone/>
            </a:pPr>
            <a:endParaRPr lang="en-US" sz="1100" dirty="0"/>
          </a:p>
        </p:txBody>
      </p:sp>
      <p:pic>
        <p:nvPicPr>
          <p:cNvPr id="22" name="Picture 21">
            <a:extLst>
              <a:ext uri="{FF2B5EF4-FFF2-40B4-BE49-F238E27FC236}">
                <a16:creationId xmlns:a16="http://schemas.microsoft.com/office/drawing/2014/main" id="{87629231-199D-CC5F-1008-6B060634536B}"/>
              </a:ext>
            </a:extLst>
          </p:cNvPr>
          <p:cNvPicPr>
            <a:picLocks noChangeAspect="1"/>
          </p:cNvPicPr>
          <p:nvPr/>
        </p:nvPicPr>
        <p:blipFill>
          <a:blip r:embed="rId8"/>
          <a:stretch>
            <a:fillRect/>
          </a:stretch>
        </p:blipFill>
        <p:spPr>
          <a:xfrm>
            <a:off x="8092440" y="1847562"/>
            <a:ext cx="3547398" cy="3547398"/>
          </a:xfrm>
          <a:prstGeom prst="rect">
            <a:avLst/>
          </a:prstGeom>
        </p:spPr>
      </p:pic>
      <p:sp>
        <p:nvSpPr>
          <p:cNvPr id="24" name="TextBox 23">
            <a:extLst>
              <a:ext uri="{FF2B5EF4-FFF2-40B4-BE49-F238E27FC236}">
                <a16:creationId xmlns:a16="http://schemas.microsoft.com/office/drawing/2014/main" id="{65D113CB-8F15-9B98-162A-75DCC40A8843}"/>
              </a:ext>
            </a:extLst>
          </p:cNvPr>
          <p:cNvSpPr txBox="1"/>
          <p:nvPr/>
        </p:nvSpPr>
        <p:spPr>
          <a:xfrm>
            <a:off x="6877409" y="6054048"/>
            <a:ext cx="6094562" cy="369332"/>
          </a:xfrm>
          <a:prstGeom prst="rect">
            <a:avLst/>
          </a:prstGeom>
          <a:noFill/>
        </p:spPr>
        <p:txBody>
          <a:bodyPr wrap="square">
            <a:spAutoFit/>
          </a:bodyPr>
          <a:lstStyle/>
          <a:p>
            <a:r>
              <a:rPr lang="en-GB" dirty="0"/>
              <a:t>https://app.sli.do/event/8Cc6zBiQc7sa3cseQu9ni4</a:t>
            </a:r>
          </a:p>
        </p:txBody>
      </p:sp>
      <p:sp>
        <p:nvSpPr>
          <p:cNvPr id="26" name="TextBox 25">
            <a:extLst>
              <a:ext uri="{FF2B5EF4-FFF2-40B4-BE49-F238E27FC236}">
                <a16:creationId xmlns:a16="http://schemas.microsoft.com/office/drawing/2014/main" id="{14DBF9E1-863A-893B-3E41-CAD7DD2205E0}"/>
              </a:ext>
            </a:extLst>
          </p:cNvPr>
          <p:cNvSpPr txBox="1"/>
          <p:nvPr/>
        </p:nvSpPr>
        <p:spPr>
          <a:xfrm>
            <a:off x="8092440" y="1135780"/>
            <a:ext cx="3803638" cy="369332"/>
          </a:xfrm>
          <a:prstGeom prst="rect">
            <a:avLst/>
          </a:prstGeom>
          <a:noFill/>
        </p:spPr>
        <p:txBody>
          <a:bodyPr wrap="square">
            <a:spAutoFit/>
          </a:bodyPr>
          <a:lstStyle/>
          <a:p>
            <a:r>
              <a:rPr lang="en-GB" dirty="0"/>
              <a:t>SLIDO: 8000935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AEC71F-CEA9-0C8C-E950-6F3360257080}"/>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descr="Which should NOrF prioritise first? Rank the four areas in order of importance.">
            <a:extLst>
              <a:ext uri="{FF2B5EF4-FFF2-40B4-BE49-F238E27FC236}">
                <a16:creationId xmlns:a16="http://schemas.microsoft.com/office/drawing/2014/main" id="{9359665F-0F84-F984-838F-1F748085005E}"/>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FFFFFF"/>
                </a:solidFill>
              </a:rPr>
              <a:t>Which should NOrF prioritise first? Rank the four areas in order of importance.</a:t>
            </a:r>
          </a:p>
        </p:txBody>
      </p:sp>
      <p:sp>
        <p:nvSpPr>
          <p:cNvPr id="4" name="Rectangle 3" descr="The Slido app must be installed on every computer you’re presenting from">
            <a:extLst>
              <a:ext uri="{FF2B5EF4-FFF2-40B4-BE49-F238E27FC236}">
                <a16:creationId xmlns:a16="http://schemas.microsoft.com/office/drawing/2014/main" id="{C10E8349-0428-2B0A-C980-638339BDBCFA}"/>
              </a:ext>
            </a:extLst>
          </p:cNvPr>
          <p:cNvSpPr/>
          <p:nvPr>
            <p:custDataLst>
              <p:tags r:id="rId4"/>
            </p:custDataLst>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8">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021B1C8B-7A28-D929-B351-8C4EBF4D9331}"/>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ium 6" descr="Do not edit&#10;How to change the design">
            <a:extLst>
              <a:ext uri="{FF2B5EF4-FFF2-40B4-BE49-F238E27FC236}">
                <a16:creationId xmlns:a16="http://schemas.microsoft.com/office/drawing/2014/main" id="{6B75539C-76F6-F8C9-4A0D-BEC7301579B9}"/>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42A65F"/>
                </a:solidFill>
              </a:rPr>
              <a:t>Do not edit
</a:t>
            </a:r>
            <a:r>
              <a:rPr lang="en-GB" sz="2200">
                <a:solidFill>
                  <a:srgbClr val="42A65F"/>
                </a:solidFill>
                <a:hlinkClick r:id="rId10">
                  <a:extLst>
                    <a:ext uri="{A12FA001-AC4F-418D-AE19-62706E023703}">
                      <ahyp:hlinkClr xmlns:ahyp="http://schemas.microsoft.com/office/drawing/2018/hyperlinkcolor" val="tx"/>
                    </a:ext>
                  </a:extLst>
                </a:hlinkClick>
              </a:rPr>
              <a:t>How to change the design</a:t>
            </a:r>
            <a:endParaRPr lang="en-GB" sz="2200">
              <a:solidFill>
                <a:srgbClr val="42A65F"/>
              </a:solidFill>
            </a:endParaRPr>
          </a:p>
        </p:txBody>
      </p:sp>
      <p:pic>
        <p:nvPicPr>
          <p:cNvPr id="9" name="Graphic 8">
            <a:extLst>
              <a:ext uri="{FF2B5EF4-FFF2-40B4-BE49-F238E27FC236}">
                <a16:creationId xmlns:a16="http://schemas.microsoft.com/office/drawing/2014/main" id="{80546519-9B57-FBA9-5671-D98BD3FA44E0}"/>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91866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388834-515A-A42B-C9BC-5A1C9AC04F78}"/>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descr="What have we missed? What should NOrF take forward?">
            <a:extLst>
              <a:ext uri="{FF2B5EF4-FFF2-40B4-BE49-F238E27FC236}">
                <a16:creationId xmlns:a16="http://schemas.microsoft.com/office/drawing/2014/main" id="{F5129A9C-974F-242F-6D76-E282A3682AB5}"/>
              </a:ext>
            </a:extLst>
          </p:cNvPr>
          <p:cNvSpPr/>
          <p:nvPr>
            <p:custDataLst>
              <p:tags r:id="rId3"/>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FFFFFF"/>
                </a:solidFill>
              </a:rPr>
              <a:t>What have we missed? What should NOrF take forward?</a:t>
            </a:r>
          </a:p>
        </p:txBody>
      </p:sp>
      <p:sp>
        <p:nvSpPr>
          <p:cNvPr id="4" name="Rectangle 3" descr="The Slido app must be installed on every computer you’re presenting from">
            <a:extLst>
              <a:ext uri="{FF2B5EF4-FFF2-40B4-BE49-F238E27FC236}">
                <a16:creationId xmlns:a16="http://schemas.microsoft.com/office/drawing/2014/main" id="{B5BB25DE-F3C8-DF92-69FD-9289585DC23B}"/>
              </a:ext>
            </a:extLst>
          </p:cNvPr>
          <p:cNvSpPr/>
          <p:nvPr>
            <p:custDataLst>
              <p:tags r:id="rId4"/>
            </p:custDataLst>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8">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EDFA1D7-1102-EE3C-B72C-AEE3F2BEBE4A}"/>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ium 6" descr="Do not edit&#10;How to change the design">
            <a:extLst>
              <a:ext uri="{FF2B5EF4-FFF2-40B4-BE49-F238E27FC236}">
                <a16:creationId xmlns:a16="http://schemas.microsoft.com/office/drawing/2014/main" id="{2BEB172D-95BD-EC61-20BE-186932B60A79}"/>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42A65F"/>
                </a:solidFill>
              </a:rPr>
              <a:t>Do not edit
</a:t>
            </a:r>
            <a:r>
              <a:rPr lang="en-GB" sz="2200">
                <a:solidFill>
                  <a:srgbClr val="42A65F"/>
                </a:solidFill>
                <a:hlinkClick r:id="rId10">
                  <a:extLst>
                    <a:ext uri="{A12FA001-AC4F-418D-AE19-62706E023703}">
                      <ahyp:hlinkClr xmlns:ahyp="http://schemas.microsoft.com/office/drawing/2018/hyperlinkcolor" val="tx"/>
                    </a:ext>
                  </a:extLst>
                </a:hlinkClick>
              </a:rPr>
              <a:t>How to change the design</a:t>
            </a:r>
            <a:endParaRPr lang="en-GB" sz="2200">
              <a:solidFill>
                <a:srgbClr val="42A65F"/>
              </a:solidFill>
            </a:endParaRPr>
          </a:p>
        </p:txBody>
      </p:sp>
      <p:pic>
        <p:nvPicPr>
          <p:cNvPr id="9" name="Graphic 8">
            <a:extLst>
              <a:ext uri="{FF2B5EF4-FFF2-40B4-BE49-F238E27FC236}">
                <a16:creationId xmlns:a16="http://schemas.microsoft.com/office/drawing/2014/main" id="{10B9B0BE-B7B9-0AED-9111-A2BB01FA1BF3}"/>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886098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6">
    <p:bg>
      <p:bgPr>
        <a:solidFill>
          <a:srgbClr val="0C2D3F"/>
        </a:solidFill>
        <a:effectLst/>
      </p:bgPr>
    </p:bg>
    <p:spTree>
      <p:nvGrpSpPr>
        <p:cNvPr id="1" name=""/>
        <p:cNvGrpSpPr/>
        <p:nvPr/>
      </p:nvGrpSpPr>
      <p:grpSpPr>
        <a:xfrm>
          <a:off x="0" y="0"/>
          <a:ext cx="0" cy="0"/>
          <a:chOff x="0" y="0"/>
          <a:chExt cx="0" cy="0"/>
        </a:xfrm>
      </p:grpSpPr>
      <p:sp>
        <p:nvSpPr>
          <p:cNvPr id="2" name="Shape 0"/>
          <p:cNvSpPr/>
          <p:nvPr/>
        </p:nvSpPr>
        <p:spPr>
          <a:xfrm>
            <a:off x="548640" y="548640"/>
            <a:ext cx="2743200" cy="1051560"/>
          </a:xfrm>
          <a:prstGeom prst="roundRect">
            <a:avLst>
              <a:gd name="adj" fmla="val 8696"/>
            </a:avLst>
          </a:prstGeom>
          <a:solidFill>
            <a:srgbClr val="FFFFFF"/>
          </a:solidFill>
          <a:ln w="12700">
            <a:solidFill>
              <a:srgbClr val="FFFFFF"/>
            </a:solidFill>
            <a:prstDash val="solid"/>
          </a:ln>
        </p:spPr>
        <p:txBody>
          <a:bodyPr/>
          <a:lstStyle/>
          <a:p>
            <a:endParaRPr lang="en-GB"/>
          </a:p>
        </p:txBody>
      </p:sp>
      <p:pic>
        <p:nvPicPr>
          <p:cNvPr id="3" name="Image 0" descr="National Outreach Forum (NOrF) logo"/>
          <p:cNvPicPr>
            <a:picLocks noChangeAspect="1"/>
          </p:cNvPicPr>
          <p:nvPr/>
        </p:nvPicPr>
        <p:blipFill>
          <a:blip r:embed="rId3"/>
          <a:stretch>
            <a:fillRect/>
          </a:stretch>
        </p:blipFill>
        <p:spPr>
          <a:xfrm>
            <a:off x="749808" y="694944"/>
            <a:ext cx="2340864" cy="698867"/>
          </a:xfrm>
          <a:prstGeom prst="rect">
            <a:avLst/>
          </a:prstGeom>
        </p:spPr>
      </p:pic>
      <p:sp>
        <p:nvSpPr>
          <p:cNvPr id="4" name="Text 1"/>
          <p:cNvSpPr txBox="1"/>
          <p:nvPr/>
        </p:nvSpPr>
        <p:spPr>
          <a:xfrm>
            <a:off x="548640" y="2011680"/>
            <a:ext cx="10972800" cy="82296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Thank you</a:t>
            </a:r>
            <a:endParaRPr lang="en-US" sz="4400" dirty="0"/>
          </a:p>
        </p:txBody>
      </p:sp>
      <p:sp>
        <p:nvSpPr>
          <p:cNvPr id="5" name="Text 2"/>
          <p:cNvSpPr txBox="1"/>
          <p:nvPr/>
        </p:nvSpPr>
        <p:spPr>
          <a:xfrm>
            <a:off x="548640" y="3017520"/>
            <a:ext cx="5486400" cy="365760"/>
          </a:xfrm>
          <a:prstGeom prst="rect">
            <a:avLst/>
          </a:prstGeom>
          <a:noFill/>
          <a:ln/>
        </p:spPr>
        <p:txBody>
          <a:bodyPr wrap="square" lIns="0" tIns="0" rIns="0" bIns="0" rtlCol="0" anchor="ctr"/>
          <a:lstStyle/>
          <a:p>
            <a:pPr marL="0" indent="0">
              <a:buNone/>
            </a:pPr>
            <a:r>
              <a:rPr lang="en-US" sz="1300" b="1" kern="0" spc="300" dirty="0">
                <a:solidFill>
                  <a:srgbClr val="A9D8DB"/>
                </a:solidFill>
                <a:latin typeface="Calibri" pitchFamily="34" charset="0"/>
                <a:ea typeface="Calibri" pitchFamily="34" charset="-122"/>
                <a:cs typeface="Calibri" pitchFamily="34" charset="-120"/>
              </a:rPr>
              <a:t>What happens next</a:t>
            </a:r>
            <a:endParaRPr lang="en-US" sz="1300" dirty="0"/>
          </a:p>
        </p:txBody>
      </p:sp>
      <p:sp>
        <p:nvSpPr>
          <p:cNvPr id="6" name="Text 3"/>
          <p:cNvSpPr txBox="1"/>
          <p:nvPr/>
        </p:nvSpPr>
        <p:spPr>
          <a:xfrm>
            <a:off x="548640" y="3474720"/>
            <a:ext cx="9201416" cy="2560320"/>
          </a:xfrm>
          <a:prstGeom prst="rect">
            <a:avLst/>
          </a:prstGeom>
          <a:noFill/>
          <a:ln/>
        </p:spPr>
        <p:txBody>
          <a:bodyPr wrap="square" lIns="0" tIns="0" rIns="0" bIns="0" rtlCol="0" anchor="t"/>
          <a:lstStyle/>
          <a:p>
            <a:pPr marL="177800" indent="-177800">
              <a:spcAft>
                <a:spcPts val="1000"/>
              </a:spcAft>
              <a:buSzPct val="100000"/>
              <a:buChar char="•"/>
            </a:pPr>
            <a:r>
              <a:rPr lang="en-US" sz="1700" dirty="0">
                <a:solidFill>
                  <a:srgbClr val="FFFFFF"/>
                </a:solidFill>
                <a:latin typeface="Calibri" pitchFamily="34" charset="0"/>
                <a:ea typeface="Calibri" pitchFamily="34" charset="-122"/>
                <a:cs typeface="Calibri" pitchFamily="34" charset="-120"/>
              </a:rPr>
              <a:t>A summary of today's discussion and agreed priorities, shared with NOrF</a:t>
            </a:r>
            <a:endParaRPr lang="en-US" sz="1700" dirty="0"/>
          </a:p>
          <a:p>
            <a:pPr marL="177800" indent="-177800">
              <a:spcAft>
                <a:spcPts val="1000"/>
              </a:spcAft>
              <a:buSzPct val="100000"/>
              <a:buChar char="•"/>
            </a:pPr>
            <a:r>
              <a:rPr lang="en-US" sz="1700" dirty="0">
                <a:solidFill>
                  <a:srgbClr val="FFFFFF"/>
                </a:solidFill>
                <a:latin typeface="Calibri" pitchFamily="34" charset="0"/>
                <a:ea typeface="Calibri" pitchFamily="34" charset="-122"/>
                <a:cs typeface="Calibri" pitchFamily="34" charset="-120"/>
              </a:rPr>
              <a:t>Priorities taken forward into NOrF's work plan</a:t>
            </a:r>
            <a:endParaRPr lang="en-US" sz="1700" dirty="0"/>
          </a:p>
          <a:p>
            <a:pPr marL="177800" indent="-177800">
              <a:spcAft>
                <a:spcPts val="1000"/>
              </a:spcAft>
              <a:buSzPct val="100000"/>
              <a:buChar char="•"/>
            </a:pPr>
            <a:r>
              <a:rPr lang="en-US" sz="1700" dirty="0">
                <a:solidFill>
                  <a:srgbClr val="FFFFFF"/>
                </a:solidFill>
                <a:latin typeface="Calibri" pitchFamily="34" charset="0"/>
                <a:ea typeface="Calibri" pitchFamily="34" charset="-122"/>
                <a:cs typeface="Calibri" pitchFamily="34" charset="-120"/>
              </a:rPr>
              <a:t>How to stay involved: </a:t>
            </a:r>
          </a:p>
          <a:p>
            <a:pPr marL="635000" lvl="1" indent="-177800">
              <a:spcAft>
                <a:spcPts val="1000"/>
              </a:spcAft>
              <a:buSzPct val="100000"/>
              <a:buChar char="•"/>
            </a:pPr>
            <a:r>
              <a:rPr lang="en-GB" sz="1600" dirty="0">
                <a:solidFill>
                  <a:schemeClr val="bg1"/>
                </a:solidFill>
                <a:hlinkClick r:id="rId4">
                  <a:extLst>
                    <a:ext uri="{A12FA001-AC4F-418D-AE19-62706E023703}">
                      <ahyp:hlinkClr xmlns:ahyp="http://schemas.microsoft.com/office/drawing/2018/hyperlinkcolor" val="tx"/>
                    </a:ext>
                  </a:extLst>
                </a:hlinkClick>
              </a:rPr>
              <a:t>National Outreach Forum | Welcome to the National Outreach Forum</a:t>
            </a:r>
            <a:endParaRPr lang="en-GB" sz="1600" dirty="0">
              <a:solidFill>
                <a:schemeClr val="bg1"/>
              </a:solidFill>
            </a:endParaRPr>
          </a:p>
          <a:p>
            <a:pPr marL="635000" lvl="1" indent="-177800">
              <a:spcAft>
                <a:spcPts val="1000"/>
              </a:spcAft>
              <a:buSzPct val="100000"/>
              <a:buFontTx/>
              <a:buChar char="•"/>
            </a:pPr>
            <a:r>
              <a:rPr lang="en-GB" sz="1600" dirty="0">
                <a:solidFill>
                  <a:schemeClr val="bg1"/>
                </a:solidFill>
              </a:rPr>
              <a:t>29</a:t>
            </a:r>
            <a:r>
              <a:rPr lang="en-GB" sz="1600" baseline="30000" dirty="0">
                <a:solidFill>
                  <a:schemeClr val="bg1"/>
                </a:solidFill>
              </a:rPr>
              <a:t>th</a:t>
            </a:r>
            <a:r>
              <a:rPr lang="en-GB" sz="1600" dirty="0">
                <a:solidFill>
                  <a:schemeClr val="bg1"/>
                </a:solidFill>
              </a:rPr>
              <a:t> October </a:t>
            </a:r>
            <a:r>
              <a:rPr lang="en-GB" sz="1600" dirty="0" err="1">
                <a:solidFill>
                  <a:schemeClr val="bg1"/>
                </a:solidFill>
              </a:rPr>
              <a:t>iNOrF</a:t>
            </a:r>
            <a:r>
              <a:rPr lang="en-GB" sz="1600" dirty="0">
                <a:solidFill>
                  <a:schemeClr val="bg1"/>
                </a:solidFill>
              </a:rPr>
              <a:t> Webinar: Traumatic Brain Injury and Safe Transfer of the Neurosurgical Patient</a:t>
            </a:r>
            <a:endParaRPr lang="en-US" sz="1700" dirty="0">
              <a:solidFill>
                <a:schemeClr val="bg1"/>
              </a:solidFill>
            </a:endParaRPr>
          </a:p>
          <a:p>
            <a:pPr marL="635000" lvl="1" indent="-177800">
              <a:spcAft>
                <a:spcPts val="1000"/>
              </a:spcAft>
              <a:buSzPct val="100000"/>
              <a:buChar char="•"/>
            </a:pPr>
            <a:r>
              <a:rPr lang="en-GB" sz="1600" dirty="0">
                <a:solidFill>
                  <a:schemeClr val="bg1"/>
                </a:solidFill>
              </a:rPr>
              <a:t>2</a:t>
            </a:r>
            <a:r>
              <a:rPr lang="en-GB" sz="1600" baseline="30000" dirty="0">
                <a:solidFill>
                  <a:schemeClr val="bg1"/>
                </a:solidFill>
              </a:rPr>
              <a:t>nd</a:t>
            </a:r>
            <a:r>
              <a:rPr lang="en-GB" sz="1600" dirty="0">
                <a:solidFill>
                  <a:schemeClr val="bg1"/>
                </a:solidFill>
              </a:rPr>
              <a:t> November NOrF webinar:  NHS Sepsis Modern Framework and its implications for Critical Care Outreach</a:t>
            </a:r>
          </a:p>
        </p:txBody>
      </p:sp>
      <p:sp>
        <p:nvSpPr>
          <p:cNvPr id="7" name="Text 4"/>
          <p:cNvSpPr txBox="1"/>
          <p:nvPr/>
        </p:nvSpPr>
        <p:spPr>
          <a:xfrm>
            <a:off x="548640" y="6035040"/>
            <a:ext cx="5486400" cy="320040"/>
          </a:xfrm>
          <a:prstGeom prst="rect">
            <a:avLst/>
          </a:prstGeom>
          <a:noFill/>
          <a:ln/>
        </p:spPr>
        <p:txBody>
          <a:bodyPr wrap="square" lIns="0" tIns="0" rIns="0" bIns="0" rtlCol="0" anchor="ctr"/>
          <a:lstStyle/>
          <a:p>
            <a:pPr marL="0" indent="0">
              <a:buNone/>
            </a:pPr>
            <a:r>
              <a:rPr lang="en-US" sz="1400" b="1" kern="0" spc="400" dirty="0">
                <a:solidFill>
                  <a:srgbClr val="A9D8DB"/>
                </a:solidFill>
                <a:latin typeface="Calibri" pitchFamily="34" charset="0"/>
                <a:ea typeface="Calibri" pitchFamily="34" charset="-122"/>
                <a:cs typeface="Calibri" pitchFamily="34" charset="-120"/>
              </a:rPr>
              <a:t>BACCN × NOrF</a:t>
            </a:r>
            <a:endParaRPr lang="en-US" sz="1400" dirty="0"/>
          </a:p>
        </p:txBody>
      </p:sp>
      <p:pic>
        <p:nvPicPr>
          <p:cNvPr id="9" name="Picture 8">
            <a:extLst>
              <a:ext uri="{FF2B5EF4-FFF2-40B4-BE49-F238E27FC236}">
                <a16:creationId xmlns:a16="http://schemas.microsoft.com/office/drawing/2014/main" id="{A73A686C-9F51-4074-2607-C48AA1E16B75}"/>
              </a:ext>
            </a:extLst>
          </p:cNvPr>
          <p:cNvPicPr>
            <a:picLocks noChangeAspect="1"/>
          </p:cNvPicPr>
          <p:nvPr/>
        </p:nvPicPr>
        <p:blipFill>
          <a:blip r:embed="rId5"/>
          <a:stretch>
            <a:fillRect/>
          </a:stretch>
        </p:blipFill>
        <p:spPr>
          <a:xfrm>
            <a:off x="10398642" y="4428561"/>
            <a:ext cx="1013194" cy="1022752"/>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3.0.8116"/>
  <p:tag name="SLIDO_PRESENTATION_ID" val="258288c5-74f9-4a54-a8db-dd44e2946f7d"/>
  <p:tag name="SLIDO_EVENT_UUID" val="3dbd95a9-4e73-4496-8496-16d43ba39a11"/>
  <p:tag name="SLIDO_EVENT_SECTION_UUID" val="1ed04e53-b3da-4b9d-8f87-c33c16491088"/>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TEyMjE4MjB9"/>
  <p:tag name="SLIDO_TYPE" val="SlidoPoll"/>
  <p:tag name="SLIDO_POLL_UUID" val="635e039b-bd28-4a1e-93d5-ac09ded84eb5"/>
  <p:tag name="SLIDO_KEEP_POLL_ACTIVE" val="false"/>
  <p:tag name="SLIDO_TIMELINE" val="W3sicG9sbFF1ZXN0aW9uVXVpZCI6Ijg5MThmN2M4LTI5ODMtNDM1MC04YjU0LTc0Y2Y5Y2IwODgwM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nking"/>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3OTEyMjE4Njh9"/>
  <p:tag name="SLIDO_TYPE" val="SlidoPoll"/>
  <p:tag name="SLIDO_POLL_UUID" val="c59622ec-b6b4-465b-a971-76263994745e"/>
  <p:tag name="SLIDO_KEEP_POLL_ACTIVE" val="false"/>
  <p:tag name="SLIDO_TIMELINE" val="W3sicG9sbFF1ZXN0aW9uVXVpZCI6ImVhMTVhYjU1LTA4ZjktNDQwMS05YjYyLThjZjI3NWJhYWFkYiIsInNob3dSZXN1bHRzIjp0cnVlLCJzaG93Q29ycmVjdEFuc3dlcnMiOmZhbHNlLCJ2b3RpbmdMb2NrZWQiOmZhbHNlfV0="/>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footer"/>
</p:tagLst>
</file>

<file path=ppt/tags/tag11.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TotalTime>
  <Words>3559</Words>
  <Application>Microsoft Office PowerPoint</Application>
  <PresentationFormat>Widescreen</PresentationFormat>
  <Paragraphs>240</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of Practice – BACCN x NOrF</dc:title>
  <dc:subject>PptxGenJS Presentation</dc:subject>
  <dc:creator>PptxGenJS</dc:creator>
  <cp:lastModifiedBy>Mark Wilson</cp:lastModifiedBy>
  <cp:revision>3</cp:revision>
  <dcterms:created xsi:type="dcterms:W3CDTF">2026-09-30T14:53:29Z</dcterms:created>
  <dcterms:modified xsi:type="dcterms:W3CDTF">2026-10-13T08:22:13Z</dcterms:modified>
</cp:coreProperties>
</file>