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827" r:id="rId2"/>
    <p:sldMasterId id="2147483828" r:id="rId3"/>
    <p:sldMasterId id="2147483829" r:id="rId4"/>
    <p:sldMasterId id="2147483830" r:id="rId5"/>
  </p:sldMasterIdLst>
  <p:notesMasterIdLst>
    <p:notesMasterId r:id="rId35"/>
  </p:notesMasterIdLst>
  <p:sldIdLst>
    <p:sldId id="256" r:id="rId6"/>
    <p:sldId id="257" r:id="rId7"/>
    <p:sldId id="286" r:id="rId8"/>
    <p:sldId id="287" r:id="rId9"/>
    <p:sldId id="288" r:id="rId10"/>
    <p:sldId id="289" r:id="rId11"/>
    <p:sldId id="261" r:id="rId12"/>
    <p:sldId id="262" r:id="rId13"/>
    <p:sldId id="263" r:id="rId14"/>
    <p:sldId id="264" r:id="rId15"/>
    <p:sldId id="265" r:id="rId16"/>
    <p:sldId id="266" r:id="rId17"/>
    <p:sldId id="267" r:id="rId18"/>
    <p:sldId id="268" r:id="rId19"/>
    <p:sldId id="284"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nd introduction" id="{D7019B6E-F68F-4B96-9CD0-66A9B22CA795}">
          <p14:sldIdLst>
            <p14:sldId id="256"/>
          </p14:sldIdLst>
        </p14:section>
        <p14:section name="England – Mark Wilson" id="{5851B097-D902-4763-83D6-E09190A49B83}">
          <p14:sldIdLst>
            <p14:sldId id="257"/>
            <p14:sldId id="286"/>
            <p14:sldId id="287"/>
            <p14:sldId id="288"/>
            <p14:sldId id="289"/>
            <p14:sldId id="261"/>
          </p14:sldIdLst>
        </p14:section>
        <p14:section name="Wales – Vanessa Jones" id="{E87022C6-2F45-47BC-AB32-7E1F8527E9C0}">
          <p14:sldIdLst>
            <p14:sldId id="262"/>
            <p14:sldId id="263"/>
            <p14:sldId id="264"/>
            <p14:sldId id="265"/>
            <p14:sldId id="266"/>
            <p14:sldId id="267"/>
            <p14:sldId id="268"/>
            <p14:sldId id="284"/>
          </p14:sldIdLst>
        </p14:section>
        <p14:section name="Ireland – Siobhan Tierney-Pyke" id="{CC191D60-3505-4E27-B746-347071327B22}">
          <p14:sldIdLst>
            <p14:sldId id="270"/>
            <p14:sldId id="271"/>
            <p14:sldId id="272"/>
            <p14:sldId id="273"/>
            <p14:sldId id="274"/>
          </p14:sldIdLst>
        </p14:section>
        <p14:section name="Japan – Ayako Noguchi" id="{7C2F86A1-D43D-4825-839E-09A9EAB19E57}">
          <p14:sldIdLst>
            <p14:sldId id="275"/>
            <p14:sldId id="276"/>
            <p14:sldId id="277"/>
            <p14:sldId id="278"/>
            <p14:sldId id="279"/>
          </p14:sldIdLst>
        </p14:section>
        <p14:section name="Common themes and Community of Practice" id="{CA6604F0-FE6C-4261-A63B-AE644F5DEC03}">
          <p14:sldIdLst>
            <p14:sldId id="280"/>
            <p14:sldId id="281"/>
          </p14:sldIdLst>
        </p14:section>
        <p14:section name="Backup (hidden)" id="{5A20FCB6-F12E-43A7-BD57-CB83D2A30928}">
          <p14:sldIdLst>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2190" autoAdjust="0"/>
  </p:normalViewPr>
  <p:slideViewPr>
    <p:cSldViewPr snapToGrid="0" snapToObjects="1">
      <p:cViewPr varScale="1">
        <p:scale>
          <a:sx n="38" d="100"/>
          <a:sy n="38" d="100"/>
        </p:scale>
        <p:origin x="174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13"/>
  <c:chart>
    <c:autoTitleDeleted val="1"/>
    <c:plotArea>
      <c:layout/>
      <c:lineChart>
        <c:grouping val="standard"/>
        <c:varyColors val="0"/>
        <c:ser>
          <c:idx val="0"/>
          <c:order val="0"/>
          <c:tx>
            <c:strRef>
              <c:f>Sheet1!$B$1</c:f>
              <c:strCache>
                <c:ptCount val="1"/>
                <c:pt idx="0">
                  <c:v>Referrals</c:v>
                </c:pt>
              </c:strCache>
            </c:strRef>
          </c:tx>
          <c:spPr>
            <a:ln w="31750">
              <a:solidFill>
                <a:srgbClr val="C8102E"/>
              </a:solidFill>
            </a:ln>
          </c:spPr>
          <c:marker>
            <c:symbol val="circle"/>
            <c:size val="7"/>
            <c:spPr>
              <a:solidFill>
                <a:srgbClr val="C8102E"/>
              </a:solidFill>
              <a:ln>
                <a:solidFill>
                  <a:srgbClr val="C8102E"/>
                </a:solidFill>
              </a:ln>
            </c:spPr>
          </c:marker>
          <c:cat>
            <c:strRef>
              <c:f>Sheet1!$A$2:$A$8</c:f>
              <c:strCache>
                <c:ptCount val="7"/>
                <c:pt idx="0">
                  <c:v>2018</c:v>
                </c:pt>
                <c:pt idx="1">
                  <c:v>2019</c:v>
                </c:pt>
                <c:pt idx="2">
                  <c:v>2020</c:v>
                </c:pt>
                <c:pt idx="3">
                  <c:v>2021</c:v>
                </c:pt>
                <c:pt idx="4">
                  <c:v>2022</c:v>
                </c:pt>
                <c:pt idx="5">
                  <c:v>2023</c:v>
                </c:pt>
                <c:pt idx="6">
                  <c:v>2024</c:v>
                </c:pt>
              </c:strCache>
            </c:strRef>
          </c:cat>
          <c:val>
            <c:numRef>
              <c:f>Sheet1!$B$2:$B$8</c:f>
              <c:numCache>
                <c:formatCode>General</c:formatCode>
                <c:ptCount val="7"/>
                <c:pt idx="0">
                  <c:v>2563</c:v>
                </c:pt>
                <c:pt idx="1">
                  <c:v>2343</c:v>
                </c:pt>
                <c:pt idx="2">
                  <c:v>1092</c:v>
                </c:pt>
                <c:pt idx="3">
                  <c:v>2354</c:v>
                </c:pt>
                <c:pt idx="4">
                  <c:v>3378</c:v>
                </c:pt>
                <c:pt idx="5">
                  <c:v>3683</c:v>
                </c:pt>
                <c:pt idx="6">
                  <c:v>4007</c:v>
                </c:pt>
              </c:numCache>
            </c:numRef>
          </c:val>
          <c:smooth val="0"/>
          <c:extLst>
            <c:ext xmlns:c16="http://schemas.microsoft.com/office/drawing/2014/chart" uri="{C3380CC4-5D6E-409C-BE32-E72D297353CC}">
              <c16:uniqueId val="{00000000-1277-4F7D-ACA5-780241A93839}"/>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A9CBD9"/>
            </a:solidFill>
          </a:ln>
        </c:spPr>
        <c:txPr>
          <a:bodyPr/>
          <a:lstStyle/>
          <a:p>
            <a:pPr>
              <a:defRPr sz="900">
                <a:solidFill>
                  <a:srgbClr val="073B5C"/>
                </a:solidFill>
                <a:latin typeface="Aptos"/>
              </a:defRPr>
            </a:pPr>
            <a:endParaRPr lang="en-US"/>
          </a:p>
        </c:txPr>
        <c:crossAx val="2140495176"/>
        <c:crosses val="autoZero"/>
        <c:auto val="1"/>
        <c:lblAlgn val="ctr"/>
        <c:lblOffset val="100"/>
        <c:noMultiLvlLbl val="0"/>
      </c:catAx>
      <c:valAx>
        <c:axId val="2140495176"/>
        <c:scaling>
          <c:orientation val="minMax"/>
          <c:max val="4500"/>
          <c:min val="0"/>
        </c:scaling>
        <c:delete val="0"/>
        <c:axPos val="l"/>
        <c:majorGridlines>
          <c:spPr>
            <a:ln>
              <a:solidFill>
                <a:srgbClr val="DCEAF0"/>
              </a:solidFill>
            </a:ln>
          </c:spPr>
        </c:majorGridlines>
        <c:numFmt formatCode="General" sourceLinked="1"/>
        <c:majorTickMark val="out"/>
        <c:minorTickMark val="none"/>
        <c:tickLblPos val="nextTo"/>
        <c:spPr>
          <a:ln>
            <a:solidFill>
              <a:srgbClr val="A9CBD9"/>
            </a:solidFill>
          </a:ln>
        </c:spPr>
        <c:txPr>
          <a:bodyPr/>
          <a:lstStyle/>
          <a:p>
            <a:pPr>
              <a:defRPr sz="900">
                <a:solidFill>
                  <a:srgbClr val="5B6F7B"/>
                </a:solidFill>
                <a:latin typeface="Aptos"/>
              </a:defRPr>
            </a:pPr>
            <a:endParaRPr lang="en-US"/>
          </a:p>
        </c:txPr>
        <c:crossAx val="2118791784"/>
        <c:crosses val="autoZero"/>
        <c:crossBetween val="between"/>
        <c:majorUnit val="1000"/>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Sheet2!$D$2</c:f>
              <c:strCache>
                <c:ptCount val="1"/>
                <c:pt idx="0">
                  <c:v>件数</c:v>
                </c:pt>
              </c:strCache>
            </c:strRef>
          </c:tx>
          <c:spPr>
            <a:solidFill>
              <a:schemeClr val="accent1"/>
            </a:solidFill>
            <a:ln>
              <a:noFill/>
            </a:ln>
            <a:effectLst/>
          </c:spPr>
          <c:invertIfNegative val="0"/>
          <c:dPt>
            <c:idx val="0"/>
            <c:invertIfNegative val="0"/>
            <c:bubble3D val="0"/>
            <c:spPr>
              <a:solidFill>
                <a:schemeClr val="bg2">
                  <a:lumMod val="75000"/>
                </a:schemeClr>
              </a:solidFill>
              <a:ln>
                <a:noFill/>
              </a:ln>
              <a:effectLst/>
            </c:spPr>
            <c:extLst>
              <c:ext xmlns:c16="http://schemas.microsoft.com/office/drawing/2014/chart" uri="{C3380CC4-5D6E-409C-BE32-E72D297353CC}">
                <c16:uniqueId val="{00000000-D413-470F-A7B8-869E8841D43A}"/>
              </c:ext>
            </c:extLst>
          </c:dPt>
          <c:dPt>
            <c:idx val="1"/>
            <c:invertIfNegative val="0"/>
            <c:bubble3D val="0"/>
            <c:spPr>
              <a:solidFill>
                <a:schemeClr val="bg2">
                  <a:lumMod val="75000"/>
                </a:schemeClr>
              </a:solidFill>
              <a:ln>
                <a:noFill/>
              </a:ln>
              <a:effectLst/>
            </c:spPr>
            <c:extLst>
              <c:ext xmlns:c16="http://schemas.microsoft.com/office/drawing/2014/chart" uri="{C3380CC4-5D6E-409C-BE32-E72D297353CC}">
                <c16:uniqueId val="{00000001-D413-470F-A7B8-869E8841D43A}"/>
              </c:ext>
            </c:extLst>
          </c:dPt>
          <c:dPt>
            <c:idx val="2"/>
            <c:invertIfNegative val="0"/>
            <c:bubble3D val="0"/>
            <c:spPr>
              <a:solidFill>
                <a:schemeClr val="bg2">
                  <a:lumMod val="75000"/>
                </a:schemeClr>
              </a:solidFill>
              <a:ln>
                <a:noFill/>
              </a:ln>
              <a:effectLst/>
            </c:spPr>
            <c:extLst>
              <c:ext xmlns:c16="http://schemas.microsoft.com/office/drawing/2014/chart" uri="{C3380CC4-5D6E-409C-BE32-E72D297353CC}">
                <c16:uniqueId val="{00000002-D413-470F-A7B8-869E8841D43A}"/>
              </c:ext>
            </c:extLst>
          </c:dPt>
          <c:dPt>
            <c:idx val="3"/>
            <c:invertIfNegative val="0"/>
            <c:bubble3D val="0"/>
            <c:spPr>
              <a:solidFill>
                <a:schemeClr val="bg2">
                  <a:lumMod val="75000"/>
                </a:schemeClr>
              </a:solidFill>
              <a:ln>
                <a:noFill/>
              </a:ln>
              <a:effectLst/>
            </c:spPr>
            <c:extLst>
              <c:ext xmlns:c16="http://schemas.microsoft.com/office/drawing/2014/chart" uri="{C3380CC4-5D6E-409C-BE32-E72D297353CC}">
                <c16:uniqueId val="{00000003-D413-470F-A7B8-869E8841D43A}"/>
              </c:ext>
            </c:extLst>
          </c:dPt>
          <c:dPt>
            <c:idx val="4"/>
            <c:invertIfNegative val="0"/>
            <c:bubble3D val="0"/>
            <c:spPr>
              <a:solidFill>
                <a:schemeClr val="bg2">
                  <a:lumMod val="75000"/>
                </a:schemeClr>
              </a:solidFill>
              <a:ln>
                <a:noFill/>
              </a:ln>
              <a:effectLst/>
            </c:spPr>
            <c:extLst>
              <c:ext xmlns:c16="http://schemas.microsoft.com/office/drawing/2014/chart" uri="{C3380CC4-5D6E-409C-BE32-E72D297353CC}">
                <c16:uniqueId val="{00000004-D413-470F-A7B8-869E8841D43A}"/>
              </c:ext>
            </c:extLst>
          </c:dPt>
          <c:dPt>
            <c:idx val="5"/>
            <c:invertIfNegative val="0"/>
            <c:bubble3D val="0"/>
            <c:spPr>
              <a:solidFill>
                <a:schemeClr val="bg2">
                  <a:lumMod val="75000"/>
                </a:schemeClr>
              </a:solidFill>
              <a:ln>
                <a:noFill/>
              </a:ln>
              <a:effectLst/>
            </c:spPr>
            <c:extLst>
              <c:ext xmlns:c16="http://schemas.microsoft.com/office/drawing/2014/chart" uri="{C3380CC4-5D6E-409C-BE32-E72D297353CC}">
                <c16:uniqueId val="{00000005-D413-470F-A7B8-869E8841D43A}"/>
              </c:ext>
            </c:extLst>
          </c:dPt>
          <c:dPt>
            <c:idx val="6"/>
            <c:invertIfNegative val="0"/>
            <c:bubble3D val="0"/>
            <c:spPr>
              <a:solidFill>
                <a:schemeClr val="bg2">
                  <a:lumMod val="75000"/>
                </a:schemeClr>
              </a:solidFill>
              <a:ln>
                <a:noFill/>
              </a:ln>
              <a:effectLst/>
            </c:spPr>
            <c:extLst>
              <c:ext xmlns:c16="http://schemas.microsoft.com/office/drawing/2014/chart" uri="{C3380CC4-5D6E-409C-BE32-E72D297353CC}">
                <c16:uniqueId val="{00000007-D413-470F-A7B8-869E8841D43A}"/>
              </c:ext>
            </c:extLst>
          </c:dPt>
          <c:dPt>
            <c:idx val="7"/>
            <c:invertIfNegative val="0"/>
            <c:bubble3D val="0"/>
            <c:spPr>
              <a:solidFill>
                <a:schemeClr val="bg2">
                  <a:lumMod val="75000"/>
                </a:schemeClr>
              </a:solidFill>
              <a:ln>
                <a:noFill/>
              </a:ln>
              <a:effectLst/>
            </c:spPr>
            <c:extLst>
              <c:ext xmlns:c16="http://schemas.microsoft.com/office/drawing/2014/chart" uri="{C3380CC4-5D6E-409C-BE32-E72D297353CC}">
                <c16:uniqueId val="{00000006-D413-470F-A7B8-869E8841D43A}"/>
              </c:ext>
            </c:extLst>
          </c:dPt>
          <c:dPt>
            <c:idx val="9"/>
            <c:invertIfNegative val="0"/>
            <c:bubble3D val="0"/>
            <c:spPr>
              <a:solidFill>
                <a:schemeClr val="bg2">
                  <a:lumMod val="75000"/>
                </a:schemeClr>
              </a:solidFill>
              <a:ln>
                <a:noFill/>
              </a:ln>
              <a:effectLst/>
            </c:spPr>
            <c:extLst>
              <c:ext xmlns:c16="http://schemas.microsoft.com/office/drawing/2014/chart" uri="{C3380CC4-5D6E-409C-BE32-E72D297353CC}">
                <c16:uniqueId val="{00000008-D413-470F-A7B8-869E8841D43A}"/>
              </c:ext>
            </c:extLst>
          </c:dPt>
          <c:dPt>
            <c:idx val="10"/>
            <c:invertIfNegative val="0"/>
            <c:bubble3D val="0"/>
            <c:spPr>
              <a:solidFill>
                <a:schemeClr val="bg2">
                  <a:lumMod val="75000"/>
                </a:schemeClr>
              </a:solidFill>
              <a:ln>
                <a:noFill/>
              </a:ln>
              <a:effectLst/>
            </c:spPr>
            <c:extLst>
              <c:ext xmlns:c16="http://schemas.microsoft.com/office/drawing/2014/chart" uri="{C3380CC4-5D6E-409C-BE32-E72D297353CC}">
                <c16:uniqueId val="{00000009-D413-470F-A7B8-869E8841D43A}"/>
              </c:ext>
            </c:extLst>
          </c:dPt>
          <c:dPt>
            <c:idx val="11"/>
            <c:invertIfNegative val="0"/>
            <c:bubble3D val="0"/>
            <c:spPr>
              <a:solidFill>
                <a:schemeClr val="bg2">
                  <a:lumMod val="75000"/>
                </a:schemeClr>
              </a:solidFill>
              <a:ln>
                <a:noFill/>
              </a:ln>
              <a:effectLst/>
            </c:spPr>
            <c:extLst>
              <c:ext xmlns:c16="http://schemas.microsoft.com/office/drawing/2014/chart" uri="{C3380CC4-5D6E-409C-BE32-E72D297353CC}">
                <c16:uniqueId val="{0000000A-D413-470F-A7B8-869E8841D43A}"/>
              </c:ext>
            </c:extLst>
          </c:dPt>
          <c:cat>
            <c:numRef>
              <c:f>Sheet2!$C$3:$C$14</c:f>
              <c:numCache>
                <c:formatCode>General</c:formatCode>
                <c:ptCount val="12"/>
                <c:pt idx="0">
                  <c:v>2007</c:v>
                </c:pt>
                <c:pt idx="1">
                  <c:v>2009</c:v>
                </c:pt>
                <c:pt idx="2">
                  <c:v>2015</c:v>
                </c:pt>
                <c:pt idx="3">
                  <c:v>2017</c:v>
                </c:pt>
                <c:pt idx="4">
                  <c:v>2018</c:v>
                </c:pt>
                <c:pt idx="5">
                  <c:v>2019</c:v>
                </c:pt>
                <c:pt idx="6">
                  <c:v>2020</c:v>
                </c:pt>
                <c:pt idx="7">
                  <c:v>2021</c:v>
                </c:pt>
                <c:pt idx="8">
                  <c:v>2022</c:v>
                </c:pt>
                <c:pt idx="9">
                  <c:v>2023</c:v>
                </c:pt>
                <c:pt idx="10">
                  <c:v>2024</c:v>
                </c:pt>
                <c:pt idx="11">
                  <c:v>2025</c:v>
                </c:pt>
              </c:numCache>
            </c:numRef>
          </c:cat>
          <c:val>
            <c:numRef>
              <c:f>Sheet2!$D$3:$D$14</c:f>
              <c:numCache>
                <c:formatCode>General</c:formatCode>
                <c:ptCount val="12"/>
                <c:pt idx="0">
                  <c:v>1</c:v>
                </c:pt>
                <c:pt idx="1">
                  <c:v>1</c:v>
                </c:pt>
                <c:pt idx="2">
                  <c:v>1</c:v>
                </c:pt>
                <c:pt idx="3">
                  <c:v>1</c:v>
                </c:pt>
                <c:pt idx="4">
                  <c:v>2</c:v>
                </c:pt>
                <c:pt idx="5">
                  <c:v>5</c:v>
                </c:pt>
                <c:pt idx="6">
                  <c:v>5</c:v>
                </c:pt>
                <c:pt idx="7">
                  <c:v>2</c:v>
                </c:pt>
                <c:pt idx="8">
                  <c:v>9</c:v>
                </c:pt>
                <c:pt idx="9">
                  <c:v>14</c:v>
                </c:pt>
                <c:pt idx="10">
                  <c:v>22</c:v>
                </c:pt>
                <c:pt idx="11">
                  <c:v>25</c:v>
                </c:pt>
              </c:numCache>
            </c:numRef>
          </c:val>
          <c:extLst>
            <c:ext xmlns:c16="http://schemas.microsoft.com/office/drawing/2014/chart" uri="{C3380CC4-5D6E-409C-BE32-E72D297353CC}">
              <c16:uniqueId val="{00000000-3B07-4B67-8206-F57F4836451C}"/>
            </c:ext>
          </c:extLst>
        </c:ser>
        <c:dLbls>
          <c:showLegendKey val="0"/>
          <c:showVal val="0"/>
          <c:showCatName val="0"/>
          <c:showSerName val="0"/>
          <c:showPercent val="0"/>
          <c:showBubbleSize val="0"/>
        </c:dLbls>
        <c:gapWidth val="42"/>
        <c:axId val="936475440"/>
        <c:axId val="1594741520"/>
      </c:barChart>
      <c:catAx>
        <c:axId val="936475440"/>
        <c:scaling>
          <c:orientation val="minMax"/>
        </c:scaling>
        <c:delete val="0"/>
        <c:axPos val="b"/>
        <c:title>
          <c:tx>
            <c:rich>
              <a:bodyPr rot="0" spcFirstLastPara="1" vertOverflow="ellipsis" vert="horz" wrap="square" anchor="ctr" anchorCtr="1"/>
              <a:lstStyle/>
              <a:p>
                <a:pPr>
                  <a:defRPr lang="ja-JP" sz="1400" b="1" i="0" u="none" strike="noStrike" kern="1200" baseline="0">
                    <a:solidFill>
                      <a:schemeClr val="tx1">
                        <a:lumMod val="65000"/>
                        <a:lumOff val="35000"/>
                      </a:schemeClr>
                    </a:solidFill>
                    <a:latin typeface="+mn-lt"/>
                    <a:ea typeface="+mn-ea"/>
                    <a:cs typeface="+mn-cs"/>
                  </a:defRPr>
                </a:pPr>
                <a:r>
                  <a:rPr lang="en-US" altLang="ja-JP" sz="1400" b="1" i="0" u="none" strike="noStrike" baseline="0" dirty="0"/>
                  <a:t>Reported</a:t>
                </a:r>
                <a:r>
                  <a:rPr lang="ja-JP" altLang="ja-JP" sz="1400" b="1" i="0" u="none" strike="noStrike" baseline="0" dirty="0"/>
                  <a:t> year</a:t>
                </a:r>
                <a:endParaRPr lang="ja-JP" altLang="en-US" sz="1400" b="1" dirty="0"/>
              </a:p>
            </c:rich>
          </c:tx>
          <c:overlay val="0"/>
          <c:spPr>
            <a:noFill/>
            <a:ln>
              <a:noFill/>
            </a:ln>
            <a:effectLst/>
          </c:spPr>
          <c:txPr>
            <a:bodyPr rot="0" spcFirstLastPara="1" vertOverflow="ellipsis" vert="horz" wrap="square" anchor="ctr" anchorCtr="1"/>
            <a:lstStyle/>
            <a:p>
              <a:pPr>
                <a:defRPr lang="ja-JP" sz="1400" b="1" i="0" u="none" strike="noStrike" kern="1200" baseline="0">
                  <a:solidFill>
                    <a:schemeClr val="tx1">
                      <a:lumMod val="65000"/>
                      <a:lumOff val="35000"/>
                    </a:schemeClr>
                  </a:solidFill>
                  <a:latin typeface="+mn-lt"/>
                  <a:ea typeface="+mn-ea"/>
                  <a:cs typeface="+mn-cs"/>
                </a:defRPr>
              </a:pPr>
              <a:endParaRPr lang="ja-JP" alt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400" b="1" i="0" u="none" strike="noStrike" kern="1200" baseline="0">
                <a:solidFill>
                  <a:schemeClr val="tx1">
                    <a:lumMod val="65000"/>
                    <a:lumOff val="35000"/>
                  </a:schemeClr>
                </a:solidFill>
                <a:latin typeface="+mn-lt"/>
                <a:ea typeface="+mn-ea"/>
                <a:cs typeface="+mn-cs"/>
              </a:defRPr>
            </a:pPr>
            <a:endParaRPr lang="ja-JP"/>
          </a:p>
        </c:txPr>
        <c:crossAx val="1594741520"/>
        <c:crosses val="autoZero"/>
        <c:auto val="1"/>
        <c:lblAlgn val="ctr"/>
        <c:lblOffset val="100"/>
        <c:noMultiLvlLbl val="0"/>
      </c:catAx>
      <c:valAx>
        <c:axId val="15947415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400" b="0" i="0" u="none" strike="noStrike" kern="1200" baseline="0">
                <a:solidFill>
                  <a:schemeClr val="tx1">
                    <a:lumMod val="65000"/>
                    <a:lumOff val="35000"/>
                  </a:schemeClr>
                </a:solidFill>
                <a:latin typeface="+mn-lt"/>
                <a:ea typeface="+mn-ea"/>
                <a:cs typeface="+mn-cs"/>
              </a:defRPr>
            </a:pPr>
            <a:endParaRPr lang="ja-JP"/>
          </a:p>
        </c:txPr>
        <c:crossAx val="936475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90A318-CAB4-4483-B0B8-4ECC7B73058F}" type="doc">
      <dgm:prSet loTypeId="urn:microsoft.com/office/officeart/2026/layout/SmallDotsHorizontal#1" loCatId="timeline" qsTypeId="urn:microsoft.com/office/officeart/2005/8/quickstyle/simple1#1" qsCatId="simple" csTypeId="urn:microsoft.com/office/officeart/2005/8/colors/accent1_2#1" csCatId="accent1" phldr="1"/>
      <dgm:spPr/>
      <dgm:t>
        <a:bodyPr/>
        <a:lstStyle/>
        <a:p>
          <a:endParaRPr lang="en-GB"/>
        </a:p>
      </dgm:t>
    </dgm:pt>
    <dgm:pt modelId="{BE0991CE-5181-4765-B197-EB82CCCEADDF}">
      <dgm:prSet phldrT="Title" phldr="0"/>
      <dgm:spPr/>
      <dgm:t>
        <a:bodyPr/>
        <a:lstStyle/>
        <a:p>
          <a:pPr>
            <a:defRPr b="1">
              <a:solidFill>
                <a:schemeClr val="accent1"/>
              </a:solidFill>
            </a:defRPr>
          </a:pPr>
          <a:r>
            <a:rPr lang="en-GB" dirty="0"/>
            <a:t>2003</a:t>
          </a:r>
        </a:p>
      </dgm:t>
    </dgm:pt>
    <dgm:pt modelId="{6CBF84CB-92DC-4F8C-868D-7FE586A8BCB3}" type="parTrans" cxnId="{34B5AD0D-C5EE-4D36-AE28-BBA67E8B4D4C}">
      <dgm:prSet/>
      <dgm:spPr/>
      <dgm:t>
        <a:bodyPr/>
        <a:lstStyle/>
        <a:p>
          <a:endParaRPr lang="en-GB"/>
        </a:p>
      </dgm:t>
    </dgm:pt>
    <dgm:pt modelId="{F0457D9A-AD20-437B-8522-FEF2E9A14BDD}" type="sibTrans" cxnId="{34B5AD0D-C5EE-4D36-AE28-BBA67E8B4D4C}">
      <dgm:prSet/>
      <dgm:spPr/>
      <dgm:t>
        <a:bodyPr/>
        <a:lstStyle/>
        <a:p>
          <a:endParaRPr lang="en-GB"/>
        </a:p>
      </dgm:t>
    </dgm:pt>
    <dgm:pt modelId="{C0B27C96-5010-4E11-81F7-F77C14B896E3}">
      <dgm:prSet phldrT="Description" phldr="0"/>
      <dgm:spPr/>
      <dgm:t>
        <a:bodyPr/>
        <a:lstStyle/>
        <a:p>
          <a:r>
            <a:rPr lang="en-GB" dirty="0"/>
            <a:t>First Outreach Team </a:t>
          </a:r>
        </a:p>
        <a:p>
          <a:r>
            <a:rPr lang="en-GB" dirty="0"/>
            <a:t>BCUHB</a:t>
          </a:r>
        </a:p>
      </dgm:t>
    </dgm:pt>
    <dgm:pt modelId="{BE178E9A-4A78-4778-89A8-0E68524EA4D3}" type="parTrans" cxnId="{4915163E-D586-4E40-B943-5093728A36D9}">
      <dgm:prSet/>
      <dgm:spPr/>
      <dgm:t>
        <a:bodyPr/>
        <a:lstStyle/>
        <a:p>
          <a:endParaRPr lang="en-GB"/>
        </a:p>
      </dgm:t>
    </dgm:pt>
    <dgm:pt modelId="{11E6AA55-8ED3-43AF-ADFC-535ABE533457}" type="sibTrans" cxnId="{4915163E-D586-4E40-B943-5093728A36D9}">
      <dgm:prSet/>
      <dgm:spPr/>
      <dgm:t>
        <a:bodyPr/>
        <a:lstStyle/>
        <a:p>
          <a:endParaRPr lang="en-GB"/>
        </a:p>
      </dgm:t>
    </dgm:pt>
    <dgm:pt modelId="{CCE6A5BE-8147-4F58-99F9-903B4421AEB2}">
      <dgm:prSet phldrT="Title" phldr="0"/>
      <dgm:spPr/>
      <dgm:t>
        <a:bodyPr/>
        <a:lstStyle/>
        <a:p>
          <a:pPr>
            <a:defRPr b="1">
              <a:solidFill>
                <a:schemeClr val="accent1"/>
              </a:solidFill>
            </a:defRPr>
          </a:pPr>
          <a:r>
            <a:rPr lang="en-GB" dirty="0"/>
            <a:t>2013</a:t>
          </a:r>
        </a:p>
      </dgm:t>
    </dgm:pt>
    <dgm:pt modelId="{42DEF476-305C-4894-A6EC-A4E34ED0EA82}" type="parTrans" cxnId="{B7EF740A-0FBF-4D64-BB3E-720B1CDDC849}">
      <dgm:prSet/>
      <dgm:spPr/>
      <dgm:t>
        <a:bodyPr/>
        <a:lstStyle/>
        <a:p>
          <a:endParaRPr lang="en-GB"/>
        </a:p>
      </dgm:t>
    </dgm:pt>
    <dgm:pt modelId="{26F77C07-93F4-45FC-B400-6D54394B6FFE}" type="sibTrans" cxnId="{B7EF740A-0FBF-4D64-BB3E-720B1CDDC849}">
      <dgm:prSet/>
      <dgm:spPr/>
      <dgm:t>
        <a:bodyPr/>
        <a:lstStyle/>
        <a:p>
          <a:endParaRPr lang="en-GB"/>
        </a:p>
      </dgm:t>
    </dgm:pt>
    <dgm:pt modelId="{529B84E7-0DEC-4301-8717-2C8307E27C09}">
      <dgm:prSet phldrT="Description" phldr="0"/>
      <dgm:spPr/>
      <dgm:t>
        <a:bodyPr/>
        <a:lstStyle/>
        <a:p>
          <a:r>
            <a:rPr lang="en-GB" dirty="0"/>
            <a:t>The Welsh Chapter evolved from </a:t>
          </a:r>
          <a:r>
            <a:rPr lang="en-GB" dirty="0" err="1"/>
            <a:t>NOrF</a:t>
          </a:r>
          <a:endParaRPr lang="en-GB" dirty="0"/>
        </a:p>
      </dgm:t>
    </dgm:pt>
    <dgm:pt modelId="{D5BEA95E-D51A-4A6D-BEA9-17856CB3934D}" type="parTrans" cxnId="{CABF26DC-4059-4AF5-B721-995498C4F1B4}">
      <dgm:prSet/>
      <dgm:spPr/>
      <dgm:t>
        <a:bodyPr/>
        <a:lstStyle/>
        <a:p>
          <a:endParaRPr lang="en-GB"/>
        </a:p>
      </dgm:t>
    </dgm:pt>
    <dgm:pt modelId="{9B1A138B-8C6F-4709-AA84-69B8EFCB313A}" type="sibTrans" cxnId="{CABF26DC-4059-4AF5-B721-995498C4F1B4}">
      <dgm:prSet/>
      <dgm:spPr/>
      <dgm:t>
        <a:bodyPr/>
        <a:lstStyle/>
        <a:p>
          <a:endParaRPr lang="en-GB"/>
        </a:p>
      </dgm:t>
    </dgm:pt>
    <dgm:pt modelId="{35204C02-6478-464B-B49A-691EDB2A857B}" type="pres">
      <dgm:prSet presAssocID="{CB90A318-CAB4-4483-B0B8-4ECC7B73058F}" presName="root" presStyleCnt="0">
        <dgm:presLayoutVars>
          <dgm:dir/>
          <dgm:resizeHandles val="exact"/>
        </dgm:presLayoutVars>
      </dgm:prSet>
      <dgm:spPr/>
    </dgm:pt>
    <dgm:pt modelId="{4FC45615-828C-44BB-83BF-B060161BBF08}" type="pres">
      <dgm:prSet presAssocID="{CB90A318-CAB4-4483-B0B8-4ECC7B73058F}" presName="connLine" presStyleLbl="dkBgShp" presStyleIdx="0" presStyleCnt="1"/>
      <dgm:spPr>
        <a:gradFill rotWithShape="0">
          <a:gsLst>
            <a:gs pos="0">
              <a:schemeClr val="accent1">
                <a:tint val="76000"/>
              </a:schemeClr>
            </a:gs>
            <a:gs pos="100000">
              <a:schemeClr val="accent1">
                <a:tint val="76000"/>
              </a:schemeClr>
            </a:gs>
          </a:gsLst>
          <a:lin ang="0" scaled="0"/>
        </a:gradFill>
        <a:ln>
          <a:noFill/>
        </a:ln>
        <a:effectLst/>
      </dgm:spPr>
    </dgm:pt>
    <dgm:pt modelId="{80C88008-7DDE-438C-A640-CCD798668AA2}" type="pres">
      <dgm:prSet presAssocID="{CB90A318-CAB4-4483-B0B8-4ECC7B73058F}" presName="itemsFlow" presStyleCnt="0"/>
      <dgm:spPr/>
    </dgm:pt>
    <dgm:pt modelId="{B80E03CF-8F9C-46B9-A414-5B5AB22D7366}" type="pres">
      <dgm:prSet presAssocID="{BE0991CE-5181-4765-B197-EB82CCCEADDF}" presName="item" presStyleCnt="0"/>
      <dgm:spPr/>
    </dgm:pt>
    <dgm:pt modelId="{2B23D7EE-4B32-4D3D-9921-3C5608FCBC97}" type="pres">
      <dgm:prSet presAssocID="{BE0991CE-5181-4765-B197-EB82CCCEADDF}" presName="anchor" presStyleCnt="0"/>
      <dgm:spPr/>
    </dgm:pt>
    <dgm:pt modelId="{2259BE4B-0192-4366-88D1-90CD04FDB8D5}" type="pres">
      <dgm:prSet presAssocID="{BE0991CE-5181-4765-B197-EB82CCCEADDF}" presName="titleText" presStyleLbl="revTx" presStyleIdx="0" presStyleCnt="0">
        <dgm:presLayoutVars>
          <dgm:chMax val="0"/>
          <dgm:chPref val="0"/>
        </dgm:presLayoutVars>
      </dgm:prSet>
      <dgm:spPr/>
    </dgm:pt>
    <dgm:pt modelId="{71ED2AEC-1E41-49A6-8E08-C11CEAA142AD}" type="pres">
      <dgm:prSet presAssocID="{BE0991CE-5181-4765-B197-EB82CCCEADDF}" presName="dot" presStyleLbl="node1NoLn" presStyleIdx="0" presStyleCnt="2"/>
      <dgm:spPr/>
    </dgm:pt>
    <dgm:pt modelId="{6403C36F-C113-4604-9BDA-652E817B435C}" type="pres">
      <dgm:prSet presAssocID="{BE0991CE-5181-4765-B197-EB82CCCEADDF}" presName="descText" presStyleLbl="revTx" presStyleIdx="0" presStyleCnt="0">
        <dgm:presLayoutVars>
          <dgm:chMax val="0"/>
          <dgm:chPref val="0"/>
        </dgm:presLayoutVars>
      </dgm:prSet>
      <dgm:spPr/>
    </dgm:pt>
    <dgm:pt modelId="{373CE003-C6DE-4CC7-8EAB-6F71A621BF5E}" type="pres">
      <dgm:prSet presAssocID="{F0457D9A-AD20-437B-8522-FEF2E9A14BDD}" presName="spacer" presStyleCnt="0"/>
      <dgm:spPr/>
    </dgm:pt>
    <dgm:pt modelId="{B4BF839D-45D4-4527-AB65-12DEA2617B4E}" type="pres">
      <dgm:prSet presAssocID="{CCE6A5BE-8147-4F58-99F9-903B4421AEB2}" presName="item" presStyleCnt="0"/>
      <dgm:spPr/>
    </dgm:pt>
    <dgm:pt modelId="{AFBAFA2A-64CB-4F60-9468-94911BC39EBF}" type="pres">
      <dgm:prSet presAssocID="{CCE6A5BE-8147-4F58-99F9-903B4421AEB2}" presName="anchor" presStyleCnt="0"/>
      <dgm:spPr/>
    </dgm:pt>
    <dgm:pt modelId="{CDDC1DF5-E33B-4346-AE4A-73AAB78A4C8C}" type="pres">
      <dgm:prSet presAssocID="{CCE6A5BE-8147-4F58-99F9-903B4421AEB2}" presName="titleText" presStyleLbl="revTx" presStyleIdx="0" presStyleCnt="0">
        <dgm:presLayoutVars>
          <dgm:chMax val="0"/>
          <dgm:chPref val="0"/>
        </dgm:presLayoutVars>
      </dgm:prSet>
      <dgm:spPr/>
    </dgm:pt>
    <dgm:pt modelId="{B761B6E2-2B57-4F6E-96B9-6A791224813D}" type="pres">
      <dgm:prSet presAssocID="{CCE6A5BE-8147-4F58-99F9-903B4421AEB2}" presName="dot" presStyleLbl="node1NoLn" presStyleIdx="1" presStyleCnt="2"/>
      <dgm:spPr/>
    </dgm:pt>
    <dgm:pt modelId="{86A83CFE-C135-4E91-9CED-B9E7CCF283D1}" type="pres">
      <dgm:prSet presAssocID="{CCE6A5BE-8147-4F58-99F9-903B4421AEB2}" presName="descText" presStyleLbl="revTx" presStyleIdx="0" presStyleCnt="0">
        <dgm:presLayoutVars>
          <dgm:chMax val="0"/>
          <dgm:chPref val="0"/>
        </dgm:presLayoutVars>
      </dgm:prSet>
      <dgm:spPr/>
    </dgm:pt>
  </dgm:ptLst>
  <dgm:cxnLst>
    <dgm:cxn modelId="{B7EF740A-0FBF-4D64-BB3E-720B1CDDC849}" srcId="{CB90A318-CAB4-4483-B0B8-4ECC7B73058F}" destId="{CCE6A5BE-8147-4F58-99F9-903B4421AEB2}" srcOrd="1" destOrd="0" parTransId="{42DEF476-305C-4894-A6EC-A4E34ED0EA82}" sibTransId="{26F77C07-93F4-45FC-B400-6D54394B6FFE}"/>
    <dgm:cxn modelId="{784E2B0C-C477-452D-88CD-82535DADDD2D}" type="presOf" srcId="{CCE6A5BE-8147-4F58-99F9-903B4421AEB2}" destId="{CDDC1DF5-E33B-4346-AE4A-73AAB78A4C8C}" srcOrd="0" destOrd="0" presId="urn:microsoft.com/office/officeart/2026/layout/SmallDotsHorizontal#1"/>
    <dgm:cxn modelId="{34B5AD0D-C5EE-4D36-AE28-BBA67E8B4D4C}" srcId="{CB90A318-CAB4-4483-B0B8-4ECC7B73058F}" destId="{BE0991CE-5181-4765-B197-EB82CCCEADDF}" srcOrd="0" destOrd="0" parTransId="{6CBF84CB-92DC-4F8C-868D-7FE586A8BCB3}" sibTransId="{F0457D9A-AD20-437B-8522-FEF2E9A14BDD}"/>
    <dgm:cxn modelId="{4915163E-D586-4E40-B943-5093728A36D9}" srcId="{BE0991CE-5181-4765-B197-EB82CCCEADDF}" destId="{C0B27C96-5010-4E11-81F7-F77C14B896E3}" srcOrd="0" destOrd="0" parTransId="{BE178E9A-4A78-4778-89A8-0E68524EA4D3}" sibTransId="{11E6AA55-8ED3-43AF-ADFC-535ABE533457}"/>
    <dgm:cxn modelId="{759F2F70-DA2B-4A4B-AEAA-AACCD0BA6D54}" type="presOf" srcId="{529B84E7-0DEC-4301-8717-2C8307E27C09}" destId="{86A83CFE-C135-4E91-9CED-B9E7CCF283D1}" srcOrd="0" destOrd="0" presId="urn:microsoft.com/office/officeart/2026/layout/SmallDotsHorizontal#1"/>
    <dgm:cxn modelId="{86E97279-B6B1-462E-B49B-02C341B8864A}" type="presOf" srcId="{BE0991CE-5181-4765-B197-EB82CCCEADDF}" destId="{2259BE4B-0192-4366-88D1-90CD04FDB8D5}" srcOrd="0" destOrd="0" presId="urn:microsoft.com/office/officeart/2026/layout/SmallDotsHorizontal#1"/>
    <dgm:cxn modelId="{82E197B3-B4F4-408E-8485-F7A0D5CFCBDA}" type="presOf" srcId="{CB90A318-CAB4-4483-B0B8-4ECC7B73058F}" destId="{35204C02-6478-464B-B49A-691EDB2A857B}" srcOrd="0" destOrd="0" presId="urn:microsoft.com/office/officeart/2026/layout/SmallDotsHorizontal#1"/>
    <dgm:cxn modelId="{CABF26DC-4059-4AF5-B721-995498C4F1B4}" srcId="{CCE6A5BE-8147-4F58-99F9-903B4421AEB2}" destId="{529B84E7-0DEC-4301-8717-2C8307E27C09}" srcOrd="0" destOrd="0" parTransId="{D5BEA95E-D51A-4A6D-BEA9-17856CB3934D}" sibTransId="{9B1A138B-8C6F-4709-AA84-69B8EFCB313A}"/>
    <dgm:cxn modelId="{E47D39F4-661F-4807-A623-B5585A12CC1E}" type="presOf" srcId="{C0B27C96-5010-4E11-81F7-F77C14B896E3}" destId="{6403C36F-C113-4604-9BDA-652E817B435C}" srcOrd="0" destOrd="0" presId="urn:microsoft.com/office/officeart/2026/layout/SmallDotsHorizontal#1"/>
    <dgm:cxn modelId="{D5A9848B-466B-4B88-9EC5-0F699638583D}" type="presParOf" srcId="{35204C02-6478-464B-B49A-691EDB2A857B}" destId="{4FC45615-828C-44BB-83BF-B060161BBF08}" srcOrd="0" destOrd="0" presId="urn:microsoft.com/office/officeart/2026/layout/SmallDotsHorizontal#1"/>
    <dgm:cxn modelId="{1A8502E8-1E81-4FA1-B952-BE2509835FC5}" type="presParOf" srcId="{35204C02-6478-464B-B49A-691EDB2A857B}" destId="{80C88008-7DDE-438C-A640-CCD798668AA2}" srcOrd="1" destOrd="0" presId="urn:microsoft.com/office/officeart/2026/layout/SmallDotsHorizontal#1"/>
    <dgm:cxn modelId="{C0EA82D6-F132-4390-8300-9842F9F99068}" type="presParOf" srcId="{80C88008-7DDE-438C-A640-CCD798668AA2}" destId="{B80E03CF-8F9C-46B9-A414-5B5AB22D7366}" srcOrd="0" destOrd="0" presId="urn:microsoft.com/office/officeart/2026/layout/SmallDotsHorizontal#1"/>
    <dgm:cxn modelId="{67A3B393-175E-4C01-AEE6-723D6ED9BC73}" type="presParOf" srcId="{B80E03CF-8F9C-46B9-A414-5B5AB22D7366}" destId="{2B23D7EE-4B32-4D3D-9921-3C5608FCBC97}" srcOrd="0" destOrd="0" presId="urn:microsoft.com/office/officeart/2026/layout/SmallDotsHorizontal#1"/>
    <dgm:cxn modelId="{CFE5E974-66AE-4424-9090-885C145A852A}" type="presParOf" srcId="{B80E03CF-8F9C-46B9-A414-5B5AB22D7366}" destId="{2259BE4B-0192-4366-88D1-90CD04FDB8D5}" srcOrd="1" destOrd="0" presId="urn:microsoft.com/office/officeart/2026/layout/SmallDotsHorizontal#1"/>
    <dgm:cxn modelId="{EF9C0524-976D-4FB1-AC71-EFBB479CFB42}" type="presParOf" srcId="{B80E03CF-8F9C-46B9-A414-5B5AB22D7366}" destId="{71ED2AEC-1E41-49A6-8E08-C11CEAA142AD}" srcOrd="2" destOrd="0" presId="urn:microsoft.com/office/officeart/2026/layout/SmallDotsHorizontal#1"/>
    <dgm:cxn modelId="{76D36A80-A729-44CB-8CB5-32CC9DD87A82}" type="presParOf" srcId="{B80E03CF-8F9C-46B9-A414-5B5AB22D7366}" destId="{6403C36F-C113-4604-9BDA-652E817B435C}" srcOrd="3" destOrd="0" presId="urn:microsoft.com/office/officeart/2026/layout/SmallDotsHorizontal#1"/>
    <dgm:cxn modelId="{A70DB6EE-4DF6-4AC6-AFE5-0B91A0F20D8A}" type="presParOf" srcId="{80C88008-7DDE-438C-A640-CCD798668AA2}" destId="{373CE003-C6DE-4CC7-8EAB-6F71A621BF5E}" srcOrd="1" destOrd="0" presId="urn:microsoft.com/office/officeart/2026/layout/SmallDotsHorizontal#1"/>
    <dgm:cxn modelId="{325F67F2-6D86-43F9-9FEF-DF357EFF32D7}" type="presParOf" srcId="{80C88008-7DDE-438C-A640-CCD798668AA2}" destId="{B4BF839D-45D4-4527-AB65-12DEA2617B4E}" srcOrd="2" destOrd="0" presId="urn:microsoft.com/office/officeart/2026/layout/SmallDotsHorizontal#1"/>
    <dgm:cxn modelId="{86CAC812-F66E-4852-A5A0-4FFD9F9F05A6}" type="presParOf" srcId="{B4BF839D-45D4-4527-AB65-12DEA2617B4E}" destId="{AFBAFA2A-64CB-4F60-9468-94911BC39EBF}" srcOrd="0" destOrd="0" presId="urn:microsoft.com/office/officeart/2026/layout/SmallDotsHorizontal#1"/>
    <dgm:cxn modelId="{ACBEE281-7182-47F9-B570-3616DFAD2DF3}" type="presParOf" srcId="{B4BF839D-45D4-4527-AB65-12DEA2617B4E}" destId="{CDDC1DF5-E33B-4346-AE4A-73AAB78A4C8C}" srcOrd="1" destOrd="0" presId="urn:microsoft.com/office/officeart/2026/layout/SmallDotsHorizontal#1"/>
    <dgm:cxn modelId="{28D3DF9D-AA74-412B-AD97-7C82A12831A5}" type="presParOf" srcId="{B4BF839D-45D4-4527-AB65-12DEA2617B4E}" destId="{B761B6E2-2B57-4F6E-96B9-6A791224813D}" srcOrd="2" destOrd="0" presId="urn:microsoft.com/office/officeart/2026/layout/SmallDotsHorizontal#1"/>
    <dgm:cxn modelId="{E3C510F3-D688-4CDF-A9F5-FDEF1008E2B2}" type="presParOf" srcId="{B4BF839D-45D4-4527-AB65-12DEA2617B4E}" destId="{86A83CFE-C135-4E91-9CED-B9E7CCF283D1}" srcOrd="3" destOrd="0" presId="urn:microsoft.com/office/officeart/2026/layout/SmallDotsHorizont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F19B04-BAA3-4FB7-8F4C-0F58C73B2AFB}" type="doc">
      <dgm:prSet loTypeId="urn:microsoft.com/office/officeart/2005/8/layout/hierarchy1" loCatId="hierarchy" qsTypeId="urn:microsoft.com/office/officeart/2005/8/quickstyle/simple1#4" qsCatId="simple" csTypeId="urn:microsoft.com/office/officeart/2005/8/colors/accent1_2#4" csCatId="accent1" phldr="1"/>
      <dgm:spPr/>
      <dgm:t>
        <a:bodyPr/>
        <a:lstStyle/>
        <a:p>
          <a:endParaRPr lang="en-US"/>
        </a:p>
      </dgm:t>
    </dgm:pt>
    <dgm:pt modelId="{7161BDD1-6439-4A4B-BD01-773350A7FE4D}">
      <dgm:prSet/>
      <dgm:spPr/>
      <dgm:t>
        <a:bodyPr/>
        <a:lstStyle/>
        <a:p>
          <a:r>
            <a:rPr lang="en-GB" dirty="0"/>
            <a:t>3.15 million population</a:t>
          </a:r>
          <a:endParaRPr lang="en-US" dirty="0"/>
        </a:p>
      </dgm:t>
    </dgm:pt>
    <dgm:pt modelId="{0EF7C427-A708-4D26-B614-0D9CBF4A6982}" type="parTrans" cxnId="{B20627CB-4F1A-4C41-A693-977FB0BF83EE}">
      <dgm:prSet/>
      <dgm:spPr/>
      <dgm:t>
        <a:bodyPr/>
        <a:lstStyle/>
        <a:p>
          <a:endParaRPr lang="en-US"/>
        </a:p>
      </dgm:t>
    </dgm:pt>
    <dgm:pt modelId="{7504676D-6BF4-4679-8A5F-8A6454056701}" type="sibTrans" cxnId="{B20627CB-4F1A-4C41-A693-977FB0BF83EE}">
      <dgm:prSet/>
      <dgm:spPr/>
      <dgm:t>
        <a:bodyPr/>
        <a:lstStyle/>
        <a:p>
          <a:endParaRPr lang="en-US"/>
        </a:p>
      </dgm:t>
    </dgm:pt>
    <dgm:pt modelId="{86F6C5C5-AE78-41A3-B924-DD887B3DB848}">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dirty="0"/>
            <a:t>7 health boards </a:t>
          </a:r>
        </a:p>
        <a:p>
          <a:pPr marL="0" marR="0" lvl="0" indent="0" defTabSz="914400" eaLnBrk="1" fontAlgn="auto" latinLnBrk="0" hangingPunct="1">
            <a:lnSpc>
              <a:spcPct val="100000"/>
            </a:lnSpc>
            <a:spcBef>
              <a:spcPts val="0"/>
            </a:spcBef>
            <a:spcAft>
              <a:spcPts val="0"/>
            </a:spcAft>
            <a:buClrTx/>
            <a:buSzTx/>
            <a:buFontTx/>
            <a:buNone/>
            <a:tabLst/>
            <a:defRPr/>
          </a:pPr>
          <a:r>
            <a:rPr lang="en-GB" dirty="0"/>
            <a:t>2 trusts </a:t>
          </a:r>
          <a:endParaRPr lang="en-US" dirty="0"/>
        </a:p>
        <a:p>
          <a:pPr marL="0" lvl="0" defTabSz="400050">
            <a:lnSpc>
              <a:spcPct val="90000"/>
            </a:lnSpc>
            <a:spcBef>
              <a:spcPct val="0"/>
            </a:spcBef>
            <a:spcAft>
              <a:spcPct val="35000"/>
            </a:spcAft>
            <a:buNone/>
          </a:pPr>
          <a:endParaRPr lang="en-US" dirty="0"/>
        </a:p>
      </dgm:t>
    </dgm:pt>
    <dgm:pt modelId="{4F988F2D-BCB7-46DE-B521-DA28C3136422}" type="parTrans" cxnId="{5F2DBB53-85A5-4622-AB6D-65C7D5CC8746}">
      <dgm:prSet/>
      <dgm:spPr/>
      <dgm:t>
        <a:bodyPr/>
        <a:lstStyle/>
        <a:p>
          <a:endParaRPr lang="en-US"/>
        </a:p>
      </dgm:t>
    </dgm:pt>
    <dgm:pt modelId="{A85E69D6-7119-49C0-9AE6-ACC4AFEAD9D9}" type="sibTrans" cxnId="{5F2DBB53-85A5-4622-AB6D-65C7D5CC8746}">
      <dgm:prSet/>
      <dgm:spPr/>
      <dgm:t>
        <a:bodyPr/>
        <a:lstStyle/>
        <a:p>
          <a:endParaRPr lang="en-US"/>
        </a:p>
      </dgm:t>
    </dgm:pt>
    <dgm:pt modelId="{5B312840-EF4E-4BE0-96E6-6E967800C12F}">
      <dgm:prSet/>
      <dgm:spPr/>
      <dgm:t>
        <a:bodyPr/>
        <a:lstStyle/>
        <a:p>
          <a:r>
            <a:rPr lang="en-US" dirty="0"/>
            <a:t>Lowest rate of available Critical beds per population  </a:t>
          </a:r>
        </a:p>
      </dgm:t>
    </dgm:pt>
    <dgm:pt modelId="{57BF1A61-46B4-49C2-837C-EDB8CCF123B5}" type="parTrans" cxnId="{20FA34AB-4C19-4680-AD24-A62E5B3CB04A}">
      <dgm:prSet/>
      <dgm:spPr/>
      <dgm:t>
        <a:bodyPr/>
        <a:lstStyle/>
        <a:p>
          <a:endParaRPr lang="en-GB"/>
        </a:p>
      </dgm:t>
    </dgm:pt>
    <dgm:pt modelId="{288A6FFB-1115-4912-BECB-E782018C6678}" type="sibTrans" cxnId="{20FA34AB-4C19-4680-AD24-A62E5B3CB04A}">
      <dgm:prSet/>
      <dgm:spPr/>
      <dgm:t>
        <a:bodyPr/>
        <a:lstStyle/>
        <a:p>
          <a:endParaRPr lang="en-GB"/>
        </a:p>
      </dgm:t>
    </dgm:pt>
    <dgm:pt modelId="{E1A86D59-4ACC-4C54-8DFB-AD028B261992}">
      <dgm:prSet/>
      <dgm:spPr/>
      <dgm:t>
        <a:bodyPr/>
        <a:lstStyle/>
        <a:p>
          <a:r>
            <a:rPr lang="en-US" dirty="0"/>
            <a:t>11 outreach teams </a:t>
          </a:r>
        </a:p>
      </dgm:t>
    </dgm:pt>
    <dgm:pt modelId="{4E06DD22-F6D8-4ACF-8FEE-00E906472EE5}" type="parTrans" cxnId="{1C6F8F82-DF7B-4FC5-8F9B-511177BF4540}">
      <dgm:prSet/>
      <dgm:spPr/>
      <dgm:t>
        <a:bodyPr/>
        <a:lstStyle/>
        <a:p>
          <a:endParaRPr lang="en-GB"/>
        </a:p>
      </dgm:t>
    </dgm:pt>
    <dgm:pt modelId="{B6FAA92C-E292-4049-B896-696C484CC2DB}" type="sibTrans" cxnId="{1C6F8F82-DF7B-4FC5-8F9B-511177BF4540}">
      <dgm:prSet/>
      <dgm:spPr/>
      <dgm:t>
        <a:bodyPr/>
        <a:lstStyle/>
        <a:p>
          <a:endParaRPr lang="en-GB"/>
        </a:p>
      </dgm:t>
    </dgm:pt>
    <dgm:pt modelId="{E4CE7BF0-D4D5-4BBA-BC1D-4925F1238BF4}" type="pres">
      <dgm:prSet presAssocID="{C6F19B04-BAA3-4FB7-8F4C-0F58C73B2AFB}" presName="hierChild1" presStyleCnt="0">
        <dgm:presLayoutVars>
          <dgm:chPref val="1"/>
          <dgm:dir/>
          <dgm:animOne val="branch"/>
          <dgm:animLvl val="lvl"/>
          <dgm:resizeHandles/>
        </dgm:presLayoutVars>
      </dgm:prSet>
      <dgm:spPr/>
    </dgm:pt>
    <dgm:pt modelId="{948B9D9C-215E-487E-92A2-805A329388D6}" type="pres">
      <dgm:prSet presAssocID="{7161BDD1-6439-4A4B-BD01-773350A7FE4D}" presName="hierRoot1" presStyleCnt="0"/>
      <dgm:spPr/>
    </dgm:pt>
    <dgm:pt modelId="{2BE3FCE3-7B8F-40AA-8DF4-4D7AAC61EC90}" type="pres">
      <dgm:prSet presAssocID="{7161BDD1-6439-4A4B-BD01-773350A7FE4D}" presName="composite" presStyleCnt="0"/>
      <dgm:spPr/>
    </dgm:pt>
    <dgm:pt modelId="{A022765A-A3D9-4DAF-8653-85817175375E}" type="pres">
      <dgm:prSet presAssocID="{7161BDD1-6439-4A4B-BD01-773350A7FE4D}" presName="background" presStyleLbl="node0" presStyleIdx="0" presStyleCnt="4"/>
      <dgm:spPr/>
    </dgm:pt>
    <dgm:pt modelId="{FFE2E2D2-F558-4B50-8355-D867FB6C1E25}" type="pres">
      <dgm:prSet presAssocID="{7161BDD1-6439-4A4B-BD01-773350A7FE4D}" presName="text" presStyleLbl="fgAcc0" presStyleIdx="0" presStyleCnt="4">
        <dgm:presLayoutVars>
          <dgm:chPref val="3"/>
        </dgm:presLayoutVars>
      </dgm:prSet>
      <dgm:spPr/>
    </dgm:pt>
    <dgm:pt modelId="{782D881F-D2EC-4698-8860-9025E1699B03}" type="pres">
      <dgm:prSet presAssocID="{7161BDD1-6439-4A4B-BD01-773350A7FE4D}" presName="hierChild2" presStyleCnt="0"/>
      <dgm:spPr/>
    </dgm:pt>
    <dgm:pt modelId="{A97B5C0B-CF20-4C68-8B4E-FB71B516EDB0}" type="pres">
      <dgm:prSet presAssocID="{86F6C5C5-AE78-41A3-B924-DD887B3DB848}" presName="hierRoot1" presStyleCnt="0"/>
      <dgm:spPr/>
    </dgm:pt>
    <dgm:pt modelId="{37BA9BAF-21E3-4E5E-94FA-640A0C5C96EB}" type="pres">
      <dgm:prSet presAssocID="{86F6C5C5-AE78-41A3-B924-DD887B3DB848}" presName="composite" presStyleCnt="0"/>
      <dgm:spPr/>
    </dgm:pt>
    <dgm:pt modelId="{0BC0A8B5-8A84-427A-847A-B7DCB458B7FA}" type="pres">
      <dgm:prSet presAssocID="{86F6C5C5-AE78-41A3-B924-DD887B3DB848}" presName="background" presStyleLbl="node0" presStyleIdx="1" presStyleCnt="4"/>
      <dgm:spPr/>
    </dgm:pt>
    <dgm:pt modelId="{0425A065-0A2B-4258-9EBC-0318399BA59F}" type="pres">
      <dgm:prSet presAssocID="{86F6C5C5-AE78-41A3-B924-DD887B3DB848}" presName="text" presStyleLbl="fgAcc0" presStyleIdx="1" presStyleCnt="4">
        <dgm:presLayoutVars>
          <dgm:chPref val="3"/>
        </dgm:presLayoutVars>
      </dgm:prSet>
      <dgm:spPr/>
    </dgm:pt>
    <dgm:pt modelId="{E71BEEDE-2D43-48A3-9112-77029A53AE3F}" type="pres">
      <dgm:prSet presAssocID="{86F6C5C5-AE78-41A3-B924-DD887B3DB848}" presName="hierChild2" presStyleCnt="0"/>
      <dgm:spPr/>
    </dgm:pt>
    <dgm:pt modelId="{0DBCC978-6CC7-4036-98BE-823B8FAA9C96}" type="pres">
      <dgm:prSet presAssocID="{5B312840-EF4E-4BE0-96E6-6E967800C12F}" presName="hierRoot1" presStyleCnt="0"/>
      <dgm:spPr/>
    </dgm:pt>
    <dgm:pt modelId="{B44C75BB-7AB0-4868-A61C-0A55D492A475}" type="pres">
      <dgm:prSet presAssocID="{5B312840-EF4E-4BE0-96E6-6E967800C12F}" presName="composite" presStyleCnt="0"/>
      <dgm:spPr/>
    </dgm:pt>
    <dgm:pt modelId="{015254EC-74F0-46A3-9FEF-BE5082288439}" type="pres">
      <dgm:prSet presAssocID="{5B312840-EF4E-4BE0-96E6-6E967800C12F}" presName="background" presStyleLbl="node0" presStyleIdx="2" presStyleCnt="4"/>
      <dgm:spPr/>
    </dgm:pt>
    <dgm:pt modelId="{2BB11CB5-EB0E-41C0-B7E6-1D7415835AE0}" type="pres">
      <dgm:prSet presAssocID="{5B312840-EF4E-4BE0-96E6-6E967800C12F}" presName="text" presStyleLbl="fgAcc0" presStyleIdx="2" presStyleCnt="4">
        <dgm:presLayoutVars>
          <dgm:chPref val="3"/>
        </dgm:presLayoutVars>
      </dgm:prSet>
      <dgm:spPr/>
    </dgm:pt>
    <dgm:pt modelId="{B9EFAFFB-E0D2-4369-A599-3B163AEF868B}" type="pres">
      <dgm:prSet presAssocID="{5B312840-EF4E-4BE0-96E6-6E967800C12F}" presName="hierChild2" presStyleCnt="0"/>
      <dgm:spPr/>
    </dgm:pt>
    <dgm:pt modelId="{5437C556-8CF1-4099-BE6F-1038C2C051AC}" type="pres">
      <dgm:prSet presAssocID="{E1A86D59-4ACC-4C54-8DFB-AD028B261992}" presName="hierRoot1" presStyleCnt="0"/>
      <dgm:spPr/>
    </dgm:pt>
    <dgm:pt modelId="{1A61EB5A-93DF-4DF6-867B-3E2C9F2F52F6}" type="pres">
      <dgm:prSet presAssocID="{E1A86D59-4ACC-4C54-8DFB-AD028B261992}" presName="composite" presStyleCnt="0"/>
      <dgm:spPr/>
    </dgm:pt>
    <dgm:pt modelId="{CCB51882-5EA9-48C8-99AE-EFE7D84F7E5A}" type="pres">
      <dgm:prSet presAssocID="{E1A86D59-4ACC-4C54-8DFB-AD028B261992}" presName="background" presStyleLbl="node0" presStyleIdx="3" presStyleCnt="4"/>
      <dgm:spPr/>
    </dgm:pt>
    <dgm:pt modelId="{7911A8E5-76C2-4F94-B752-9E98766706E9}" type="pres">
      <dgm:prSet presAssocID="{E1A86D59-4ACC-4C54-8DFB-AD028B261992}" presName="text" presStyleLbl="fgAcc0" presStyleIdx="3" presStyleCnt="4">
        <dgm:presLayoutVars>
          <dgm:chPref val="3"/>
        </dgm:presLayoutVars>
      </dgm:prSet>
      <dgm:spPr/>
    </dgm:pt>
    <dgm:pt modelId="{C39B4585-47D9-4321-80D5-6D4FD183AD86}" type="pres">
      <dgm:prSet presAssocID="{E1A86D59-4ACC-4C54-8DFB-AD028B261992}" presName="hierChild2" presStyleCnt="0"/>
      <dgm:spPr/>
    </dgm:pt>
  </dgm:ptLst>
  <dgm:cxnLst>
    <dgm:cxn modelId="{26A2B15D-CC35-4E5B-923F-5001F73AB1C2}" type="presOf" srcId="{C6F19B04-BAA3-4FB7-8F4C-0F58C73B2AFB}" destId="{E4CE7BF0-D4D5-4BBA-BC1D-4925F1238BF4}" srcOrd="0" destOrd="0" presId="urn:microsoft.com/office/officeart/2005/8/layout/hierarchy1"/>
    <dgm:cxn modelId="{3C66CD41-7788-49FC-BE62-917BFF7202D4}" type="presOf" srcId="{E1A86D59-4ACC-4C54-8DFB-AD028B261992}" destId="{7911A8E5-76C2-4F94-B752-9E98766706E9}" srcOrd="0" destOrd="0" presId="urn:microsoft.com/office/officeart/2005/8/layout/hierarchy1"/>
    <dgm:cxn modelId="{70BACF43-273A-47D1-B070-0F0638834A5C}" type="presOf" srcId="{5B312840-EF4E-4BE0-96E6-6E967800C12F}" destId="{2BB11CB5-EB0E-41C0-B7E6-1D7415835AE0}" srcOrd="0" destOrd="0" presId="urn:microsoft.com/office/officeart/2005/8/layout/hierarchy1"/>
    <dgm:cxn modelId="{5F2DBB53-85A5-4622-AB6D-65C7D5CC8746}" srcId="{C6F19B04-BAA3-4FB7-8F4C-0F58C73B2AFB}" destId="{86F6C5C5-AE78-41A3-B924-DD887B3DB848}" srcOrd="1" destOrd="0" parTransId="{4F988F2D-BCB7-46DE-B521-DA28C3136422}" sibTransId="{A85E69D6-7119-49C0-9AE6-ACC4AFEAD9D9}"/>
    <dgm:cxn modelId="{1C6F8F82-DF7B-4FC5-8F9B-511177BF4540}" srcId="{C6F19B04-BAA3-4FB7-8F4C-0F58C73B2AFB}" destId="{E1A86D59-4ACC-4C54-8DFB-AD028B261992}" srcOrd="3" destOrd="0" parTransId="{4E06DD22-F6D8-4ACF-8FEE-00E906472EE5}" sibTransId="{B6FAA92C-E292-4049-B896-696C484CC2DB}"/>
    <dgm:cxn modelId="{20FA34AB-4C19-4680-AD24-A62E5B3CB04A}" srcId="{C6F19B04-BAA3-4FB7-8F4C-0F58C73B2AFB}" destId="{5B312840-EF4E-4BE0-96E6-6E967800C12F}" srcOrd="2" destOrd="0" parTransId="{57BF1A61-46B4-49C2-837C-EDB8CCF123B5}" sibTransId="{288A6FFB-1115-4912-BECB-E782018C6678}"/>
    <dgm:cxn modelId="{CEDAA4AF-4B64-4AE3-BFF6-86148F8CC724}" type="presOf" srcId="{86F6C5C5-AE78-41A3-B924-DD887B3DB848}" destId="{0425A065-0A2B-4258-9EBC-0318399BA59F}" srcOrd="0" destOrd="0" presId="urn:microsoft.com/office/officeart/2005/8/layout/hierarchy1"/>
    <dgm:cxn modelId="{B20627CB-4F1A-4C41-A693-977FB0BF83EE}" srcId="{C6F19B04-BAA3-4FB7-8F4C-0F58C73B2AFB}" destId="{7161BDD1-6439-4A4B-BD01-773350A7FE4D}" srcOrd="0" destOrd="0" parTransId="{0EF7C427-A708-4D26-B614-0D9CBF4A6982}" sibTransId="{7504676D-6BF4-4679-8A5F-8A6454056701}"/>
    <dgm:cxn modelId="{2B9151DA-6226-45EB-91B7-0EA531E5809A}" type="presOf" srcId="{7161BDD1-6439-4A4B-BD01-773350A7FE4D}" destId="{FFE2E2D2-F558-4B50-8355-D867FB6C1E25}" srcOrd="0" destOrd="0" presId="urn:microsoft.com/office/officeart/2005/8/layout/hierarchy1"/>
    <dgm:cxn modelId="{3450E554-CE7D-46CE-B8F0-8ED49C4C5E4A}" type="presParOf" srcId="{E4CE7BF0-D4D5-4BBA-BC1D-4925F1238BF4}" destId="{948B9D9C-215E-487E-92A2-805A329388D6}" srcOrd="0" destOrd="0" presId="urn:microsoft.com/office/officeart/2005/8/layout/hierarchy1"/>
    <dgm:cxn modelId="{F9F1E290-B383-4172-A604-D76A1E13D851}" type="presParOf" srcId="{948B9D9C-215E-487E-92A2-805A329388D6}" destId="{2BE3FCE3-7B8F-40AA-8DF4-4D7AAC61EC90}" srcOrd="0" destOrd="0" presId="urn:microsoft.com/office/officeart/2005/8/layout/hierarchy1"/>
    <dgm:cxn modelId="{826BFF04-70EA-4856-823D-6844C2F6E947}" type="presParOf" srcId="{2BE3FCE3-7B8F-40AA-8DF4-4D7AAC61EC90}" destId="{A022765A-A3D9-4DAF-8653-85817175375E}" srcOrd="0" destOrd="0" presId="urn:microsoft.com/office/officeart/2005/8/layout/hierarchy1"/>
    <dgm:cxn modelId="{AF3BEA3B-014B-4071-9E27-D41C589A7E9C}" type="presParOf" srcId="{2BE3FCE3-7B8F-40AA-8DF4-4D7AAC61EC90}" destId="{FFE2E2D2-F558-4B50-8355-D867FB6C1E25}" srcOrd="1" destOrd="0" presId="urn:microsoft.com/office/officeart/2005/8/layout/hierarchy1"/>
    <dgm:cxn modelId="{936F7930-ECBD-45AD-B750-0EC53727663B}" type="presParOf" srcId="{948B9D9C-215E-487E-92A2-805A329388D6}" destId="{782D881F-D2EC-4698-8860-9025E1699B03}" srcOrd="1" destOrd="0" presId="urn:microsoft.com/office/officeart/2005/8/layout/hierarchy1"/>
    <dgm:cxn modelId="{51A2D363-CA54-48D2-AAE2-B0CC7BAA419F}" type="presParOf" srcId="{E4CE7BF0-D4D5-4BBA-BC1D-4925F1238BF4}" destId="{A97B5C0B-CF20-4C68-8B4E-FB71B516EDB0}" srcOrd="1" destOrd="0" presId="urn:microsoft.com/office/officeart/2005/8/layout/hierarchy1"/>
    <dgm:cxn modelId="{B9B28376-6E76-42E8-A51D-9D901A75CD12}" type="presParOf" srcId="{A97B5C0B-CF20-4C68-8B4E-FB71B516EDB0}" destId="{37BA9BAF-21E3-4E5E-94FA-640A0C5C96EB}" srcOrd="0" destOrd="0" presId="urn:microsoft.com/office/officeart/2005/8/layout/hierarchy1"/>
    <dgm:cxn modelId="{E37A1524-6C87-4D87-8255-AE07ECC5E279}" type="presParOf" srcId="{37BA9BAF-21E3-4E5E-94FA-640A0C5C96EB}" destId="{0BC0A8B5-8A84-427A-847A-B7DCB458B7FA}" srcOrd="0" destOrd="0" presId="urn:microsoft.com/office/officeart/2005/8/layout/hierarchy1"/>
    <dgm:cxn modelId="{0400D957-53A1-441A-8AD5-FF6D9FD65177}" type="presParOf" srcId="{37BA9BAF-21E3-4E5E-94FA-640A0C5C96EB}" destId="{0425A065-0A2B-4258-9EBC-0318399BA59F}" srcOrd="1" destOrd="0" presId="urn:microsoft.com/office/officeart/2005/8/layout/hierarchy1"/>
    <dgm:cxn modelId="{271B3226-2596-44AF-A4BC-4BBBAD64722A}" type="presParOf" srcId="{A97B5C0B-CF20-4C68-8B4E-FB71B516EDB0}" destId="{E71BEEDE-2D43-48A3-9112-77029A53AE3F}" srcOrd="1" destOrd="0" presId="urn:microsoft.com/office/officeart/2005/8/layout/hierarchy1"/>
    <dgm:cxn modelId="{52A22173-C9F7-4DBE-AF3C-63BB43F1C74A}" type="presParOf" srcId="{E4CE7BF0-D4D5-4BBA-BC1D-4925F1238BF4}" destId="{0DBCC978-6CC7-4036-98BE-823B8FAA9C96}" srcOrd="2" destOrd="0" presId="urn:microsoft.com/office/officeart/2005/8/layout/hierarchy1"/>
    <dgm:cxn modelId="{11FFA39C-B996-405A-85DA-EF59CF64AC3E}" type="presParOf" srcId="{0DBCC978-6CC7-4036-98BE-823B8FAA9C96}" destId="{B44C75BB-7AB0-4868-A61C-0A55D492A475}" srcOrd="0" destOrd="0" presId="urn:microsoft.com/office/officeart/2005/8/layout/hierarchy1"/>
    <dgm:cxn modelId="{D39EBA52-E734-4889-ACD8-5EA03CD7DEBF}" type="presParOf" srcId="{B44C75BB-7AB0-4868-A61C-0A55D492A475}" destId="{015254EC-74F0-46A3-9FEF-BE5082288439}" srcOrd="0" destOrd="0" presId="urn:microsoft.com/office/officeart/2005/8/layout/hierarchy1"/>
    <dgm:cxn modelId="{D026501D-1FA2-438A-A488-713E4E37C108}" type="presParOf" srcId="{B44C75BB-7AB0-4868-A61C-0A55D492A475}" destId="{2BB11CB5-EB0E-41C0-B7E6-1D7415835AE0}" srcOrd="1" destOrd="0" presId="urn:microsoft.com/office/officeart/2005/8/layout/hierarchy1"/>
    <dgm:cxn modelId="{7BB97F66-8527-4840-A992-7A8283C6392B}" type="presParOf" srcId="{0DBCC978-6CC7-4036-98BE-823B8FAA9C96}" destId="{B9EFAFFB-E0D2-4369-A599-3B163AEF868B}" srcOrd="1" destOrd="0" presId="urn:microsoft.com/office/officeart/2005/8/layout/hierarchy1"/>
    <dgm:cxn modelId="{8B96EE6F-A5E4-4D97-A559-C35D212E4D21}" type="presParOf" srcId="{E4CE7BF0-D4D5-4BBA-BC1D-4925F1238BF4}" destId="{5437C556-8CF1-4099-BE6F-1038C2C051AC}" srcOrd="3" destOrd="0" presId="urn:microsoft.com/office/officeart/2005/8/layout/hierarchy1"/>
    <dgm:cxn modelId="{B3AA6955-3EC1-4003-BB5F-D7713F81EFF9}" type="presParOf" srcId="{5437C556-8CF1-4099-BE6F-1038C2C051AC}" destId="{1A61EB5A-93DF-4DF6-867B-3E2C9F2F52F6}" srcOrd="0" destOrd="0" presId="urn:microsoft.com/office/officeart/2005/8/layout/hierarchy1"/>
    <dgm:cxn modelId="{F2DB8F98-4B3C-4CD7-812E-AC00A8C5456D}" type="presParOf" srcId="{1A61EB5A-93DF-4DF6-867B-3E2C9F2F52F6}" destId="{CCB51882-5EA9-48C8-99AE-EFE7D84F7E5A}" srcOrd="0" destOrd="0" presId="urn:microsoft.com/office/officeart/2005/8/layout/hierarchy1"/>
    <dgm:cxn modelId="{0C9716DC-5B8F-457E-9FB5-B7190E6348D0}" type="presParOf" srcId="{1A61EB5A-93DF-4DF6-867B-3E2C9F2F52F6}" destId="{7911A8E5-76C2-4F94-B752-9E98766706E9}" srcOrd="1" destOrd="0" presId="urn:microsoft.com/office/officeart/2005/8/layout/hierarchy1"/>
    <dgm:cxn modelId="{B3D99793-B7C0-436A-83C3-61240CDFD473}" type="presParOf" srcId="{5437C556-8CF1-4099-BE6F-1038C2C051AC}" destId="{C39B4585-47D9-4321-80D5-6D4FD183AD86}"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45615-828C-44BB-83BF-B060161BBF08}">
      <dsp:nvSpPr>
        <dsp:cNvPr id="0" name=""/>
        <dsp:cNvSpPr/>
      </dsp:nvSpPr>
      <dsp:spPr>
        <a:xfrm>
          <a:off x="139457" y="1770585"/>
          <a:ext cx="6693937" cy="13945"/>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2259BE4B-0192-4366-88D1-90CD04FDB8D5}">
      <dsp:nvSpPr>
        <dsp:cNvPr id="0" name=""/>
        <dsp:cNvSpPr/>
      </dsp:nvSpPr>
      <dsp:spPr>
        <a:xfrm>
          <a:off x="139538" y="362918"/>
          <a:ext cx="3265255" cy="113319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b" anchorCtr="0">
          <a:noAutofit/>
        </a:bodyPr>
        <a:lstStyle/>
        <a:p>
          <a:pPr marL="0" lvl="0" indent="0" algn="ctr" defTabSz="1244600">
            <a:lnSpc>
              <a:spcPct val="90000"/>
            </a:lnSpc>
            <a:spcBef>
              <a:spcPct val="0"/>
            </a:spcBef>
            <a:spcAft>
              <a:spcPct val="35000"/>
            </a:spcAft>
            <a:buNone/>
            <a:defRPr b="1">
              <a:solidFill>
                <a:schemeClr val="accent1"/>
              </a:solidFill>
            </a:defRPr>
          </a:pPr>
          <a:r>
            <a:rPr lang="en-GB" sz="2800" kern="1200" dirty="0"/>
            <a:t>2003</a:t>
          </a:r>
        </a:p>
      </dsp:txBody>
      <dsp:txXfrm>
        <a:off x="139538" y="362918"/>
        <a:ext cx="3265255" cy="1133193"/>
      </dsp:txXfrm>
    </dsp:sp>
    <dsp:sp modelId="{71ED2AEC-1E41-49A6-8E08-C11CEAA142AD}">
      <dsp:nvSpPr>
        <dsp:cNvPr id="0" name=""/>
        <dsp:cNvSpPr/>
      </dsp:nvSpPr>
      <dsp:spPr>
        <a:xfrm>
          <a:off x="1705508" y="1710899"/>
          <a:ext cx="133316" cy="133316"/>
        </a:xfrm>
        <a:prstGeom prst="ellipse">
          <a:avLst/>
        </a:prstGeom>
        <a:solidFill>
          <a:schemeClr val="accent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sp>
    <dsp:sp modelId="{6403C36F-C113-4604-9BDA-652E817B435C}">
      <dsp:nvSpPr>
        <dsp:cNvPr id="0" name=""/>
        <dsp:cNvSpPr/>
      </dsp:nvSpPr>
      <dsp:spPr>
        <a:xfrm>
          <a:off x="139538" y="2062708"/>
          <a:ext cx="3265255" cy="1640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860" tIns="11430" rIns="22860" bIns="11430" numCol="1" spcCol="1270" anchor="t" anchorCtr="0">
          <a:noAutofit/>
        </a:bodyPr>
        <a:lstStyle/>
        <a:p>
          <a:pPr marL="0" lvl="0" indent="0" algn="ctr" defTabSz="800100">
            <a:lnSpc>
              <a:spcPct val="90000"/>
            </a:lnSpc>
            <a:spcBef>
              <a:spcPct val="0"/>
            </a:spcBef>
            <a:spcAft>
              <a:spcPct val="35000"/>
            </a:spcAft>
            <a:buNone/>
          </a:pPr>
          <a:r>
            <a:rPr lang="en-GB" sz="1800" kern="1200" dirty="0"/>
            <a:t>First Outreach Team </a:t>
          </a:r>
        </a:p>
        <a:p>
          <a:pPr marL="0" lvl="0" indent="0" algn="ctr" defTabSz="800100">
            <a:lnSpc>
              <a:spcPct val="90000"/>
            </a:lnSpc>
            <a:spcBef>
              <a:spcPct val="0"/>
            </a:spcBef>
            <a:spcAft>
              <a:spcPct val="35000"/>
            </a:spcAft>
            <a:buNone/>
          </a:pPr>
          <a:r>
            <a:rPr lang="en-GB" sz="1800" kern="1200" dirty="0"/>
            <a:t>BCUHB</a:t>
          </a:r>
        </a:p>
      </dsp:txBody>
      <dsp:txXfrm>
        <a:off x="139538" y="2062708"/>
        <a:ext cx="3265255" cy="1640537"/>
      </dsp:txXfrm>
    </dsp:sp>
    <dsp:sp modelId="{CDDC1DF5-E33B-4346-AE4A-73AAB78A4C8C}">
      <dsp:nvSpPr>
        <dsp:cNvPr id="0" name=""/>
        <dsp:cNvSpPr/>
      </dsp:nvSpPr>
      <dsp:spPr>
        <a:xfrm>
          <a:off x="3568057" y="362918"/>
          <a:ext cx="3265255" cy="113319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5560" tIns="17780" rIns="35560" bIns="17780" numCol="1" spcCol="1270" anchor="b" anchorCtr="0">
          <a:noAutofit/>
        </a:bodyPr>
        <a:lstStyle/>
        <a:p>
          <a:pPr marL="0" lvl="0" indent="0" algn="ctr" defTabSz="1244600">
            <a:lnSpc>
              <a:spcPct val="90000"/>
            </a:lnSpc>
            <a:spcBef>
              <a:spcPct val="0"/>
            </a:spcBef>
            <a:spcAft>
              <a:spcPct val="35000"/>
            </a:spcAft>
            <a:buNone/>
            <a:defRPr b="1">
              <a:solidFill>
                <a:schemeClr val="accent1"/>
              </a:solidFill>
            </a:defRPr>
          </a:pPr>
          <a:r>
            <a:rPr lang="en-GB" sz="2800" kern="1200" dirty="0"/>
            <a:t>2013</a:t>
          </a:r>
        </a:p>
      </dsp:txBody>
      <dsp:txXfrm>
        <a:off x="3568057" y="362918"/>
        <a:ext cx="3265255" cy="1133193"/>
      </dsp:txXfrm>
    </dsp:sp>
    <dsp:sp modelId="{B761B6E2-2B57-4F6E-96B9-6A791224813D}">
      <dsp:nvSpPr>
        <dsp:cNvPr id="0" name=""/>
        <dsp:cNvSpPr/>
      </dsp:nvSpPr>
      <dsp:spPr>
        <a:xfrm>
          <a:off x="5134026" y="1710899"/>
          <a:ext cx="133316" cy="133316"/>
        </a:xfrm>
        <a:prstGeom prst="ellipse">
          <a:avLst/>
        </a:prstGeom>
        <a:solidFill>
          <a:schemeClr val="accent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sp>
    <dsp:sp modelId="{86A83CFE-C135-4E91-9CED-B9E7CCF283D1}">
      <dsp:nvSpPr>
        <dsp:cNvPr id="0" name=""/>
        <dsp:cNvSpPr/>
      </dsp:nvSpPr>
      <dsp:spPr>
        <a:xfrm>
          <a:off x="3568057" y="2062708"/>
          <a:ext cx="3265255" cy="1640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860" tIns="11430" rIns="22860" bIns="11430" numCol="1" spcCol="1270" anchor="t" anchorCtr="0">
          <a:noAutofit/>
        </a:bodyPr>
        <a:lstStyle/>
        <a:p>
          <a:pPr marL="0" lvl="0" indent="0" algn="ctr" defTabSz="800100">
            <a:lnSpc>
              <a:spcPct val="90000"/>
            </a:lnSpc>
            <a:spcBef>
              <a:spcPct val="0"/>
            </a:spcBef>
            <a:spcAft>
              <a:spcPct val="35000"/>
            </a:spcAft>
            <a:buNone/>
          </a:pPr>
          <a:r>
            <a:rPr lang="en-GB" sz="1800" kern="1200" dirty="0"/>
            <a:t>The Welsh Chapter evolved from </a:t>
          </a:r>
          <a:r>
            <a:rPr lang="en-GB" sz="1800" kern="1200" dirty="0" err="1"/>
            <a:t>NOrF</a:t>
          </a:r>
          <a:endParaRPr lang="en-GB" sz="1800" kern="1200" dirty="0"/>
        </a:p>
      </dsp:txBody>
      <dsp:txXfrm>
        <a:off x="3568057" y="2062708"/>
        <a:ext cx="3265255" cy="1640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22765A-A3D9-4DAF-8653-85817175375E}">
      <dsp:nvSpPr>
        <dsp:cNvPr id="0" name=""/>
        <dsp:cNvSpPr/>
      </dsp:nvSpPr>
      <dsp:spPr>
        <a:xfrm>
          <a:off x="2104" y="1618179"/>
          <a:ext cx="1502584" cy="9541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E2E2D2-F558-4B50-8355-D867FB6C1E25}">
      <dsp:nvSpPr>
        <dsp:cNvPr id="0" name=""/>
        <dsp:cNvSpPr/>
      </dsp:nvSpPr>
      <dsp:spPr>
        <a:xfrm>
          <a:off x="169058" y="1776785"/>
          <a:ext cx="1502584" cy="9541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3.15 million population</a:t>
          </a:r>
          <a:endParaRPr lang="en-US" sz="1400" kern="1200" dirty="0"/>
        </a:p>
      </dsp:txBody>
      <dsp:txXfrm>
        <a:off x="197004" y="1804731"/>
        <a:ext cx="1446692" cy="898249"/>
      </dsp:txXfrm>
    </dsp:sp>
    <dsp:sp modelId="{0BC0A8B5-8A84-427A-847A-B7DCB458B7FA}">
      <dsp:nvSpPr>
        <dsp:cNvPr id="0" name=""/>
        <dsp:cNvSpPr/>
      </dsp:nvSpPr>
      <dsp:spPr>
        <a:xfrm>
          <a:off x="1838596" y="1618179"/>
          <a:ext cx="1502584" cy="9541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25A065-0A2B-4258-9EBC-0318399BA59F}">
      <dsp:nvSpPr>
        <dsp:cNvPr id="0" name=""/>
        <dsp:cNvSpPr/>
      </dsp:nvSpPr>
      <dsp:spPr>
        <a:xfrm>
          <a:off x="2005550" y="1776785"/>
          <a:ext cx="1502584" cy="9541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kern="1200" dirty="0"/>
            <a:t>7 health boards </a:t>
          </a:r>
        </a:p>
        <a:p>
          <a:pPr marL="0" marR="0" lvl="0" indent="0" algn="ctr" defTabSz="914400" eaLnBrk="1" fontAlgn="auto" latinLnBrk="0" hangingPunct="1">
            <a:lnSpc>
              <a:spcPct val="100000"/>
            </a:lnSpc>
            <a:spcBef>
              <a:spcPts val="0"/>
            </a:spcBef>
            <a:spcAft>
              <a:spcPts val="0"/>
            </a:spcAft>
            <a:buClrTx/>
            <a:buSzTx/>
            <a:buFontTx/>
            <a:buNone/>
            <a:tabLst/>
            <a:defRPr/>
          </a:pPr>
          <a:r>
            <a:rPr lang="en-GB" sz="1400" kern="1200" dirty="0"/>
            <a:t>2 trusts </a:t>
          </a:r>
          <a:endParaRPr lang="en-US" sz="1400" kern="1200" dirty="0"/>
        </a:p>
        <a:p>
          <a:pPr marL="0" lvl="0" algn="ctr" defTabSz="400050">
            <a:lnSpc>
              <a:spcPct val="90000"/>
            </a:lnSpc>
            <a:spcBef>
              <a:spcPct val="0"/>
            </a:spcBef>
            <a:spcAft>
              <a:spcPct val="35000"/>
            </a:spcAft>
            <a:buNone/>
          </a:pPr>
          <a:endParaRPr lang="en-US" sz="1400" kern="1200" dirty="0"/>
        </a:p>
      </dsp:txBody>
      <dsp:txXfrm>
        <a:off x="2033496" y="1804731"/>
        <a:ext cx="1446692" cy="898249"/>
      </dsp:txXfrm>
    </dsp:sp>
    <dsp:sp modelId="{015254EC-74F0-46A3-9FEF-BE5082288439}">
      <dsp:nvSpPr>
        <dsp:cNvPr id="0" name=""/>
        <dsp:cNvSpPr/>
      </dsp:nvSpPr>
      <dsp:spPr>
        <a:xfrm>
          <a:off x="3675088" y="1618179"/>
          <a:ext cx="1502584" cy="9541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B11CB5-EB0E-41C0-B7E6-1D7415835AE0}">
      <dsp:nvSpPr>
        <dsp:cNvPr id="0" name=""/>
        <dsp:cNvSpPr/>
      </dsp:nvSpPr>
      <dsp:spPr>
        <a:xfrm>
          <a:off x="3842042" y="1776785"/>
          <a:ext cx="1502584" cy="9541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Lowest rate of available Critical beds per population  </a:t>
          </a:r>
        </a:p>
      </dsp:txBody>
      <dsp:txXfrm>
        <a:off x="3869988" y="1804731"/>
        <a:ext cx="1446692" cy="898249"/>
      </dsp:txXfrm>
    </dsp:sp>
    <dsp:sp modelId="{CCB51882-5EA9-48C8-99AE-EFE7D84F7E5A}">
      <dsp:nvSpPr>
        <dsp:cNvPr id="0" name=""/>
        <dsp:cNvSpPr/>
      </dsp:nvSpPr>
      <dsp:spPr>
        <a:xfrm>
          <a:off x="5511581" y="1618179"/>
          <a:ext cx="1502584" cy="9541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11A8E5-76C2-4F94-B752-9E98766706E9}">
      <dsp:nvSpPr>
        <dsp:cNvPr id="0" name=""/>
        <dsp:cNvSpPr/>
      </dsp:nvSpPr>
      <dsp:spPr>
        <a:xfrm>
          <a:off x="5678534" y="1776785"/>
          <a:ext cx="1502584" cy="9541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11 outreach teams </a:t>
          </a:r>
        </a:p>
      </dsp:txBody>
      <dsp:txXfrm>
        <a:off x="5706480" y="1804731"/>
        <a:ext cx="1446692" cy="898249"/>
      </dsp:txXfrm>
    </dsp:sp>
  </dsp:spTree>
</dsp:drawing>
</file>

<file path=ppt/diagrams/layout1.xml><?xml version="1.0" encoding="utf-8"?>
<dgm:layoutDef xmlns:dgm="http://schemas.openxmlformats.org/drawingml/2006/diagram" xmlns:a="http://schemas.openxmlformats.org/drawingml/2006/main" uniqueId="urn:microsoft.com/office/officeart/2026/layout/SmallDotsHorizontal#1">
  <dgm:title val=""/>
  <dgm:desc val=""/>
  <dgm:catLst>
    <dgm:cat type="timeline" pri="107"/>
  </dgm:catLst>
  <dgm:sampData>
    <dgm:dataModel>
      <dgm:ptLst>
        <dgm:pt modelId="0" type="doc"/>
        <dgm:pt modelId="100">
          <dgm:prSet phldrT="Title" phldr="1"/>
        </dgm:pt>
        <dgm:pt modelId="101">
          <dgm:prSet phldrT="Description" phldr="1"/>
        </dgm:pt>
        <dgm:pt modelId="200">
          <dgm:prSet phldrT="Title" phldr="1"/>
        </dgm:pt>
        <dgm:pt modelId="201">
          <dgm:prSet phldrT="Description" phldr="1"/>
        </dgm:pt>
        <dgm:pt modelId="300">
          <dgm:prSet phldrT="Title" phldr="1"/>
        </dgm:pt>
        <dgm:pt modelId="301">
          <dgm:prSet phldrT="Description" phldr="1"/>
        </dgm:pt>
        <dgm:pt modelId="400">
          <dgm:prSet phldrT="Title" phldr="1"/>
        </dgm:pt>
        <dgm:pt modelId="401">
          <dgm:prSet phldrT="Description" phldr="1"/>
        </dgm:pt>
      </dgm:ptLst>
      <dgm:cxnLst>
        <dgm:cxn modelId="1000" srcId="0" destId="100" srcOrd="0" destOrd="0"/>
        <dgm:cxn modelId="1001" srcId="100" destId="101" srcOrd="0" destOrd="0"/>
        <dgm:cxn modelId="2000" srcId="0" destId="200" srcOrd="1" destOrd="0"/>
        <dgm:cxn modelId="2001" srcId="200" destId="201" srcOrd="0" destOrd="0"/>
        <dgm:cxn modelId="3000" srcId="0" destId="300" srcOrd="2" destOrd="0"/>
        <dgm:cxn modelId="3001" srcId="300" destId="301" srcOrd="0" destOrd="0"/>
        <dgm:cxn modelId="4000" srcId="0" destId="400" srcOrd="3" destOrd="0"/>
        <dgm:cxn modelId="4001" srcId="400" destId="4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connLine" refType="w" fact="0.02"/>
      <dgm:constr type="w" for="ch" forName="connLine" refType="w" fact="0.96"/>
      <dgm:constr type="ctrY" for="ch" forName="connLine" refType="h" fact="0.48"/>
      <dgm:constr type="h" for="ch" forName="connLine" refType="w" fact="0.002"/>
      <dgm:constr type="l" for="ch" forName="itemsFlow" refType="w" fact="0.02"/>
      <dgm:constr type="w" for="ch" forName="itemsFlow" refType="w" fact="0.96"/>
      <dgm:constr type="t" for="ch" forName="itemsFlow"/>
      <dgm:constr type="h" for="ch" forName="itemsFlow" refType="h"/>
    </dgm:constrLst>
    <dgm:ruleLst/>
    <dgm:layoutNode name="connLine"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itemsFlow">
      <dgm:choose name="dirChoose">
        <dgm:if name="dirNorm" func="var" arg="dir" op="equ" val="norm">
          <dgm:alg type="lin">
            <dgm:param type="linDir" val="fromL"/>
            <dgm:param type="fallback" val="1D"/>
          </dgm:alg>
        </dgm:if>
        <dgm:else name="dirRev">
          <dgm:alg type="lin">
            <dgm:param type="linDir" val="fromR"/>
            <dgm:param type="fallback" val="1D"/>
          </dgm:alg>
        </dgm:else>
      </dgm:choose>
      <dgm:shape xmlns:r="http://schemas.openxmlformats.org/officeDocument/2006/relationships" r:blip="">
        <dgm:adjLst/>
      </dgm:shape>
      <dgm:presOf/>
      <dgm:constrLst>
        <dgm:constr type="h" for="ch" forName="item" refType="h"/>
        <dgm:constr type="w" for="ch" forName="item" refType="w"/>
        <dgm:constr type="w" for="ch" forName="spacer" refType="w" refFor="ch" refForName="item" fact="0.05"/>
        <dgm:constr type="primFontSz" for="des" forName="titleText"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l" for="ch" forName="titleText"/>
            <dgm:constr type="t" for="ch" forName="titleText" refType="h" fact="0.098"/>
            <dgm:constr type="w" for="ch" forName="titleText" refType="w"/>
            <dgm:constr type="h" for="ch" forName="titleText" refType="h" fact="0.306"/>
            <dgm:constr type="ctrX" for="ch" forName="dot" refType="w" fact="0.5"/>
            <dgm:constr type="ctrY" for="ch" forName="dot" refType="h" fact="0.48"/>
            <dgm:constr type="w" for="ch" forName="dot" refType="h" fact="0.036"/>
            <dgm:constr type="h" for="ch" forName="dot" refType="h" fact="0.036"/>
            <dgm:constr type="l" for="ch" forName="descText"/>
            <dgm:constr type="t" for="ch" forName="descText" refType="h" fact="0.557"/>
            <dgm:constr type="w" for="ch" forName="descText" refType="w"/>
            <dgm:constr type="h" for="ch" forName="descText" refType="h" fact="0.443"/>
          </dgm:constrLst>
          <dgm:ruleLst/>
          <dgm:layoutNode name="anchor">
            <dgm:alg type="sp"/>
            <dgm:shape xmlns:r="http://schemas.openxmlformats.org/officeDocument/2006/relationships" r:blip="">
              <dgm:adjLst/>
            </dgm:shape>
            <dgm:presOf/>
            <dgm:constrLst/>
            <dgm:ruleLst/>
          </dgm:layoutNode>
          <dgm:layoutNode name="titleText" styleLbl="revTx">
            <dgm:varLst>
              <dgm:chMax val="0"/>
              <dgm:chPref val="0"/>
            </dgm:varLst>
            <dgm:alg type="tx">
              <dgm:param type="txAnchorVert" val="b"/>
              <dgm:param type="parTxLTRAlign" val="ctr"/>
              <dgm:param type="parTxRTLAlign" val="ctr"/>
            </dgm:alg>
            <dgm:shape xmlns:r="http://schemas.openxmlformats.org/officeDocument/2006/relationships" type="rect" r:blip="" hideGeom="1">
              <dgm:adjLst/>
            </dgm:shape>
            <dgm:presOf axis="self" ptType="node"/>
            <dgm:constrLst>
              <dgm:constr type="primFontSz" val="28"/>
              <dgm:constr type="lMarg" refType="primFontSz" fact="0.1"/>
              <dgm:constr type="rMarg" refType="primFontSz" fact="0.1"/>
              <dgm:constr type="tMarg" refType="primFontSz" fact="0.05"/>
              <dgm:constr type="bMarg" refType="primFontSz" fact="0.05"/>
            </dgm:constrLst>
            <dgm:ruleLst>
              <dgm:rule type="primFontSz" val="8" fact="NaN" max="NaN"/>
            </dgm:ruleLst>
          </dgm:layoutNode>
          <dgm:layoutNode name="dot" styleLbl="node1NoLn">
            <dgm:alg type="sp"/>
            <dgm:shape xmlns:r="http://schemas.openxmlformats.org/officeDocument/2006/relationships" type="ellipse" r:blip="">
              <dgm:adjLst/>
            </dgm:shape>
            <dgm:presOf/>
            <dgm:constrLst/>
            <dgm:ruleLst/>
          </dgm:layoutNode>
          <dgm:layoutNode name="descText" styleLbl="revTx">
            <dgm:varLst>
              <dgm:chMax val="0"/>
              <dgm:chPref val="0"/>
            </dgm:varLst>
            <dgm:alg type="tx">
              <dgm:param type="txAnchorVert" val="t"/>
              <dgm:param type="parTxLTRAlign" val="ctr"/>
              <dgm:param type="parTxRTLAlign" val="ctr"/>
            </dgm:alg>
            <dgm:shape xmlns:r="http://schemas.openxmlformats.org/officeDocument/2006/relationships" type="rect" r:blip="" hideGeom="1">
              <dgm:adjLst/>
            </dgm:shape>
            <dgm:presOf axis="des" ptType="node"/>
            <dgm:constrLst>
              <dgm:constr type="secFontSz" val="18"/>
              <dgm:constr type="primFontSz" refType="secFontSz"/>
              <dgm:constr type="lMarg" refType="primFontSz" fact="0.1"/>
              <dgm:constr type="rMarg" refType="primFontSz" fact="0.1"/>
              <dgm:constr type="tMarg" refType="primFontSz" fact="0.05"/>
              <dgm:constr type="bMarg" refType="primFontSz" fact="0.05"/>
            </dgm:constrLst>
            <dgm:ruleLst>
              <dgm:rule type="primFontSz" val="7" fact="NaN" max="NaN"/>
            </dgm:ruleLst>
          </dgm:layoutNode>
        </dgm:layoutNode>
        <dgm:forEach name="sibTransForEach" axis="followSib" ptType="sibTrans" cnt="1">
          <dgm:layoutNode name="spacer">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solidFill>
              <a:schemeClr val="accent1"/>
            </a:solidFill>
          </a:defRPr>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5360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opener. Speaking order: England, Wales, Ireland, Japan. The concept is Siobhan's, kept as agreed; this version tidies the layout and makes the NOrF logo prominent.
Presenter titles, for reference (cards show names only):
- Mark Wilson: Advanced Nurse Practitioner, Critical Care Outreach; Clinical Lead for Deterioration (Martha's Rule), Health Innovation Oxford and Thames Valley; Co-Vice Chair, NOrF
- Vanessa Jones: Interim Lead Nurse, Resuscitation, Acute Deterioration and Outreach Services, Cwm Taf Morgannwg University Health Board
- Siobhan Tierney-Pyke: Advanced Nurse Practitioner in Critical Care Outreach, Beaumont Hospital, Dublin; Co-opted NOrF member representing the Irish Chapter (iNOrF)
- Ayako Noguchi: RN, CCNS, MSN, PhD; Institute of Science Tokyo (title to be confirmed with her)
Community of Practice discussion: Day 2, final session.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about 1 min 10 sec]</a:t>
            </a:r>
          </a:p>
          <a:p>
            <a:endParaRPr dirty="0"/>
          </a:p>
          <a:p>
            <a:r>
              <a:rPr dirty="0"/>
              <a:t>Hello everyone. I'm Mark Wilson, an Advanced Nurse Practitioner in Critical Care Outreach at Royal Berkshire, and I'll briefly describe the position in England.</a:t>
            </a:r>
          </a:p>
          <a:p>
            <a:endParaRPr dirty="0"/>
          </a:p>
          <a:p>
            <a:r>
              <a:rPr dirty="0"/>
              <a:t>The story begins in 2000, when Comprehensive Critical Care took critical-care expertise beyond the ICU. Non-medical prescribing expanded, NICE </a:t>
            </a:r>
            <a:r>
              <a:rPr dirty="0" err="1"/>
              <a:t>formalised</a:t>
            </a:r>
            <a:r>
              <a:rPr dirty="0"/>
              <a:t> the response to deterioration, and NEWS and NEWS2 created a common language for physiological risk.</a:t>
            </a:r>
          </a:p>
          <a:p>
            <a:endParaRPr dirty="0"/>
          </a:p>
          <a:p>
            <a:r>
              <a:rPr dirty="0"/>
              <a:t>Call 4 Concern, introduced at Royal Berkshire in 2009, brought the patient and family voice into escalation. More recently, NOrF, CC3N and the Intensive Care Society have developed standards, workforce guidance and a minimum dataset.</a:t>
            </a:r>
          </a:p>
          <a:p>
            <a:endParaRPr dirty="0"/>
          </a:p>
          <a:p>
            <a:r>
              <a:rPr dirty="0"/>
              <a:t>England has therefore moved from individual rescue services to a nationally described deterioration system.</a:t>
            </a:r>
          </a:p>
          <a:p>
            <a:endParaRPr dirty="0"/>
          </a:p>
          <a:p>
            <a:r>
              <a:rPr dirty="0"/>
              <a:t>Transition: That development has created widespread coverage, but it has not created consistent provision.</a:t>
            </a:r>
          </a:p>
          <a:p>
            <a:endParaRPr dirty="0"/>
          </a:p>
          <a:p>
            <a:r>
              <a:rPr dirty="0"/>
              <a:t>Sources: Comprehensive Critical Care (DH, 2000); NICE CG50 (2007); RCP NEWS/NEWS2; Odell 2010 and 2019 (Call 4 Concern); CC3N 2020; NOrF 2020, 2023; CCOP Framework (NOrF, ICS, CC3N, 2022).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about 1 min]</a:t>
            </a:r>
          </a:p>
          <a:p>
            <a:endParaRPr dirty="0"/>
          </a:p>
          <a:p>
            <a:r>
              <a:rPr dirty="0"/>
              <a:t>Critical Care Outreach is now widely established across England.</a:t>
            </a:r>
          </a:p>
          <a:p>
            <a:endParaRPr dirty="0"/>
          </a:p>
          <a:p>
            <a:r>
              <a:rPr dirty="0"/>
              <a:t>The CC3N survey identified 122 services. The newer NOrF survey received 102 usable responses, with 74 per cent reporting 24-hour coverage.</a:t>
            </a:r>
          </a:p>
          <a:p>
            <a:endParaRPr dirty="0"/>
          </a:p>
          <a:p>
            <a:r>
              <a:rPr dirty="0"/>
              <a:t>The variation is striking: annual activity ranged from 75 calls to more than 15,000, and beds covered from 30 to more than 2,600. Almost half also worked outside the traditional outreach remit.</a:t>
            </a:r>
          </a:p>
          <a:p>
            <a:endParaRPr dirty="0"/>
          </a:p>
          <a:p>
            <a:r>
              <a:rPr dirty="0"/>
              <a:t>The same title can therefore describe very different staffing, availability and capability. That creates a risk of unequal access to specialist deterioration care.</a:t>
            </a:r>
          </a:p>
          <a:p>
            <a:endParaRPr dirty="0"/>
          </a:p>
          <a:p>
            <a:r>
              <a:rPr dirty="0"/>
              <a:t>Transition: This matters because the role of outreach has also expanded considerably.</a:t>
            </a:r>
          </a:p>
          <a:p>
            <a:endParaRPr dirty="0"/>
          </a:p>
          <a:p>
            <a:r>
              <a:rPr dirty="0"/>
              <a:t>Sources: CC3N National Critical Care Outreach Workforce Survey (2019 data, 2020); NOrF 2023 survey manuscript (unpublished, under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about 1 min 10 sec]</a:t>
            </a:r>
          </a:p>
          <a:p>
            <a:endParaRPr dirty="0"/>
          </a:p>
          <a:p>
            <a:r>
              <a:rPr dirty="0"/>
              <a:t>Modern outreach is much more than an emergency response to a high NEWS2.</a:t>
            </a:r>
          </a:p>
          <a:p>
            <a:endParaRPr dirty="0"/>
          </a:p>
          <a:p>
            <a:r>
              <a:rPr dirty="0"/>
              <a:t>The NOrF survey shows teams providing post-ICU follow-up, teaching, tracheostomy support, non-invasive ventilation, hospital-at-night services and support with end-of-life decisions.</a:t>
            </a:r>
          </a:p>
          <a:p>
            <a:endParaRPr dirty="0"/>
          </a:p>
          <a:p>
            <a:r>
              <a:rPr dirty="0"/>
              <a:t>The PREPARE model reflects this breadth across detection, response, education, governance, rehabilitation and improvement.</a:t>
            </a:r>
          </a:p>
          <a:p>
            <a:endParaRPr dirty="0"/>
          </a:p>
          <a:p>
            <a:r>
              <a:rPr dirty="0"/>
              <a:t>We should increasingly describe CCO as the hospital-wide specialist service for clinical deterioration, linking surveillance with expert response across the pathway.</a:t>
            </a:r>
          </a:p>
          <a:p>
            <a:endParaRPr dirty="0"/>
          </a:p>
          <a:p>
            <a:r>
              <a:rPr dirty="0"/>
              <a:t>Transition: If CCO now works across the whole pathway, the way we identify and interpret risk must also evolve.</a:t>
            </a:r>
          </a:p>
          <a:p>
            <a:endParaRPr dirty="0"/>
          </a:p>
          <a:p>
            <a:r>
              <a:rPr dirty="0"/>
              <a:t>Sources: NOrF 2023 survey; NOrF Quality and Operational Standards (2020); GPICS V3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about 1 min]</a:t>
            </a:r>
          </a:p>
          <a:p>
            <a:endParaRPr dirty="0"/>
          </a:p>
          <a:p>
            <a:r>
              <a:rPr dirty="0"/>
              <a:t>We are becoming increasingly sophisticated at identifying deterioration.</a:t>
            </a:r>
          </a:p>
          <a:p>
            <a:endParaRPr dirty="0"/>
          </a:p>
          <a:p>
            <a:r>
              <a:rPr dirty="0"/>
              <a:t>Future surveillance may move beyond a single NEWS2, combining physiological trends, pathology, clinical judgement, staff concern and the patient or family's view.</a:t>
            </a:r>
          </a:p>
          <a:p>
            <a:endParaRPr dirty="0"/>
          </a:p>
          <a:p>
            <a:r>
              <a:rPr dirty="0"/>
              <a:t>Multivariable and machine-learning models may help identify where a patient is heading, although the evidence remains emerging.</a:t>
            </a:r>
          </a:p>
          <a:p>
            <a:endParaRPr dirty="0"/>
          </a:p>
          <a:p>
            <a:r>
              <a:rPr dirty="0"/>
              <a:t>A dashboard does not improve outcomes alone. Someone must interpret the information, assess the patient and coordinate the response. CCO can convert increasingly complex information into timely clinical action.</a:t>
            </a:r>
          </a:p>
          <a:p>
            <a:endParaRPr dirty="0"/>
          </a:p>
          <a:p>
            <a:r>
              <a:rPr dirty="0"/>
              <a:t>Transition: Delivering that role requires a clearly defined specialist workforce.</a:t>
            </a:r>
          </a:p>
          <a:p>
            <a:endParaRPr dirty="0"/>
          </a:p>
          <a:p>
            <a:r>
              <a:rPr dirty="0"/>
              <a:t>Sources: Pimentel MAF et al. (2021), HAVEN; Lee S, Kim G (2026); </a:t>
            </a:r>
            <a:r>
              <a:rPr dirty="0" err="1"/>
              <a:t>Virtudazo</a:t>
            </a:r>
            <a:r>
              <a:rPr dirty="0"/>
              <a:t> MD et al. (2026); </a:t>
            </a:r>
            <a:r>
              <a:rPr dirty="0" err="1"/>
              <a:t>Déom</a:t>
            </a:r>
            <a:r>
              <a:rPr dirty="0"/>
              <a:t> N et al. (2026); </a:t>
            </a:r>
            <a:r>
              <a:rPr dirty="0" err="1"/>
              <a:t>Subbe</a:t>
            </a:r>
            <a:r>
              <a:rPr dirty="0"/>
              <a:t> et al. (2026); Smith D et al. (2026). Evidence for trajectory and machine-learning models remains emerging.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about 1 min 20 sec]</a:t>
            </a:r>
          </a:p>
          <a:p>
            <a:endParaRPr dirty="0"/>
          </a:p>
          <a:p>
            <a:r>
              <a:rPr dirty="0"/>
              <a:t>The Critical Care Outreach Practitioner Framework, produced by NOrF, the Intensive Care Society and CC3N, describes enhanced, advanced and consultant practice.</a:t>
            </a:r>
          </a:p>
          <a:p>
            <a:endParaRPr dirty="0"/>
          </a:p>
          <a:p>
            <a:r>
              <a:rPr dirty="0"/>
              <a:t>Enhanced practice is the national minimum. Advanced practice includes autonomous assessment and management. Consultant practice adds strategic leadership, research and system development.</a:t>
            </a:r>
          </a:p>
          <a:p>
            <a:endParaRPr dirty="0"/>
          </a:p>
          <a:p>
            <a:r>
              <a:rPr dirty="0"/>
              <a:t>The Royal Berkshire case shows advanced practice in action. Overnight, a practitioner assessed a patient with a NEWS2 of 12 and lactate of 11. Focused cardiac ultrasound identified tamponade, enabling direct escalation for emergency drainage. By around six o'clock, the lactate had </a:t>
            </a:r>
            <a:r>
              <a:rPr dirty="0" err="1"/>
              <a:t>normalised</a:t>
            </a:r>
            <a:r>
              <a:rPr dirty="0"/>
              <a:t>.</a:t>
            </a:r>
          </a:p>
          <a:p>
            <a:endParaRPr dirty="0"/>
          </a:p>
          <a:p>
            <a:r>
              <a:rPr dirty="0"/>
              <a:t>The value was not ultrasound alone, but specialist assessment, interpretation, authority to escalate and coordination of definitive treatment.</a:t>
            </a:r>
          </a:p>
          <a:p>
            <a:endParaRPr dirty="0"/>
          </a:p>
          <a:p>
            <a:r>
              <a:rPr dirty="0"/>
              <a:t>Transition: England now has standards and a workforce framework. The remaining challenge is reliable and equitable implementation.</a:t>
            </a:r>
          </a:p>
          <a:p>
            <a:endParaRPr dirty="0"/>
          </a:p>
          <a:p>
            <a:r>
              <a:rPr dirty="0"/>
              <a:t>Sources: CCOP Framework (NOrF, ICS, CC3N, 2022); Wilson (2023) case study.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about 50 sec]</a:t>
            </a:r>
          </a:p>
          <a:p>
            <a:endParaRPr dirty="0"/>
          </a:p>
          <a:p>
            <a:r>
              <a:rPr dirty="0"/>
              <a:t>GPICS V3 provides clearer expectations, but delivery depends on three connected priorities.</a:t>
            </a:r>
          </a:p>
          <a:p>
            <a:endParaRPr dirty="0"/>
          </a:p>
          <a:p>
            <a:r>
              <a:rPr dirty="0"/>
              <a:t>First, equitable delivery: dependable access to expertise across hospitals, wards and times of day.</a:t>
            </a:r>
          </a:p>
          <a:p>
            <a:endParaRPr dirty="0"/>
          </a:p>
          <a:p>
            <a:r>
              <a:rPr dirty="0"/>
              <a:t>Second, better deterioration intelligence: NEWS2 alongside trends, pathology, clinical concern and appropriately evaluated predictive models.</a:t>
            </a:r>
          </a:p>
          <a:p>
            <a:endParaRPr dirty="0"/>
          </a:p>
          <a:p>
            <a:r>
              <a:rPr dirty="0"/>
              <a:t>Third, specialist capability: a developed outreach workforce and consistent data that demonstrate outcomes rather than simply counting activity.</a:t>
            </a:r>
          </a:p>
          <a:p>
            <a:endParaRPr dirty="0"/>
          </a:p>
          <a:p>
            <a:r>
              <a:rPr dirty="0"/>
              <a:t>The question I would carry into our Community of Practice is: How does England turn national standards into reliable, equitable deterioration care?</a:t>
            </a:r>
          </a:p>
          <a:p>
            <a:endParaRPr dirty="0"/>
          </a:p>
          <a:p>
            <a:r>
              <a:rPr dirty="0"/>
              <a:t>Sources: FICM and ICS, GPICS V3 (2026), section 1.7.</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F21DBF-3C43-4AF0-AAB0-9CCEE149CC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255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a:p>
          <a:p>
            <a:endParaRPr/>
          </a:p>
          <a:p>
            <a:r>
              <a:t>Delivery considerations: agree an all-Wales service standard and assess local demand. Fund sustainable rotas with cover for leave and sickness. Provide supervised competency development and clear referral, escalation and handover arrangements. Monitor coverage gaps and response times alongside patient outcomes.</a:t>
            </a:r>
          </a:p>
          <a:p>
            <a:endParaRPr/>
          </a:p>
          <a:p>
            <a:r>
              <a:t>Benefits shown are intended service improvements, not proven reductions in mortality or ICU admissions. Evidence for outreach effects on mortality and cardiac arrest remains inconclusive.</a:t>
            </a:r>
          </a:p>
          <a:p>
            <a:endParaRPr/>
          </a:p>
          <a:p>
            <a:r>
              <a:t>[Sources]</a:t>
            </a:r>
          </a:p>
          <a:p>
            <a:r>
              <a:t>National Outreach Forum. Quality and Operational Standards for the Provision of Critical Care Outreach Services (2020). https://www.wyccn.org/uploads/6/5/1/9/65199375/norf_operational_standards_2020.pdf</a:t>
            </a:r>
          </a:p>
          <a:p>
            <a:r>
              <a:t>Critical Care Outreach Practitioner Framework (2022). https://ics.ac.uk/resource/ccopf.html</a:t>
            </a:r>
          </a:p>
          <a:p>
            <a:r>
              <a:t>NICE CG50. Acutely ill adults in hospital: recognising and responding to deterioration. https://www.nice.org.uk/guidance/cg50/chapter/Recommendations</a:t>
            </a:r>
          </a:p>
          <a:p>
            <a:r>
              <a:t>HEIW. Professional Framework for Enhanced, Advanced and Consultant Clinical Practice in Wales (2023). https://heiw.nhs.wales/workforce/workforce-transformation/workforce-development/professional-framework-for-enhanced-advanced-and-consultant-clinical-practice/</a:t>
            </a:r>
          </a:p>
          <a:p>
            <a:r>
              <a:t>Trenchard-Turner et al. Critical care outreach teams: a service without walls (2023). https://link.springer.com/content/pdf/10.1007/s00134-023-07021-y.pdf</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B187E-F1B3-1182-0AB4-6FCAE4D5110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2AC0D8-5466-94FA-1BC9-7073F9B11695}"/>
              </a:ext>
            </a:extLst>
          </p:cNvPr>
          <p:cNvSpPr>
            <a:spLocks noGrp="1" noRot="1" noChangeAspect="1"/>
          </p:cNvSpPr>
          <p:nvPr>
            <p:ph type="sldImg"/>
          </p:nvPr>
        </p:nvSpPr>
        <p:spPr/>
        <p:txBody>
          <a:bodyPr/>
          <a:lstStyle/>
          <a:p>
            <a:endParaRPr lang="en-GB"/>
          </a:p>
        </p:txBody>
      </p:sp>
      <p:sp>
        <p:nvSpPr>
          <p:cNvPr id="3" name="ノート プレースホルダー 2">
            <a:extLst>
              <a:ext uri="{FF2B5EF4-FFF2-40B4-BE49-F238E27FC236}">
                <a16:creationId xmlns:a16="http://schemas.microsoft.com/office/drawing/2014/main" id="{0C76D2D3-08B9-AECC-F0A6-7148C68FD5D2}"/>
              </a:ext>
            </a:extLst>
          </p:cNvPr>
          <p:cNvSpPr>
            <a:spLocks noGrp="1"/>
          </p:cNvSpPr>
          <p:nvPr>
            <p:ph type="body" idx="1"/>
          </p:nvPr>
        </p:nvSpPr>
        <p:spPr/>
        <p:txBody>
          <a:bodyPr/>
          <a:lstStyle/>
          <a:p>
            <a:r>
              <a:rPr lang="en-US" dirty="0"/>
              <a:t>Good morning. I am Ayako Noguchi from the Institute of Science Tokyo.</a:t>
            </a:r>
          </a:p>
          <a:p>
            <a:endParaRPr lang="en-US" dirty="0"/>
          </a:p>
          <a:p>
            <a:r>
              <a:rPr lang="en-US" dirty="0"/>
              <a:t>I would like to share one perspective from Japan.</a:t>
            </a:r>
          </a:p>
          <a:p>
            <a:endParaRPr lang="en-US" dirty="0"/>
          </a:p>
          <a:p>
            <a:r>
              <a:rPr lang="en-US" dirty="0"/>
              <a:t>CCO practice remains diverse and poorly visible, even as RRS adoption is increasing.</a:t>
            </a:r>
          </a:p>
          <a:p>
            <a:endParaRPr lang="en-US" dirty="0"/>
          </a:p>
          <a:p>
            <a:r>
              <a:rPr lang="en-US" dirty="0"/>
              <a:t>Since 2022, RRS has been included in the facility requirements for the Acute Care Enhancement Add-on. In the 2024 survey by the Japan Society of Intensive Care Medicine, RRS adoption increased from 66.5 percent in 2022 to 82 percent in 2024.</a:t>
            </a:r>
          </a:p>
          <a:p>
            <a:endParaRPr lang="en-US" dirty="0"/>
          </a:p>
          <a:p>
            <a:r>
              <a:rPr lang="en-US" dirty="0"/>
              <a:t>However, only 6.7 percent of RRS-adopting hospitals considered their system established. CCO has been surveyed, but its findings are not routinely reported separately.</a:t>
            </a:r>
          </a:p>
          <a:p>
            <a:endParaRPr lang="en-US" dirty="0"/>
          </a:p>
          <a:p>
            <a:r>
              <a:rPr lang="en-US" dirty="0"/>
              <a:t>I mapped Japanese CCO-related reports and identified 92; most were domestic conference abstracts in Japanese. The number increased after the 2022 reimbursement reform.</a:t>
            </a:r>
          </a:p>
          <a:p>
            <a:endParaRPr lang="en-US" dirty="0"/>
          </a:p>
          <a:p>
            <a:r>
              <a:rPr lang="en-US" dirty="0"/>
              <a:t>This suggests that CCO practice may be developing faster than it is being described or evaluated.</a:t>
            </a:r>
          </a:p>
          <a:p>
            <a:endParaRPr lang="en-US" dirty="0"/>
          </a:p>
          <a:p>
            <a:r>
              <a:rPr lang="en-US" dirty="0"/>
              <a:t>So, what does CCO delivery actually look like in Japan?</a:t>
            </a:r>
            <a:endParaRPr lang="en-GB" dirty="0"/>
          </a:p>
        </p:txBody>
      </p:sp>
      <p:sp>
        <p:nvSpPr>
          <p:cNvPr id="4" name="スライド番号プレースホルダー 3">
            <a:extLst>
              <a:ext uri="{FF2B5EF4-FFF2-40B4-BE49-F238E27FC236}">
                <a16:creationId xmlns:a16="http://schemas.microsoft.com/office/drawing/2014/main" id="{A73D2B81-AB9F-2627-E4CF-4320DC86C4D0}"/>
              </a:ext>
            </a:extLst>
          </p:cNvPr>
          <p:cNvSpPr>
            <a:spLocks noGrp="1"/>
          </p:cNvSpPr>
          <p:nvPr>
            <p:ph type="sldNum" sz="quarter" idx="5"/>
          </p:nvPr>
        </p:nvSpPr>
        <p:spPr/>
        <p:txBody>
          <a:bodyPr/>
          <a:lstStyle/>
          <a:p>
            <a:fld id="{B408FBF9-0B44-4DFD-B97E-D6A83BC446AC}" type="slidenum">
              <a:rPr kumimoji="1" lang="ja-JP" altLang="en-US" smtClean="0"/>
              <a:t>21</a:t>
            </a:fld>
            <a:endParaRPr kumimoji="1" lang="ja-JP" altLang="en-US"/>
          </a:p>
        </p:txBody>
      </p:sp>
    </p:spTree>
    <p:extLst>
      <p:ext uri="{BB962C8B-B14F-4D97-AF65-F5344CB8AC3E}">
        <p14:creationId xmlns:p14="http://schemas.microsoft.com/office/powerpoint/2010/main" val="4177282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7FD64-3DED-15CF-6A68-77C52DFCB17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7A8AFD-C37C-2A7E-1822-7C349F76D5A9}"/>
              </a:ext>
            </a:extLst>
          </p:cNvPr>
          <p:cNvSpPr>
            <a:spLocks noGrp="1" noRot="1" noChangeAspect="1"/>
          </p:cNvSpPr>
          <p:nvPr>
            <p:ph type="sldImg"/>
          </p:nvPr>
        </p:nvSpPr>
        <p:spPr/>
        <p:txBody>
          <a:bodyPr/>
          <a:lstStyle/>
          <a:p>
            <a:endParaRPr lang="en-GB"/>
          </a:p>
        </p:txBody>
      </p:sp>
      <p:sp>
        <p:nvSpPr>
          <p:cNvPr id="3" name="ノート プレースホルダー 2">
            <a:extLst>
              <a:ext uri="{FF2B5EF4-FFF2-40B4-BE49-F238E27FC236}">
                <a16:creationId xmlns:a16="http://schemas.microsoft.com/office/drawing/2014/main" id="{D4001323-744A-45E6-C19D-9D5A01AC7099}"/>
              </a:ext>
            </a:extLst>
          </p:cNvPr>
          <p:cNvSpPr>
            <a:spLocks noGrp="1"/>
          </p:cNvSpPr>
          <p:nvPr>
            <p:ph type="body" idx="1"/>
          </p:nvPr>
        </p:nvSpPr>
        <p:spPr/>
        <p:txBody>
          <a:bodyPr/>
          <a:lstStyle/>
          <a:p>
            <a:r>
              <a:rPr kumimoji="1" lang="en-US" altLang="ja-JP" sz="1600" kern="1200" dirty="0">
                <a:solidFill>
                  <a:schemeClr val="tx1"/>
                </a:solidFill>
                <a:effectLst/>
                <a:latin typeface="+mn-lt"/>
                <a:ea typeface="+mn-ea"/>
                <a:cs typeface="+mn-cs"/>
              </a:rPr>
              <a:t>CCO delivery remains diverse, with no single </a:t>
            </a:r>
            <a:r>
              <a:rPr kumimoji="1" lang="en-US" altLang="ja-JP" sz="1600" kern="1200" dirty="0" err="1">
                <a:solidFill>
                  <a:schemeClr val="tx1"/>
                </a:solidFill>
                <a:effectLst/>
                <a:latin typeface="+mn-lt"/>
                <a:ea typeface="+mn-ea"/>
                <a:cs typeface="+mn-cs"/>
              </a:rPr>
              <a:t>standardised</a:t>
            </a:r>
            <a:r>
              <a:rPr kumimoji="1" lang="en-US" altLang="ja-JP" sz="1600" kern="1200" dirty="0">
                <a:solidFill>
                  <a:schemeClr val="tx1"/>
                </a:solidFill>
                <a:effectLst/>
                <a:latin typeface="+mn-lt"/>
                <a:ea typeface="+mn-ea"/>
                <a:cs typeface="+mn-cs"/>
              </a:rPr>
              <a:t> national model.</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To better understand this diversity, I mapped Japanese reports using CCO-, CCOT-, and CCOS-related terms. The four patterns shown here are illustrative findings from targeted literature mapping. They are not a national classification and do not estimate prevalence.</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Four broad patterns emerged: post-ICU follow-up, EWS-triggered review, proactive ward rounding, and RRT- or MET-integrated models.</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As the table shows, these models differ in their target patients, the teams involved, and how outreach is delivered. Workforce models, roles, and education also vary across </a:t>
            </a:r>
            <a:r>
              <a:rPr kumimoji="1" lang="en-US" altLang="ja-JP" sz="1600" kern="1200" dirty="0" err="1">
                <a:solidFill>
                  <a:schemeClr val="tx1"/>
                </a:solidFill>
                <a:effectLst/>
                <a:latin typeface="+mn-lt"/>
                <a:ea typeface="+mn-ea"/>
                <a:cs typeface="+mn-cs"/>
              </a:rPr>
              <a:t>organisations</a:t>
            </a:r>
            <a:r>
              <a:rPr kumimoji="1" lang="en-US" altLang="ja-JP" sz="1600" kern="1200" dirty="0">
                <a:solidFill>
                  <a:schemeClr val="tx1"/>
                </a:solidFill>
                <a:effectLst/>
                <a:latin typeface="+mn-lt"/>
                <a:ea typeface="+mn-ea"/>
                <a:cs typeface="+mn-cs"/>
              </a:rPr>
              <a:t>.</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Rather than presenting a single Japanese model, I would now like to share two local examples that illustrate how our practice has evolved—from automated EWS to shared review.</a:t>
            </a:r>
            <a:endParaRPr lang="en-GB" dirty="0"/>
          </a:p>
        </p:txBody>
      </p:sp>
      <p:sp>
        <p:nvSpPr>
          <p:cNvPr id="4" name="スライド番号プレースホルダー 3">
            <a:extLst>
              <a:ext uri="{FF2B5EF4-FFF2-40B4-BE49-F238E27FC236}">
                <a16:creationId xmlns:a16="http://schemas.microsoft.com/office/drawing/2014/main" id="{ACC1E314-5E19-052A-EAC0-8A7B51A22833}"/>
              </a:ext>
            </a:extLst>
          </p:cNvPr>
          <p:cNvSpPr>
            <a:spLocks noGrp="1"/>
          </p:cNvSpPr>
          <p:nvPr>
            <p:ph type="sldNum" sz="quarter" idx="5"/>
          </p:nvPr>
        </p:nvSpPr>
        <p:spPr/>
        <p:txBody>
          <a:bodyPr/>
          <a:lstStyle/>
          <a:p>
            <a:fld id="{B408FBF9-0B44-4DFD-B97E-D6A83BC446AC}" type="slidenum">
              <a:rPr kumimoji="1" lang="ja-JP" altLang="en-US" smtClean="0"/>
              <a:t>22</a:t>
            </a:fld>
            <a:endParaRPr kumimoji="1" lang="ja-JP" altLang="en-US"/>
          </a:p>
        </p:txBody>
      </p:sp>
    </p:spTree>
    <p:extLst>
      <p:ext uri="{BB962C8B-B14F-4D97-AF65-F5344CB8AC3E}">
        <p14:creationId xmlns:p14="http://schemas.microsoft.com/office/powerpoint/2010/main" val="3220929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3DAA6-4FE2-25C8-2739-FCDAC6CF20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1F3316E-0C0A-F248-60BB-921C8815CE63}"/>
              </a:ext>
            </a:extLst>
          </p:cNvPr>
          <p:cNvSpPr>
            <a:spLocks noGrp="1" noRot="1" noChangeAspect="1"/>
          </p:cNvSpPr>
          <p:nvPr>
            <p:ph type="sldImg"/>
          </p:nvPr>
        </p:nvSpPr>
        <p:spPr/>
        <p:txBody>
          <a:bodyPr/>
          <a:lstStyle/>
          <a:p>
            <a:endParaRPr lang="en-GB"/>
          </a:p>
        </p:txBody>
      </p:sp>
      <p:sp>
        <p:nvSpPr>
          <p:cNvPr id="3" name="ノート プレースホルダー 2">
            <a:extLst>
              <a:ext uri="{FF2B5EF4-FFF2-40B4-BE49-F238E27FC236}">
                <a16:creationId xmlns:a16="http://schemas.microsoft.com/office/drawing/2014/main" id="{3F805C3A-B2F5-0766-B2D7-065D0C054DCA}"/>
              </a:ext>
            </a:extLst>
          </p:cNvPr>
          <p:cNvSpPr>
            <a:spLocks noGrp="1"/>
          </p:cNvSpPr>
          <p:nvPr>
            <p:ph type="body" idx="1"/>
          </p:nvPr>
        </p:nvSpPr>
        <p:spPr/>
        <p:txBody>
          <a:bodyPr/>
          <a:lstStyle/>
          <a:p>
            <a:r>
              <a:rPr kumimoji="1" lang="en-US" altLang="ja-JP" sz="1600" kern="1200" dirty="0">
                <a:solidFill>
                  <a:schemeClr val="tx1"/>
                </a:solidFill>
                <a:effectLst/>
                <a:latin typeface="+mn-lt"/>
                <a:ea typeface="+mn-ea"/>
                <a:cs typeface="+mn-cs"/>
              </a:rPr>
              <a:t>These two local examples illustrate how my practice has evolved—from automated EWS to shared review.</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In Kyoto, between 2019 and 2020, we created an automated NEWS tool from the ground up, because manual calculation and checking made routine use difficult in a busy ward.</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The tool supported a nurse-led CCO model: automated screening, bedside assessment by a critical-care nurse, ward-staff support, and escalation when needed. It did not replace clinical judgement; it made early-warning information usable in everyday practice.</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At the Institute of Science Tokyo Hospital, the next question was not only whether NEWS could be calculated, but how it should be used. We embedded it in proactive CCOT rounds—not as a strict numeric trigger, but as a prompt for shared review.</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During these rounds, we interpret changes in vital signs together, encourage nurses to voice concerns, and share patient and ward context.</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In this way, digital support made detection more feasible, while shared review made escalation more relational.</a:t>
            </a:r>
            <a:endParaRPr lang="en-GB" dirty="0"/>
          </a:p>
        </p:txBody>
      </p:sp>
      <p:sp>
        <p:nvSpPr>
          <p:cNvPr id="4" name="スライド番号プレースホルダー 3">
            <a:extLst>
              <a:ext uri="{FF2B5EF4-FFF2-40B4-BE49-F238E27FC236}">
                <a16:creationId xmlns:a16="http://schemas.microsoft.com/office/drawing/2014/main" id="{3D746CCB-C5EC-D51C-0878-97F6A2E91B55}"/>
              </a:ext>
            </a:extLst>
          </p:cNvPr>
          <p:cNvSpPr>
            <a:spLocks noGrp="1"/>
          </p:cNvSpPr>
          <p:nvPr>
            <p:ph type="sldNum" sz="quarter" idx="5"/>
          </p:nvPr>
        </p:nvSpPr>
        <p:spPr/>
        <p:txBody>
          <a:bodyPr/>
          <a:lstStyle/>
          <a:p>
            <a:fld id="{B408FBF9-0B44-4DFD-B97E-D6A83BC446AC}" type="slidenum">
              <a:rPr kumimoji="1" lang="ja-JP" altLang="en-US" smtClean="0"/>
              <a:t>23</a:t>
            </a:fld>
            <a:endParaRPr kumimoji="1" lang="ja-JP" altLang="en-US"/>
          </a:p>
        </p:txBody>
      </p:sp>
    </p:spTree>
    <p:extLst>
      <p:ext uri="{BB962C8B-B14F-4D97-AF65-F5344CB8AC3E}">
        <p14:creationId xmlns:p14="http://schemas.microsoft.com/office/powerpoint/2010/main" val="4180138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98501-869E-D5DA-C4C6-E7D7FA00124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DCAEED-666A-9233-B100-13720C0C0ECE}"/>
              </a:ext>
            </a:extLst>
          </p:cNvPr>
          <p:cNvSpPr>
            <a:spLocks noGrp="1" noRot="1" noChangeAspect="1"/>
          </p:cNvSpPr>
          <p:nvPr>
            <p:ph type="sldImg"/>
          </p:nvPr>
        </p:nvSpPr>
        <p:spPr/>
        <p:txBody>
          <a:bodyPr/>
          <a:lstStyle/>
          <a:p>
            <a:endParaRPr lang="en-GB"/>
          </a:p>
        </p:txBody>
      </p:sp>
      <p:sp>
        <p:nvSpPr>
          <p:cNvPr id="3" name="ノート プレースホルダー 2">
            <a:extLst>
              <a:ext uri="{FF2B5EF4-FFF2-40B4-BE49-F238E27FC236}">
                <a16:creationId xmlns:a16="http://schemas.microsoft.com/office/drawing/2014/main" id="{A41B4C27-3B4F-14B4-8FF9-541F29E81AEE}"/>
              </a:ext>
            </a:extLst>
          </p:cNvPr>
          <p:cNvSpPr>
            <a:spLocks noGrp="1"/>
          </p:cNvSpPr>
          <p:nvPr>
            <p:ph type="body" idx="1"/>
          </p:nvPr>
        </p:nvSpPr>
        <p:spPr/>
        <p:txBody>
          <a:bodyPr/>
          <a:lstStyle/>
          <a:p>
            <a:r>
              <a:rPr lang="en-US" dirty="0"/>
              <a:t>This led us to ask whether shared review could be sustained under operational pressure.</a:t>
            </a:r>
          </a:p>
          <a:p>
            <a:endParaRPr lang="en-US" dirty="0"/>
          </a:p>
          <a:p>
            <a:r>
              <a:rPr lang="en-US" dirty="0"/>
              <a:t>We evaluated this question in an observational study from 2021 to 2024, during a period when hospital bed occupancy increased rapidly after COVID-19.</a:t>
            </a:r>
          </a:p>
          <a:p>
            <a:endParaRPr lang="en-US" dirty="0"/>
          </a:p>
          <a:p>
            <a:r>
              <a:rPr lang="en-US" dirty="0"/>
              <a:t>Despite this pressure, escalation-related processes remained broadly stable, and nurse-triggered RRS calls showed a positive, though non-significant, trend across follow-up.</a:t>
            </a:r>
          </a:p>
          <a:p>
            <a:endParaRPr lang="en-US" dirty="0"/>
          </a:p>
          <a:p>
            <a:r>
              <a:rPr lang="en-US" dirty="0"/>
              <a:t>These observational findings cannot establish causality. However, they suggest that embedding NEWS in proactive CCOT rounds may help sustain escalation </a:t>
            </a:r>
            <a:r>
              <a:rPr lang="en-US" dirty="0" err="1"/>
              <a:t>behaviours</a:t>
            </a:r>
            <a:r>
              <a:rPr lang="en-US" dirty="0"/>
              <a:t>.</a:t>
            </a:r>
          </a:p>
          <a:p>
            <a:endParaRPr lang="en-US" dirty="0"/>
          </a:p>
          <a:p>
            <a:r>
              <a:rPr lang="en-US" dirty="0"/>
              <a:t>Most importantly, evaluation should capture not only clinical outcomes, but also whether concerns are </a:t>
            </a:r>
            <a:r>
              <a:rPr lang="en-US" dirty="0" err="1"/>
              <a:t>recognised</a:t>
            </a:r>
            <a:r>
              <a:rPr lang="en-US" dirty="0"/>
              <a:t>, voiced, heard, and acted upon.</a:t>
            </a:r>
            <a:endParaRPr lang="en-GB" dirty="0"/>
          </a:p>
        </p:txBody>
      </p:sp>
      <p:sp>
        <p:nvSpPr>
          <p:cNvPr id="4" name="スライド番号プレースホルダー 3">
            <a:extLst>
              <a:ext uri="{FF2B5EF4-FFF2-40B4-BE49-F238E27FC236}">
                <a16:creationId xmlns:a16="http://schemas.microsoft.com/office/drawing/2014/main" id="{0E255890-9A88-16BB-5F0C-A8F80795197E}"/>
              </a:ext>
            </a:extLst>
          </p:cNvPr>
          <p:cNvSpPr>
            <a:spLocks noGrp="1"/>
          </p:cNvSpPr>
          <p:nvPr>
            <p:ph type="sldNum" sz="quarter" idx="5"/>
          </p:nvPr>
        </p:nvSpPr>
        <p:spPr/>
        <p:txBody>
          <a:bodyPr/>
          <a:lstStyle/>
          <a:p>
            <a:fld id="{B408FBF9-0B44-4DFD-B97E-D6A83BC446AC}" type="slidenum">
              <a:rPr kumimoji="1" lang="ja-JP" altLang="en-US" smtClean="0"/>
              <a:t>24</a:t>
            </a:fld>
            <a:endParaRPr kumimoji="1" lang="ja-JP" altLang="en-US"/>
          </a:p>
        </p:txBody>
      </p:sp>
    </p:spTree>
    <p:extLst>
      <p:ext uri="{BB962C8B-B14F-4D97-AF65-F5344CB8AC3E}">
        <p14:creationId xmlns:p14="http://schemas.microsoft.com/office/powerpoint/2010/main" val="4180115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364AE-93A2-F028-3913-352AF99804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2760664-F292-D918-3E1B-BFC037FB187C}"/>
              </a:ext>
            </a:extLst>
          </p:cNvPr>
          <p:cNvSpPr>
            <a:spLocks noGrp="1" noRot="1" noChangeAspect="1"/>
          </p:cNvSpPr>
          <p:nvPr>
            <p:ph type="sldImg"/>
          </p:nvPr>
        </p:nvSpPr>
        <p:spPr/>
        <p:txBody>
          <a:bodyPr/>
          <a:lstStyle/>
          <a:p>
            <a:endParaRPr lang="en-GB"/>
          </a:p>
        </p:txBody>
      </p:sp>
      <p:sp>
        <p:nvSpPr>
          <p:cNvPr id="3" name="ノート プレースホルダー 2">
            <a:extLst>
              <a:ext uri="{FF2B5EF4-FFF2-40B4-BE49-F238E27FC236}">
                <a16:creationId xmlns:a16="http://schemas.microsoft.com/office/drawing/2014/main" id="{DB64D3A0-C68D-4C40-32E7-CD019544D63B}"/>
              </a:ext>
            </a:extLst>
          </p:cNvPr>
          <p:cNvSpPr>
            <a:spLocks noGrp="1"/>
          </p:cNvSpPr>
          <p:nvPr>
            <p:ph type="body" idx="1"/>
          </p:nvPr>
        </p:nvSpPr>
        <p:spPr/>
        <p:txBody>
          <a:bodyPr/>
          <a:lstStyle/>
          <a:p>
            <a:r>
              <a:rPr kumimoji="1" lang="en-US" altLang="ja-JP" sz="1600" kern="1200" dirty="0">
                <a:solidFill>
                  <a:schemeClr val="tx1"/>
                </a:solidFill>
                <a:effectLst/>
                <a:latin typeface="+mn-lt"/>
                <a:ea typeface="+mn-ea"/>
                <a:cs typeface="+mn-cs"/>
              </a:rPr>
              <a:t>Sustainable escalation requires data, digital support, and a culture in which every concern can be voiced.</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This dashboard shows respiratory-rate measurement and NEWS-identified high-risk patients by month, ward, and year. I will let it run rather than explain it in detail.</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However, data alone do not escalate care. Dialogue builds the relationships that make escalation possible.</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For me, person-</a:t>
            </a:r>
            <a:r>
              <a:rPr kumimoji="1" lang="en-US" altLang="ja-JP" sz="1600" kern="1200" dirty="0" err="1">
                <a:solidFill>
                  <a:schemeClr val="tx1"/>
                </a:solidFill>
                <a:effectLst/>
                <a:latin typeface="+mn-lt"/>
                <a:ea typeface="+mn-ea"/>
                <a:cs typeface="+mn-cs"/>
              </a:rPr>
              <a:t>centred</a:t>
            </a:r>
            <a:r>
              <a:rPr kumimoji="1" lang="en-US" altLang="ja-JP" sz="1600" kern="1200" dirty="0">
                <a:solidFill>
                  <a:schemeClr val="tx1"/>
                </a:solidFill>
                <a:effectLst/>
                <a:latin typeface="+mn-lt"/>
                <a:ea typeface="+mn-ea"/>
                <a:cs typeface="+mn-cs"/>
              </a:rPr>
              <a:t> CCO means using digital tools to support—not replace—clinical judgement, shared interpretation, and the confidence to voice concerns.</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So I would like to leave the Community of Practice with one question:</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How can we build and evaluate CCO systems that use data and digital support while ensuring that every concern can be voiced?</a:t>
            </a:r>
          </a:p>
          <a:p>
            <a:endParaRPr kumimoji="1" lang="en-US" altLang="ja-JP" sz="1600" kern="1200" dirty="0">
              <a:solidFill>
                <a:schemeClr val="tx1"/>
              </a:solidFill>
              <a:effectLst/>
              <a:latin typeface="+mn-lt"/>
              <a:ea typeface="+mn-ea"/>
              <a:cs typeface="+mn-cs"/>
            </a:endParaRPr>
          </a:p>
          <a:p>
            <a:r>
              <a:rPr kumimoji="1" lang="en-US" altLang="ja-JP" sz="1600" kern="1200" dirty="0">
                <a:solidFill>
                  <a:schemeClr val="tx1"/>
                </a:solidFill>
                <a:effectLst/>
                <a:latin typeface="+mn-lt"/>
                <a:ea typeface="+mn-ea"/>
                <a:cs typeface="+mn-cs"/>
              </a:rPr>
              <a:t>Thank you.</a:t>
            </a:r>
            <a:endParaRPr lang="en-GB" dirty="0"/>
          </a:p>
        </p:txBody>
      </p:sp>
      <p:sp>
        <p:nvSpPr>
          <p:cNvPr id="4" name="スライド番号プレースホルダー 3">
            <a:extLst>
              <a:ext uri="{FF2B5EF4-FFF2-40B4-BE49-F238E27FC236}">
                <a16:creationId xmlns:a16="http://schemas.microsoft.com/office/drawing/2014/main" id="{CA2C2704-7024-BC51-CB86-395264ED7282}"/>
              </a:ext>
            </a:extLst>
          </p:cNvPr>
          <p:cNvSpPr>
            <a:spLocks noGrp="1"/>
          </p:cNvSpPr>
          <p:nvPr>
            <p:ph type="sldNum" sz="quarter" idx="5"/>
          </p:nvPr>
        </p:nvSpPr>
        <p:spPr/>
        <p:txBody>
          <a:bodyPr/>
          <a:lstStyle/>
          <a:p>
            <a:fld id="{B408FBF9-0B44-4DFD-B97E-D6A83BC446AC}" type="slidenum">
              <a:rPr kumimoji="1" lang="ja-JP" altLang="en-US" smtClean="0"/>
              <a:t>25</a:t>
            </a:fld>
            <a:endParaRPr kumimoji="1" lang="ja-JP" altLang="en-US"/>
          </a:p>
        </p:txBody>
      </p:sp>
    </p:spTree>
    <p:extLst>
      <p:ext uri="{BB962C8B-B14F-4D97-AF65-F5344CB8AC3E}">
        <p14:creationId xmlns:p14="http://schemas.microsoft.com/office/powerpoint/2010/main" val="1396578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about 2 minutes] Draft summary drawn from the four national presentations; check wording with each presenter at the 5 October review.
Four themes came through all of the talks. First, outreach has grown everywhere, but provision is uneven: in England the same title covers services from 75 to over 15,000 calls a year; Wales still has a health board with no acute outreach service; in Ireland coverage and 24/7 provision are still partial; and in Japan RRS adoption is high but few hospitals consider their system established.
Second, advanced practice is increasingly the professional framework for outreach, but recognition and detail vary: the CCOP Framework and NOrF work stream in England, the HEIW recognition gap in Wales, ANP-led outreach in Ireland, and varied roles and education in Japan.
Third, data. Every nation wants to benchmark and show impact, and a shared dataset keeps coming up.
Fourth, voice: Martha's Rule, Call for Concern, and in Japan, making sure every concern can be voiced.
CHECK: Ireland figures (2/9 provide 24/7; 5/17 Model 3 hospitals have CCOT) are summarised from Siobhan's slide 3; confirm the wording with her.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about 2 to 3 minutes, then close]
England and Japan questions are taken word for word from the presenters' final slides.
DRAFT: the Wales and Ireland questions are proposed from their closing slides (Wales slide 7 banner; Ireland slides 3 and 5). Vanessa and Siobhan to confirm or replace at the 5 October review.
The shared question on impact runs through Wales (research and evaluation priority), Ireland (demonstrating impact; you cannot benchmark what you cannot consistently measure), Japan (evaluating shared review under pressure) and England (GPICS V3 and the NOrF minimum dataset). It moves the discussion from counting activity to showing value for patients.
England's second question, on Martha's Rule extending to maternity and neonatal care, stays on Mark's slide 5 and can be raised in discussion.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Hidden spare slide, for questions only. Draft V1 of the clinical pillar infographic from the NOrF advanced practice pillar development group. Too dense to read from the back of a room.</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 hidden in slide show mode (not presented). Reinstate or move to the shared reference list when the four national sections are merged.
Odell (2019 and 2010), Honarmand (2024) and Trenchard-Turner (2023) details were checked against other papers' reference lists. Author initials and the full title for Welch et al. (2025) were not in the source notes, so check that one against the original before circulating.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934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AB6E5-DBC4-05C2-7598-956F0BD03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99E43A4-5D36-7F50-9A40-DE10E7808E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5AE26E-304B-E98E-16EE-54823558EFB5}"/>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EED473A1-3928-2E2B-59E6-C3E4340F51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906E2B-AA78-6886-4F95-B6FCD4839DC0}"/>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2109513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35B5A-CC0E-C73F-7353-908579411D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BB519A-5162-0120-15BE-409C9A9053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290BF3-0ECE-E64A-8F04-323A6571EB2A}"/>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8D37CD32-D3D7-151B-2B17-7F0096D518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F0EB34-F95F-369B-82DC-08C15BD8A07E}"/>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185106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89E5-15EC-5D99-F07B-52009CC8C7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DBB548A-965E-4F3A-AC68-85EEF1DA03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94E80E-B31D-7E0F-887B-AE6A6335DDF6}"/>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D1675C66-8C30-2CF7-760B-E88BDEB667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490A80-86EA-457A-DED2-4E91FF09CB4B}"/>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55806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2366-B9B3-7E0C-724C-8FC0D22863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F289A7-FB39-3842-8ABD-5884733C29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76FF78-8F00-9496-80F5-D35684E5A5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D7B20E-C6F2-6F12-47C9-19B316DCDB28}"/>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6" name="Footer Placeholder 5">
            <a:extLst>
              <a:ext uri="{FF2B5EF4-FFF2-40B4-BE49-F238E27FC236}">
                <a16:creationId xmlns:a16="http://schemas.microsoft.com/office/drawing/2014/main" id="{5A363C20-4438-842B-73E6-964308668A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6CADF5-4E47-3586-2E25-30014BED91DF}"/>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188161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664D9-828B-9E8A-8524-7DEB12B4062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0F16EF-15F3-4ED7-BE76-BC4CF273B6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559671-6924-6066-E021-8904A41B66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D93BEC7-FE2E-D574-10F3-34EDDADF4C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BEB75E-9554-4D77-2637-E165563D7E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951E282-F752-55EA-9DA7-CAC9E59C84FE}"/>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8" name="Footer Placeholder 7">
            <a:extLst>
              <a:ext uri="{FF2B5EF4-FFF2-40B4-BE49-F238E27FC236}">
                <a16:creationId xmlns:a16="http://schemas.microsoft.com/office/drawing/2014/main" id="{2A03EBD7-E898-995C-F0AE-A5CA8D7E56C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3260A9-F1E4-4698-3686-8E4FE4D319EC}"/>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169463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CCD4-21EC-D652-5320-45CCC9116F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A89A5D0-3CD8-7554-C32F-6FD67B9DE353}"/>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4" name="Footer Placeholder 3">
            <a:extLst>
              <a:ext uri="{FF2B5EF4-FFF2-40B4-BE49-F238E27FC236}">
                <a16:creationId xmlns:a16="http://schemas.microsoft.com/office/drawing/2014/main" id="{70D8A5AB-44B2-AA21-645E-8AE2B41A0BF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5B6217-74F1-AA00-965A-46415F7142EF}"/>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943817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3BF329-034C-EF2C-2220-6081B8361A8D}"/>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3" name="Footer Placeholder 2">
            <a:extLst>
              <a:ext uri="{FF2B5EF4-FFF2-40B4-BE49-F238E27FC236}">
                <a16:creationId xmlns:a16="http://schemas.microsoft.com/office/drawing/2014/main" id="{CBF3C035-F70D-F0F9-9F30-8D7FCC3853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5AA152-F2CC-C007-32AA-19553EB07D15}"/>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2281585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FEE5-A253-734D-88B6-AB07D3FDBB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BDDDF59-CD55-2866-794C-A8FD690005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71A17E-88DF-8D3E-066A-44C2B5E42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1EED91-7A48-9BDA-18B9-66A2E8C5FD62}"/>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6" name="Footer Placeholder 5">
            <a:extLst>
              <a:ext uri="{FF2B5EF4-FFF2-40B4-BE49-F238E27FC236}">
                <a16:creationId xmlns:a16="http://schemas.microsoft.com/office/drawing/2014/main" id="{38195D1F-4954-22A7-E6F0-56751548D4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AC00E5-262C-2C66-81E4-AC43CFCDB925}"/>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3579158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B47B-678F-303A-432C-AE3AB768C4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D01C4DF-E472-FF47-7A74-9C746EA93A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AD729C-435A-2325-5633-BE5A3658E3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5CEDEF-89AB-6453-2D03-2348E09CAF16}"/>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6" name="Footer Placeholder 5">
            <a:extLst>
              <a:ext uri="{FF2B5EF4-FFF2-40B4-BE49-F238E27FC236}">
                <a16:creationId xmlns:a16="http://schemas.microsoft.com/office/drawing/2014/main" id="{DF11DE95-2362-C3DF-50EA-C6ECB820C5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E153E0-E867-00EA-B65A-D505AF88113E}"/>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1852985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A4A45-5082-24DE-1711-8C29489DCBF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8A95F2-7F12-3876-222C-94A17287CA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3D8B64-656C-4642-33A9-A31351F7A52F}"/>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417EDACF-D9E7-5A97-F06E-4F82BFE915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3D0ACD-36C0-7165-5CB9-E07747088D9B}"/>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3235089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EEEB3-3E36-64BA-273D-66EB5A50F8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7CE180-6C9C-DBF4-E500-16C654CC00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B00E11-3E36-9814-EEC3-BAD2F28E505E}"/>
              </a:ext>
            </a:extLst>
          </p:cNvPr>
          <p:cNvSpPr>
            <a:spLocks noGrp="1"/>
          </p:cNvSpPr>
          <p:nvPr>
            <p:ph type="dt" sz="half" idx="10"/>
          </p:nvPr>
        </p:nvSpPr>
        <p:spPr/>
        <p:txBody>
          <a:body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9DE71F70-5844-6AD9-B32F-7FEDC071AA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193B9F-507F-5E06-D910-94C30BA5E51C}"/>
              </a:ext>
            </a:extLst>
          </p:cNvPr>
          <p:cNvSpPr>
            <a:spLocks noGrp="1"/>
          </p:cNvSpPr>
          <p:nvPr>
            <p:ph type="sldNum" sz="quarter" idx="12"/>
          </p:nvPr>
        </p:nvSpPr>
        <p:spPr/>
        <p:txBody>
          <a:bodyPr/>
          <a:lstStyle/>
          <a:p>
            <a:fld id="{7BDBCF3B-310A-4AEE-8901-650FB4FA64C6}" type="slidenum">
              <a:rPr lang="en-GB" smtClean="0"/>
              <a:t>‹#›</a:t>
            </a:fld>
            <a:endParaRPr lang="en-GB"/>
          </a:p>
        </p:txBody>
      </p:sp>
    </p:spTree>
    <p:extLst>
      <p:ext uri="{BB962C8B-B14F-4D97-AF65-F5344CB8AC3E}">
        <p14:creationId xmlns:p14="http://schemas.microsoft.com/office/powerpoint/2010/main" val="3604433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CA98-3BA6-454E-9A2A-1822FDE9D6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3BDFBC-7354-418F-BB23-B835739866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C2C2C3-51CA-4F7F-AE78-1AE17E258DCB}"/>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3498F869-DEC4-4A0F-80F9-E48609932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1DEFB7-7A02-44F6-AAEA-BBBC903FA680}"/>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1825161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07AE-BE0D-445A-8FEF-345ABD9A7C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391110-6DF9-42F6-9B10-4E32F6513C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62E9F-E658-4F1B-976F-FAEAE3C4B487}"/>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DD2561A3-8AC2-4528-A81C-3AA1860FE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DC2EB-BEF3-4C35-81AF-03211557EAB5}"/>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1545559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25DB-9F94-42EB-80AD-EBD76E998C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889E3F-45EE-4F71-B29E-7778E8A6A5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6E63B0-8AC6-4B36-9C46-67DC5DD231D6}"/>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9A0A5D47-DD2D-447D-9E80-C7A6B989D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A5FFC-22E3-431C-BEA3-81FAE0094640}"/>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3212082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817C7-BA0F-45F0-9D95-5CACBB844A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6070B1-DDC2-44A9-B62C-406FCAC5BB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CE187D-DFD1-46AF-AE03-C24F1685FC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4A564A-CE76-4D28-9D92-123023A95DD8}"/>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6" name="Footer Placeholder 5">
            <a:extLst>
              <a:ext uri="{FF2B5EF4-FFF2-40B4-BE49-F238E27FC236}">
                <a16:creationId xmlns:a16="http://schemas.microsoft.com/office/drawing/2014/main" id="{83520210-23A6-4A4E-AFD6-64320F0A5E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E3E79-6986-423D-8D46-7B88A8CE1B31}"/>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445761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F033-DB4B-471C-A4CB-C0666EA78F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1B6C06-9B8B-44E7-9B21-8B30FD4C96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C0D661-061D-4932-8AA1-7F25991BF2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DBF4AE-D759-4EA7-8A04-963E788E99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673BC2-F99E-4CE7-8122-6C643A9E9C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A1FAF9-49A0-491C-AE1B-F599ECE0720C}"/>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8" name="Footer Placeholder 7">
            <a:extLst>
              <a:ext uri="{FF2B5EF4-FFF2-40B4-BE49-F238E27FC236}">
                <a16:creationId xmlns:a16="http://schemas.microsoft.com/office/drawing/2014/main" id="{B006558A-4541-4E1F-A3CC-E16AFC6E93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9AA6B8-3C90-4792-B500-4BD002E8DB84}"/>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99964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BB8B1-90AE-4028-AA68-0326E65E8A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0690CB-6A39-49D5-90AD-22454AAF96EE}"/>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4" name="Footer Placeholder 3">
            <a:extLst>
              <a:ext uri="{FF2B5EF4-FFF2-40B4-BE49-F238E27FC236}">
                <a16:creationId xmlns:a16="http://schemas.microsoft.com/office/drawing/2014/main" id="{BEFBAF4E-4F07-4795-B743-AF186448F8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743352-A4E1-4B4C-9FF3-860032A089FB}"/>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2740025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AB323B-9185-4811-90ED-6972F625CEB3}"/>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3" name="Footer Placeholder 2">
            <a:extLst>
              <a:ext uri="{FF2B5EF4-FFF2-40B4-BE49-F238E27FC236}">
                <a16:creationId xmlns:a16="http://schemas.microsoft.com/office/drawing/2014/main" id="{FC6FFFEC-2D79-4299-A1DE-07452EEE6B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262189-5A4F-4BC2-BE51-191394AA4161}"/>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3277165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88107-5717-4278-812D-E96A1F216C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D1B127-E8C6-4544-B0F6-568D247744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9AC705-6676-4139-B613-3867C4D0C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5352D8-F1BB-41D3-BAFF-AEBCF14885B4}"/>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6" name="Footer Placeholder 5">
            <a:extLst>
              <a:ext uri="{FF2B5EF4-FFF2-40B4-BE49-F238E27FC236}">
                <a16:creationId xmlns:a16="http://schemas.microsoft.com/office/drawing/2014/main" id="{5C3E7BF5-3187-4F5F-83CA-3CD232872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6571E-977F-4AB0-B346-93E175EB8F80}"/>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551158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CC46-E551-459E-9E08-9998B4D51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1A29E1-5B21-4713-80F2-9E49E359AD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AB14E5-646A-4B52-B97F-789B0C85F5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7A740D-3A46-4024-BC02-22072BFCDABA}"/>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6" name="Footer Placeholder 5">
            <a:extLst>
              <a:ext uri="{FF2B5EF4-FFF2-40B4-BE49-F238E27FC236}">
                <a16:creationId xmlns:a16="http://schemas.microsoft.com/office/drawing/2014/main" id="{CF3902C3-D473-4A52-BEC4-C8F0A0FC05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D4BE72-018D-404B-BCF0-F86E3DE951EA}"/>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25817579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807B-86DD-46B3-89BE-34B14797BC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7B3C05-E946-43BB-8BB8-FA56C91CD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6CC03-AF1F-4F84-9919-86BE8859687D}"/>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F9FE4192-D20A-4EDB-A67F-D49D407703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1E285-F91F-4442-93FB-1C252EAA0010}"/>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2355125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940A41-4786-4D6F-B61E-8913C27DFE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84FB87-97C1-4E35-ABDC-95B7EA9F1D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DD90C2-BD4F-4673-BBA9-E2E097F7F7A7}"/>
              </a:ext>
            </a:extLst>
          </p:cNvPr>
          <p:cNvSpPr>
            <a:spLocks noGrp="1"/>
          </p:cNvSpPr>
          <p:nvPr>
            <p:ph type="dt" sz="half" idx="10"/>
          </p:nvPr>
        </p:nvSpPr>
        <p:spPr/>
        <p:txBody>
          <a:body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053779A5-F792-475B-A53E-2B89C1B116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B80E9-ACCA-4DAD-874B-30E22B18F67F}"/>
              </a:ext>
            </a:extLst>
          </p:cNvPr>
          <p:cNvSpPr>
            <a:spLocks noGrp="1"/>
          </p:cNvSpPr>
          <p:nvPr>
            <p:ph type="sldNum" sz="quarter" idx="12"/>
          </p:nvPr>
        </p:nvSpPr>
        <p:spPr/>
        <p:txBody>
          <a:bodyPr/>
          <a:lstStyle/>
          <a:p>
            <a:fld id="{A18E647E-B1CF-46C4-8283-3C47BF25AA9F}" type="slidenum">
              <a:rPr lang="en-US" smtClean="0"/>
              <a:t>‹#›</a:t>
            </a:fld>
            <a:endParaRPr lang="en-US"/>
          </a:p>
        </p:txBody>
      </p:sp>
    </p:spTree>
    <p:extLst>
      <p:ext uri="{BB962C8B-B14F-4D97-AF65-F5344CB8AC3E}">
        <p14:creationId xmlns:p14="http://schemas.microsoft.com/office/powerpoint/2010/main" val="451785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中表紙スライド2">
    <p:spTree>
      <p:nvGrpSpPr>
        <p:cNvPr id="1" name=""/>
        <p:cNvGrpSpPr/>
        <p:nvPr/>
      </p:nvGrpSpPr>
      <p:grpSpPr>
        <a:xfrm>
          <a:off x="0" y="0"/>
          <a:ext cx="0" cy="0"/>
          <a:chOff x="0" y="0"/>
          <a:chExt cx="0" cy="0"/>
        </a:xfrm>
      </p:grpSpPr>
      <p:pic>
        <p:nvPicPr>
          <p:cNvPr id="9" name="図 8" descr="背景パターン&#10;&#10;中程度の精度で自動的に生成された説明">
            <a:extLst>
              <a:ext uri="{FF2B5EF4-FFF2-40B4-BE49-F238E27FC236}">
                <a16:creationId xmlns:a16="http://schemas.microsoft.com/office/drawing/2014/main" id="{9C23EC59-0C5A-7811-5B85-B9E539D0796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5" name="タイトル 6">
            <a:extLst>
              <a:ext uri="{FF2B5EF4-FFF2-40B4-BE49-F238E27FC236}">
                <a16:creationId xmlns:a16="http://schemas.microsoft.com/office/drawing/2014/main" id="{E19FAA7A-3085-9294-E31F-CE7196FF2A0A}"/>
              </a:ext>
            </a:extLst>
          </p:cNvPr>
          <p:cNvSpPr>
            <a:spLocks noGrp="1"/>
          </p:cNvSpPr>
          <p:nvPr>
            <p:ph type="title" hasCustomPrompt="1"/>
          </p:nvPr>
        </p:nvSpPr>
        <p:spPr>
          <a:xfrm>
            <a:off x="574040" y="314896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4E0A0950-A128-01BF-1AAF-4BB004B48A28}"/>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17994552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タイトルスライド">
    <p:bg>
      <p:bgPr>
        <a:solidFill>
          <a:srgbClr val="FFFFFF"/>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9932967-DE81-3918-C882-41D1FC6677C4}"/>
              </a:ext>
            </a:extLst>
          </p:cNvPr>
          <p:cNvPicPr>
            <a:picLocks noChangeAspect="1"/>
          </p:cNvPicPr>
          <p:nvPr userDrawn="1"/>
        </p:nvPicPr>
        <p:blipFill>
          <a:blip r:embed="rId2"/>
          <a:srcRect/>
          <a:stretch/>
        </p:blipFill>
        <p:spPr>
          <a:xfrm>
            <a:off x="0" y="0"/>
            <a:ext cx="12192000" cy="6858000"/>
          </a:xfrm>
          <a:prstGeom prst="rect">
            <a:avLst/>
          </a:prstGeom>
        </p:spPr>
      </p:pic>
      <p:pic>
        <p:nvPicPr>
          <p:cNvPr id="3" name="図 2">
            <a:extLst>
              <a:ext uri="{FF2B5EF4-FFF2-40B4-BE49-F238E27FC236}">
                <a16:creationId xmlns:a16="http://schemas.microsoft.com/office/drawing/2014/main" id="{8F74D12C-30DC-0E71-4D41-8204860B7443}"/>
              </a:ext>
            </a:extLst>
          </p:cNvPr>
          <p:cNvPicPr>
            <a:picLocks noChangeAspect="1"/>
          </p:cNvPicPr>
          <p:nvPr userDrawn="1"/>
        </p:nvPicPr>
        <p:blipFill>
          <a:blip r:embed="rId3"/>
          <a:stretch>
            <a:fillRect/>
          </a:stretch>
        </p:blipFill>
        <p:spPr>
          <a:xfrm>
            <a:off x="576263" y="5839891"/>
            <a:ext cx="2400000" cy="487403"/>
          </a:xfrm>
          <a:prstGeom prst="rect">
            <a:avLst/>
          </a:prstGeom>
        </p:spPr>
      </p:pic>
      <p:sp>
        <p:nvSpPr>
          <p:cNvPr id="4" name="タイトル 7">
            <a:extLst>
              <a:ext uri="{FF2B5EF4-FFF2-40B4-BE49-F238E27FC236}">
                <a16:creationId xmlns:a16="http://schemas.microsoft.com/office/drawing/2014/main" id="{C189C689-1BDE-72A8-5184-CE979693158A}"/>
              </a:ext>
            </a:extLst>
          </p:cNvPr>
          <p:cNvSpPr>
            <a:spLocks noGrp="1"/>
          </p:cNvSpPr>
          <p:nvPr>
            <p:ph type="title" hasCustomPrompt="1"/>
          </p:nvPr>
        </p:nvSpPr>
        <p:spPr>
          <a:xfrm>
            <a:off x="480401" y="2293206"/>
            <a:ext cx="9535342" cy="1325563"/>
          </a:xfrm>
          <a:prstGeom prst="rect">
            <a:avLst/>
          </a:prstGeom>
        </p:spPr>
        <p:txBody>
          <a:bodyPr/>
          <a:lstStyle>
            <a:lvl1pPr>
              <a:lnSpc>
                <a:spcPct val="110000"/>
              </a:lnSpc>
              <a:defRPr sz="4000" b="1" i="0">
                <a:solidFill>
                  <a:srgbClr val="1C3177"/>
                </a:solidFill>
                <a:latin typeface="+mn-ea"/>
                <a:ea typeface="+mn-ea"/>
              </a:defRPr>
            </a:lvl1pPr>
          </a:lstStyle>
          <a:p>
            <a:r>
              <a:rPr kumimoji="1" lang="ja-JP" altLang="en-US"/>
              <a:t>タイトルタイトル</a:t>
            </a:r>
            <a:br>
              <a:rPr kumimoji="1" lang="en-US" altLang="ja-JP"/>
            </a:br>
            <a:r>
              <a:rPr lang="ja-JP" altLang="en-US"/>
              <a:t>游ゴシック</a:t>
            </a:r>
            <a:r>
              <a:rPr lang="en-US" altLang="ja-JP"/>
              <a:t>/Bold</a:t>
            </a:r>
            <a:endParaRPr kumimoji="1" lang="ja-JP" altLang="en-US"/>
          </a:p>
        </p:txBody>
      </p:sp>
      <p:sp>
        <p:nvSpPr>
          <p:cNvPr id="5" name="コンテンツ プレースホルダー 12">
            <a:extLst>
              <a:ext uri="{FF2B5EF4-FFF2-40B4-BE49-F238E27FC236}">
                <a16:creationId xmlns:a16="http://schemas.microsoft.com/office/drawing/2014/main" id="{99C777D7-5079-B2D4-A805-52BC2427F213}"/>
              </a:ext>
            </a:extLst>
          </p:cNvPr>
          <p:cNvSpPr>
            <a:spLocks noGrp="1"/>
          </p:cNvSpPr>
          <p:nvPr>
            <p:ph sz="quarter" idx="10" hasCustomPrompt="1"/>
          </p:nvPr>
        </p:nvSpPr>
        <p:spPr>
          <a:xfrm>
            <a:off x="480399" y="3924163"/>
            <a:ext cx="8032228" cy="731359"/>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氏名</a:t>
            </a:r>
            <a:r>
              <a:rPr kumimoji="1" lang="en-US" altLang="ja-JP"/>
              <a:t>     </a:t>
            </a:r>
          </a:p>
          <a:p>
            <a:pPr lvl="0"/>
            <a:r>
              <a:rPr kumimoji="1" lang="ja-JP" altLang="en-US"/>
              <a:t>游ゴシック</a:t>
            </a:r>
            <a:r>
              <a:rPr kumimoji="1" lang="en-US" altLang="ja-JP"/>
              <a:t>/Bold</a:t>
            </a:r>
            <a:endParaRPr kumimoji="1" lang="ja-JP" altLang="en-US"/>
          </a:p>
        </p:txBody>
      </p:sp>
      <p:sp>
        <p:nvSpPr>
          <p:cNvPr id="9" name="コンテンツ プレースホルダー 12">
            <a:extLst>
              <a:ext uri="{FF2B5EF4-FFF2-40B4-BE49-F238E27FC236}">
                <a16:creationId xmlns:a16="http://schemas.microsoft.com/office/drawing/2014/main" id="{CD517DDC-0F67-EAC6-D347-5253BB35F8B1}"/>
              </a:ext>
            </a:extLst>
          </p:cNvPr>
          <p:cNvSpPr>
            <a:spLocks noGrp="1"/>
          </p:cNvSpPr>
          <p:nvPr>
            <p:ph sz="quarter" idx="11" hasCustomPrompt="1"/>
          </p:nvPr>
        </p:nvSpPr>
        <p:spPr>
          <a:xfrm>
            <a:off x="480402" y="4701635"/>
            <a:ext cx="6181656" cy="731359"/>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役職・所属</a:t>
            </a:r>
            <a:r>
              <a:rPr kumimoji="1" lang="en-US" altLang="ja-JP"/>
              <a:t>        </a:t>
            </a:r>
          </a:p>
          <a:p>
            <a:pPr lvl="0"/>
            <a:r>
              <a:rPr kumimoji="1" lang="ja-JP" altLang="en-US"/>
              <a:t>游ゴシック</a:t>
            </a:r>
            <a:r>
              <a:rPr kumimoji="1" lang="en-US" altLang="ja-JP"/>
              <a:t>/Bold</a:t>
            </a:r>
            <a:r>
              <a:rPr kumimoji="1" lang="ja-JP" altLang="en-US"/>
              <a:t>　　　</a:t>
            </a:r>
          </a:p>
        </p:txBody>
      </p:sp>
      <p:sp>
        <p:nvSpPr>
          <p:cNvPr id="6" name="コンテンツ プレースホルダー 12">
            <a:extLst>
              <a:ext uri="{FF2B5EF4-FFF2-40B4-BE49-F238E27FC236}">
                <a16:creationId xmlns:a16="http://schemas.microsoft.com/office/drawing/2014/main" id="{437493F9-6402-7179-62B3-F93DBB80AC12}"/>
              </a:ext>
            </a:extLst>
          </p:cNvPr>
          <p:cNvSpPr>
            <a:spLocks noGrp="1"/>
          </p:cNvSpPr>
          <p:nvPr>
            <p:ph sz="quarter" idx="12" hasCustomPrompt="1"/>
          </p:nvPr>
        </p:nvSpPr>
        <p:spPr>
          <a:xfrm>
            <a:off x="6193977" y="6133056"/>
            <a:ext cx="5761568" cy="597511"/>
          </a:xfrm>
          <a:prstGeom prst="rect">
            <a:avLst/>
          </a:prstGeom>
        </p:spPr>
        <p:txBody>
          <a:bodyPr lIns="90000" anchor="ctr">
            <a:noAutofit/>
          </a:bodyPr>
          <a:lstStyle>
            <a:lvl1pPr marL="0" indent="0" algn="r">
              <a:lnSpc>
                <a:spcPct val="150000"/>
              </a:lnSpc>
              <a:spcBef>
                <a:spcPts val="0"/>
              </a:spcBef>
              <a:buNone/>
              <a:defRPr sz="1400" b="1" i="0">
                <a:solidFill>
                  <a:schemeClr val="bg1"/>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a:t>
            </a:r>
            <a:endParaRPr kumimoji="1" lang="en-US" altLang="ja-JP"/>
          </a:p>
          <a:p>
            <a:pPr lvl="0"/>
            <a:r>
              <a:rPr kumimoji="1" lang="ja-JP" altLang="en-US"/>
              <a:t>游ゴシック</a:t>
            </a:r>
            <a:r>
              <a:rPr kumimoji="1" lang="en-US" altLang="ja-JP"/>
              <a:t> /Bold</a:t>
            </a:r>
            <a:r>
              <a:rPr kumimoji="1" lang="ja-JP" altLang="en-US"/>
              <a:t>　　</a:t>
            </a:r>
          </a:p>
        </p:txBody>
      </p:sp>
    </p:spTree>
    <p:extLst>
      <p:ext uri="{BB962C8B-B14F-4D97-AF65-F5344CB8AC3E}">
        <p14:creationId xmlns:p14="http://schemas.microsoft.com/office/powerpoint/2010/main" val="195846219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中表紙スライド1">
    <p:bg>
      <p:bgPr>
        <a:solidFill>
          <a:srgbClr val="FFFFFF"/>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764C0CE-FCED-56A8-6F0B-0E440EC00AF4}"/>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7" name="タイトル 6">
            <a:extLst>
              <a:ext uri="{FF2B5EF4-FFF2-40B4-BE49-F238E27FC236}">
                <a16:creationId xmlns:a16="http://schemas.microsoft.com/office/drawing/2014/main" id="{6C1A774C-7DB2-663C-4623-5850406753D0}"/>
              </a:ext>
            </a:extLst>
          </p:cNvPr>
          <p:cNvSpPr>
            <a:spLocks noGrp="1"/>
          </p:cNvSpPr>
          <p:nvPr>
            <p:ph type="title" hasCustomPrompt="1"/>
          </p:nvPr>
        </p:nvSpPr>
        <p:spPr>
          <a:xfrm>
            <a:off x="454294" y="119697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3" name="スライド番号プレースホルダー 2">
            <a:extLst>
              <a:ext uri="{FF2B5EF4-FFF2-40B4-BE49-F238E27FC236}">
                <a16:creationId xmlns:a16="http://schemas.microsoft.com/office/drawing/2014/main" id="{BEF15FF9-0880-B2C3-B4BF-CF5692E1BBE1}"/>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81138958"/>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_中表紙スライド2">
    <p:spTree>
      <p:nvGrpSpPr>
        <p:cNvPr id="1" name=""/>
        <p:cNvGrpSpPr/>
        <p:nvPr/>
      </p:nvGrpSpPr>
      <p:grpSpPr>
        <a:xfrm>
          <a:off x="0" y="0"/>
          <a:ext cx="0" cy="0"/>
          <a:chOff x="0" y="0"/>
          <a:chExt cx="0" cy="0"/>
        </a:xfrm>
      </p:grpSpPr>
      <p:pic>
        <p:nvPicPr>
          <p:cNvPr id="6" name="図 5" descr="図形, 背景パターン, 矢印&#10;&#10;自動的に生成された説明">
            <a:extLst>
              <a:ext uri="{FF2B5EF4-FFF2-40B4-BE49-F238E27FC236}">
                <a16:creationId xmlns:a16="http://schemas.microsoft.com/office/drawing/2014/main" id="{556B259B-B911-0CA1-C42F-FAA7E0FFD7B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2" name="タイトル 6">
            <a:extLst>
              <a:ext uri="{FF2B5EF4-FFF2-40B4-BE49-F238E27FC236}">
                <a16:creationId xmlns:a16="http://schemas.microsoft.com/office/drawing/2014/main" id="{3AAF5D27-76AF-9EF9-9D52-219FCF8F0E53}"/>
              </a:ext>
            </a:extLst>
          </p:cNvPr>
          <p:cNvSpPr>
            <a:spLocks noGrp="1"/>
          </p:cNvSpPr>
          <p:nvPr>
            <p:ph type="title" hasCustomPrompt="1"/>
          </p:nvPr>
        </p:nvSpPr>
        <p:spPr>
          <a:xfrm>
            <a:off x="454296" y="119697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4" name="スライド番号プレースホルダー 3">
            <a:extLst>
              <a:ext uri="{FF2B5EF4-FFF2-40B4-BE49-F238E27FC236}">
                <a16:creationId xmlns:a16="http://schemas.microsoft.com/office/drawing/2014/main" id="{926C43C7-AE2D-52F4-39C3-82789D69CC96}"/>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34932547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タイトルスライド">
    <p:bg>
      <p:bgPr>
        <a:solidFill>
          <a:srgbClr val="FFFFFF"/>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FCD422C-2C8C-FA55-B96B-97B10DC1CC4B}"/>
              </a:ext>
            </a:extLst>
          </p:cNvPr>
          <p:cNvPicPr>
            <a:picLocks noChangeAspect="1"/>
          </p:cNvPicPr>
          <p:nvPr userDrawn="1"/>
        </p:nvPicPr>
        <p:blipFill rotWithShape="1">
          <a:blip r:embed="rId2"/>
          <a:srcRect r="2321"/>
          <a:stretch/>
        </p:blipFill>
        <p:spPr>
          <a:xfrm>
            <a:off x="283036" y="0"/>
            <a:ext cx="11908964" cy="6858000"/>
          </a:xfrm>
          <a:prstGeom prst="rect">
            <a:avLst/>
          </a:prstGeom>
        </p:spPr>
      </p:pic>
      <p:pic>
        <p:nvPicPr>
          <p:cNvPr id="5" name="図 4">
            <a:extLst>
              <a:ext uri="{FF2B5EF4-FFF2-40B4-BE49-F238E27FC236}">
                <a16:creationId xmlns:a16="http://schemas.microsoft.com/office/drawing/2014/main" id="{F66388A7-6010-5A0E-3B23-6394FC6EC478}"/>
              </a:ext>
            </a:extLst>
          </p:cNvPr>
          <p:cNvPicPr>
            <a:picLocks noChangeAspect="1"/>
          </p:cNvPicPr>
          <p:nvPr userDrawn="1"/>
        </p:nvPicPr>
        <p:blipFill>
          <a:blip r:embed="rId3"/>
          <a:stretch>
            <a:fillRect/>
          </a:stretch>
        </p:blipFill>
        <p:spPr>
          <a:xfrm>
            <a:off x="576263" y="5491831"/>
            <a:ext cx="2400000" cy="487403"/>
          </a:xfrm>
          <a:prstGeom prst="rect">
            <a:avLst/>
          </a:prstGeom>
        </p:spPr>
      </p:pic>
      <p:sp>
        <p:nvSpPr>
          <p:cNvPr id="11" name="コンテンツ プレースホルダー 12">
            <a:extLst>
              <a:ext uri="{FF2B5EF4-FFF2-40B4-BE49-F238E27FC236}">
                <a16:creationId xmlns:a16="http://schemas.microsoft.com/office/drawing/2014/main" id="{E889DD8F-8662-F86E-7D9D-2EBC4946B22C}"/>
              </a:ext>
            </a:extLst>
          </p:cNvPr>
          <p:cNvSpPr>
            <a:spLocks noGrp="1"/>
          </p:cNvSpPr>
          <p:nvPr>
            <p:ph sz="quarter" idx="11" hasCustomPrompt="1"/>
          </p:nvPr>
        </p:nvSpPr>
        <p:spPr>
          <a:xfrm>
            <a:off x="487531" y="2022017"/>
            <a:ext cx="7317526" cy="653422"/>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氏名</a:t>
            </a:r>
            <a:r>
              <a:rPr kumimoji="1" lang="en-US" altLang="ja-JP"/>
              <a:t>       </a:t>
            </a:r>
          </a:p>
          <a:p>
            <a:pPr lvl="0"/>
            <a:r>
              <a:rPr kumimoji="1" lang="ja-JP" altLang="en-US"/>
              <a:t>游ゴシック</a:t>
            </a:r>
            <a:r>
              <a:rPr kumimoji="1" lang="en-US" altLang="ja-JP"/>
              <a:t>/Bold</a:t>
            </a:r>
            <a:endParaRPr kumimoji="1" lang="ja-JP" altLang="en-US"/>
          </a:p>
        </p:txBody>
      </p:sp>
      <p:sp>
        <p:nvSpPr>
          <p:cNvPr id="2" name="タイトル 1">
            <a:extLst>
              <a:ext uri="{FF2B5EF4-FFF2-40B4-BE49-F238E27FC236}">
                <a16:creationId xmlns:a16="http://schemas.microsoft.com/office/drawing/2014/main" id="{B1D6FE57-69DC-8236-A030-07B36F0CCC2D}"/>
              </a:ext>
            </a:extLst>
          </p:cNvPr>
          <p:cNvSpPr>
            <a:spLocks noGrp="1"/>
          </p:cNvSpPr>
          <p:nvPr>
            <p:ph type="title" hasCustomPrompt="1"/>
          </p:nvPr>
        </p:nvSpPr>
        <p:spPr>
          <a:xfrm>
            <a:off x="468133" y="265791"/>
            <a:ext cx="8337200" cy="1396497"/>
          </a:xfrm>
          <a:prstGeom prst="rect">
            <a:avLst/>
          </a:prstGeom>
        </p:spPr>
        <p:txBody>
          <a:bodyPr/>
          <a:lstStyle>
            <a:lvl1pPr>
              <a:lnSpc>
                <a:spcPct val="110000"/>
              </a:lnSpc>
              <a:defRPr sz="4000" b="1">
                <a:solidFill>
                  <a:schemeClr val="tx2"/>
                </a:solidFill>
                <a:latin typeface="+mn-ea"/>
                <a:ea typeface="+mn-ea"/>
              </a:defRPr>
            </a:lvl1pPr>
          </a:lstStyle>
          <a:p>
            <a:r>
              <a:rPr kumimoji="1" lang="ja-JP" altLang="en-US"/>
              <a:t>タイトルタイトル</a:t>
            </a:r>
            <a:br>
              <a:rPr kumimoji="1" lang="en-US" altLang="ja-JP"/>
            </a:br>
            <a:r>
              <a:rPr kumimoji="1" lang="ja-JP" altLang="en-US"/>
              <a:t>游ゴシック</a:t>
            </a:r>
            <a:r>
              <a:rPr kumimoji="1" lang="en-US" altLang="ja-JP"/>
              <a:t>/Bold</a:t>
            </a:r>
            <a:endParaRPr kumimoji="1" lang="ja-JP" altLang="en-US"/>
          </a:p>
        </p:txBody>
      </p:sp>
      <p:sp>
        <p:nvSpPr>
          <p:cNvPr id="3" name="コンテンツ プレースホルダー 12">
            <a:extLst>
              <a:ext uri="{FF2B5EF4-FFF2-40B4-BE49-F238E27FC236}">
                <a16:creationId xmlns:a16="http://schemas.microsoft.com/office/drawing/2014/main" id="{2A8EBC5D-D2E1-1C20-DCE7-A64CD225CA2C}"/>
              </a:ext>
            </a:extLst>
          </p:cNvPr>
          <p:cNvSpPr>
            <a:spLocks noGrp="1"/>
          </p:cNvSpPr>
          <p:nvPr>
            <p:ph sz="quarter" idx="12" hasCustomPrompt="1"/>
          </p:nvPr>
        </p:nvSpPr>
        <p:spPr>
          <a:xfrm>
            <a:off x="487531" y="2871021"/>
            <a:ext cx="4816307" cy="932527"/>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a:t>
            </a:r>
            <a:endParaRPr kumimoji="1" lang="en-US" altLang="ja-JP"/>
          </a:p>
          <a:p>
            <a:pPr lvl="0"/>
            <a:r>
              <a:rPr kumimoji="1" lang="ja-JP" altLang="en-US"/>
              <a:t>所属</a:t>
            </a:r>
            <a:r>
              <a:rPr kumimoji="1" lang="en-US" altLang="ja-JP"/>
              <a:t>         </a:t>
            </a:r>
          </a:p>
          <a:p>
            <a:pPr lvl="0"/>
            <a:r>
              <a:rPr kumimoji="1" lang="ja-JP" altLang="en-US"/>
              <a:t>游ゴシック</a:t>
            </a:r>
            <a:r>
              <a:rPr kumimoji="1" lang="en-US" altLang="ja-JP"/>
              <a:t>/Bold</a:t>
            </a:r>
          </a:p>
        </p:txBody>
      </p:sp>
      <p:sp>
        <p:nvSpPr>
          <p:cNvPr id="6" name="コンテンツ プレースホルダー 12">
            <a:extLst>
              <a:ext uri="{FF2B5EF4-FFF2-40B4-BE49-F238E27FC236}">
                <a16:creationId xmlns:a16="http://schemas.microsoft.com/office/drawing/2014/main" id="{D69F5F0E-B33F-A6C1-A24C-00513592DBCB}"/>
              </a:ext>
            </a:extLst>
          </p:cNvPr>
          <p:cNvSpPr>
            <a:spLocks noGrp="1"/>
          </p:cNvSpPr>
          <p:nvPr>
            <p:ph sz="quarter" idx="13" hasCustomPrompt="1"/>
          </p:nvPr>
        </p:nvSpPr>
        <p:spPr>
          <a:xfrm>
            <a:off x="8805333" y="261448"/>
            <a:ext cx="2910716" cy="617471"/>
          </a:xfrm>
          <a:prstGeom prst="rect">
            <a:avLst/>
          </a:prstGeom>
        </p:spPr>
        <p:txBody>
          <a:bodyPr lIns="90000" anchor="ctr">
            <a:noAutofit/>
          </a:bodyPr>
          <a:lstStyle>
            <a:lvl1pPr marL="0" indent="0" algn="r">
              <a:lnSpc>
                <a:spcPct val="150000"/>
              </a:lnSpc>
              <a:spcBef>
                <a:spcPts val="0"/>
              </a:spcBef>
              <a:buNone/>
              <a:defRPr sz="14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a:t>
            </a:r>
            <a:endParaRPr kumimoji="1" lang="en-US" altLang="ja-JP"/>
          </a:p>
          <a:p>
            <a:pPr lvl="0"/>
            <a:r>
              <a:rPr kumimoji="1" lang="ja-JP" altLang="en-US"/>
              <a:t>游ゴシック</a:t>
            </a:r>
            <a:r>
              <a:rPr kumimoji="1" lang="en-US" altLang="ja-JP"/>
              <a:t> /Bold</a:t>
            </a:r>
            <a:r>
              <a:rPr kumimoji="1" lang="ja-JP" altLang="en-US"/>
              <a:t>　</a:t>
            </a:r>
          </a:p>
        </p:txBody>
      </p:sp>
    </p:spTree>
    <p:extLst>
      <p:ext uri="{BB962C8B-B14F-4D97-AF65-F5344CB8AC3E}">
        <p14:creationId xmlns:p14="http://schemas.microsoft.com/office/powerpoint/2010/main" val="1533399195"/>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中表紙スライド1">
    <p:bg>
      <p:bgPr>
        <a:solidFill>
          <a:srgbClr val="FFFFFF"/>
        </a:solidFill>
        <a:effectLst/>
      </p:bgPr>
    </p:bg>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B09E5F40-522C-6EC0-7328-7F52FDF9E064}"/>
              </a:ext>
            </a:extLst>
          </p:cNvPr>
          <p:cNvPicPr>
            <a:picLocks noChangeAspect="1"/>
          </p:cNvPicPr>
          <p:nvPr userDrawn="1"/>
        </p:nvPicPr>
        <p:blipFill rotWithShape="1">
          <a:blip r:embed="rId2"/>
          <a:srcRect r="4795"/>
          <a:stretch/>
        </p:blipFill>
        <p:spPr>
          <a:xfrm>
            <a:off x="584610" y="0"/>
            <a:ext cx="1160739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E6C33D6D-9C84-D9CF-C2DA-008D7EF00E7D}"/>
              </a:ext>
            </a:extLst>
          </p:cNvPr>
          <p:cNvSpPr>
            <a:spLocks noGrp="1"/>
          </p:cNvSpPr>
          <p:nvPr>
            <p:ph type="title" hasCustomPrompt="1"/>
          </p:nvPr>
        </p:nvSpPr>
        <p:spPr>
          <a:xfrm>
            <a:off x="486952" y="4404047"/>
            <a:ext cx="5609048" cy="1577028"/>
          </a:xfrm>
          <a:prstGeom prst="rect">
            <a:avLst/>
          </a:prstGeom>
        </p:spPr>
        <p:txBody>
          <a:bodyPr/>
          <a:lstStyle>
            <a:lvl1pPr>
              <a:defRPr sz="3600" b="1" i="0">
                <a:solidFill>
                  <a:schemeClr val="tx2"/>
                </a:solidFill>
                <a:latin typeface="+mn-ea"/>
                <a:ea typeface="+mn-ea"/>
              </a:defRPr>
            </a:lvl1pPr>
          </a:lstStyle>
          <a:p>
            <a:r>
              <a:rPr kumimoji="1" lang="ja-JP" altLang="en-US"/>
              <a:t>タイトル</a:t>
            </a:r>
            <a:br>
              <a:rPr kumimoji="1" lang="en-US" altLang="ja-JP"/>
            </a:br>
            <a:r>
              <a:rPr kumimoji="1" lang="ja-JP" altLang="en-US"/>
              <a:t>タイトル</a:t>
            </a:r>
            <a:br>
              <a:rPr kumimoji="1" lang="en-US" altLang="ja-JP"/>
            </a:b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57DDFCDE-6AC7-26AD-1E99-E35A31393F97}"/>
              </a:ext>
            </a:extLst>
          </p:cNvPr>
          <p:cNvSpPr>
            <a:spLocks noGrp="1"/>
          </p:cNvSpPr>
          <p:nvPr>
            <p:ph type="sldNum" sz="quarter" idx="10"/>
          </p:nvPr>
        </p:nvSpPr>
        <p:spPr/>
        <p:txBody>
          <a:bodyPr/>
          <a:lstStyle>
            <a:lvl1pPr>
              <a:defRPr>
                <a:solidFill>
                  <a:schemeClr val="bg1"/>
                </a:solidFill>
              </a:defRPr>
            </a:lvl1p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50021206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中表紙スライド2">
    <p:spTree>
      <p:nvGrpSpPr>
        <p:cNvPr id="1" name=""/>
        <p:cNvGrpSpPr/>
        <p:nvPr/>
      </p:nvGrpSpPr>
      <p:grpSpPr>
        <a:xfrm>
          <a:off x="0" y="0"/>
          <a:ext cx="0" cy="0"/>
          <a:chOff x="0" y="0"/>
          <a:chExt cx="0" cy="0"/>
        </a:xfrm>
      </p:grpSpPr>
      <p:pic>
        <p:nvPicPr>
          <p:cNvPr id="6" name="図 5" descr="背景パターン&#10;&#10;自動的に生成された説明">
            <a:extLst>
              <a:ext uri="{FF2B5EF4-FFF2-40B4-BE49-F238E27FC236}">
                <a16:creationId xmlns:a16="http://schemas.microsoft.com/office/drawing/2014/main" id="{3552089B-BE10-A6B4-0520-088629B63AF6}"/>
              </a:ext>
            </a:extLst>
          </p:cNvPr>
          <p:cNvPicPr>
            <a:picLocks noChangeAspect="1"/>
          </p:cNvPicPr>
          <p:nvPr userDrawn="1"/>
        </p:nvPicPr>
        <p:blipFill rotWithShape="1">
          <a:blip r:embed="rId2"/>
          <a:srcRect r="4795"/>
          <a:stretch/>
        </p:blipFill>
        <p:spPr>
          <a:xfrm>
            <a:off x="584613" y="0"/>
            <a:ext cx="11607387"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2" name="スライド番号プレースホルダー 1">
            <a:extLst>
              <a:ext uri="{FF2B5EF4-FFF2-40B4-BE49-F238E27FC236}">
                <a16:creationId xmlns:a16="http://schemas.microsoft.com/office/drawing/2014/main" id="{1B6F4E6A-6447-6E0D-0158-4A77C5531E06}"/>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
        <p:nvSpPr>
          <p:cNvPr id="3" name="タイトル 6">
            <a:extLst>
              <a:ext uri="{FF2B5EF4-FFF2-40B4-BE49-F238E27FC236}">
                <a16:creationId xmlns:a16="http://schemas.microsoft.com/office/drawing/2014/main" id="{55C1AE9A-A0E5-2B15-C809-16C60A5E7E74}"/>
              </a:ext>
            </a:extLst>
          </p:cNvPr>
          <p:cNvSpPr>
            <a:spLocks noGrp="1"/>
          </p:cNvSpPr>
          <p:nvPr>
            <p:ph type="title" hasCustomPrompt="1"/>
          </p:nvPr>
        </p:nvSpPr>
        <p:spPr>
          <a:xfrm>
            <a:off x="486952" y="4404050"/>
            <a:ext cx="5609048" cy="1577028"/>
          </a:xfrm>
          <a:prstGeom prst="rect">
            <a:avLst/>
          </a:prstGeom>
        </p:spPr>
        <p:txBody>
          <a:bodyPr/>
          <a:lstStyle>
            <a:lvl1pPr>
              <a:defRPr sz="3600" b="1" i="0">
                <a:solidFill>
                  <a:schemeClr val="tx2"/>
                </a:solidFill>
                <a:latin typeface="+mn-ea"/>
                <a:ea typeface="+mn-ea"/>
              </a:defRPr>
            </a:lvl1pPr>
          </a:lstStyle>
          <a:p>
            <a:r>
              <a:rPr kumimoji="1" lang="ja-JP" altLang="en-US"/>
              <a:t>タイトル</a:t>
            </a:r>
            <a:br>
              <a:rPr kumimoji="1" lang="en-US" altLang="ja-JP"/>
            </a:br>
            <a:r>
              <a:rPr kumimoji="1" lang="ja-JP" altLang="en-US"/>
              <a:t>タイトル</a:t>
            </a:r>
            <a:br>
              <a:rPr kumimoji="1" lang="en-US" altLang="ja-JP"/>
            </a:br>
            <a:r>
              <a:rPr kumimoji="1" lang="ja-JP" altLang="en-US"/>
              <a:t>游ゴシック</a:t>
            </a:r>
            <a:r>
              <a:rPr kumimoji="1" lang="en-US" altLang="ja-JP"/>
              <a:t>/Bold</a:t>
            </a:r>
            <a:endParaRPr kumimoji="1" lang="ja-JP" altLang="en-US"/>
          </a:p>
        </p:txBody>
      </p:sp>
    </p:spTree>
    <p:extLst>
      <p:ext uri="{BB962C8B-B14F-4D97-AF65-F5344CB8AC3E}">
        <p14:creationId xmlns:p14="http://schemas.microsoft.com/office/powerpoint/2010/main" val="19716370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タイトルスライド">
    <p:bg>
      <p:bgPr>
        <a:solidFill>
          <a:srgbClr val="FFFFFF"/>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07384A5-816F-4B1C-723C-1CCF10DD75D7}"/>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4087F9BA-766B-8200-DC42-2D03F5DD8196}"/>
              </a:ext>
            </a:extLst>
          </p:cNvPr>
          <p:cNvPicPr>
            <a:picLocks noChangeAspect="1"/>
          </p:cNvPicPr>
          <p:nvPr userDrawn="1"/>
        </p:nvPicPr>
        <p:blipFill>
          <a:blip r:embed="rId3"/>
          <a:stretch>
            <a:fillRect/>
          </a:stretch>
        </p:blipFill>
        <p:spPr>
          <a:xfrm>
            <a:off x="9457038" y="836369"/>
            <a:ext cx="2400000" cy="487403"/>
          </a:xfrm>
          <a:prstGeom prst="rect">
            <a:avLst/>
          </a:prstGeom>
        </p:spPr>
      </p:pic>
      <p:sp>
        <p:nvSpPr>
          <p:cNvPr id="6" name="タイトル 7">
            <a:extLst>
              <a:ext uri="{FF2B5EF4-FFF2-40B4-BE49-F238E27FC236}">
                <a16:creationId xmlns:a16="http://schemas.microsoft.com/office/drawing/2014/main" id="{B0E283A0-90F6-1D77-C0DD-892F47D1C478}"/>
              </a:ext>
            </a:extLst>
          </p:cNvPr>
          <p:cNvSpPr>
            <a:spLocks noGrp="1"/>
          </p:cNvSpPr>
          <p:nvPr>
            <p:ph type="title" hasCustomPrompt="1"/>
          </p:nvPr>
        </p:nvSpPr>
        <p:spPr>
          <a:xfrm>
            <a:off x="483118" y="3682279"/>
            <a:ext cx="10488876" cy="1325563"/>
          </a:xfrm>
          <a:prstGeom prst="rect">
            <a:avLst/>
          </a:prstGeom>
        </p:spPr>
        <p:txBody>
          <a:bodyPr/>
          <a:lstStyle>
            <a:lvl1pPr>
              <a:lnSpc>
                <a:spcPct val="110000"/>
              </a:lnSpc>
              <a:defRPr sz="4000" b="1" i="0">
                <a:solidFill>
                  <a:srgbClr val="1C3177"/>
                </a:solidFill>
                <a:latin typeface="+mn-ea"/>
                <a:ea typeface="+mn-ea"/>
              </a:defRPr>
            </a:lvl1pPr>
          </a:lstStyle>
          <a:p>
            <a:r>
              <a:rPr kumimoji="1" lang="ja-JP" altLang="en-US"/>
              <a:t>タイトルタイトル</a:t>
            </a:r>
            <a:br>
              <a:rPr kumimoji="1" lang="en-US" altLang="ja-JP"/>
            </a:br>
            <a:r>
              <a:rPr kumimoji="1" lang="ja-JP" altLang="en-US"/>
              <a:t>游ゴシック</a:t>
            </a:r>
            <a:r>
              <a:rPr kumimoji="1" lang="en-US" altLang="ja-JP"/>
              <a:t>/Bold</a:t>
            </a:r>
            <a:endParaRPr kumimoji="1" lang="ja-JP" altLang="en-US"/>
          </a:p>
        </p:txBody>
      </p:sp>
      <p:sp>
        <p:nvSpPr>
          <p:cNvPr id="7" name="コンテンツ プレースホルダー 12">
            <a:extLst>
              <a:ext uri="{FF2B5EF4-FFF2-40B4-BE49-F238E27FC236}">
                <a16:creationId xmlns:a16="http://schemas.microsoft.com/office/drawing/2014/main" id="{705224EE-311E-7AAA-7C7B-93AE5CF2EF36}"/>
              </a:ext>
            </a:extLst>
          </p:cNvPr>
          <p:cNvSpPr>
            <a:spLocks noGrp="1"/>
          </p:cNvSpPr>
          <p:nvPr>
            <p:ph sz="quarter" idx="10" hasCustomPrompt="1"/>
          </p:nvPr>
        </p:nvSpPr>
        <p:spPr>
          <a:xfrm>
            <a:off x="482151" y="5218706"/>
            <a:ext cx="8487678" cy="686792"/>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名前</a:t>
            </a:r>
            <a:r>
              <a:rPr kumimoji="1" lang="en-US" altLang="ja-JP"/>
              <a:t>        </a:t>
            </a:r>
          </a:p>
          <a:p>
            <a:pPr lvl="0"/>
            <a:r>
              <a:rPr kumimoji="1" lang="ja-JP" altLang="en-US"/>
              <a:t>游ゴシック</a:t>
            </a:r>
            <a:r>
              <a:rPr kumimoji="1" lang="en-US" altLang="ja-JP"/>
              <a:t>/Bold</a:t>
            </a:r>
            <a:endParaRPr kumimoji="1" lang="ja-JP" altLang="en-US"/>
          </a:p>
        </p:txBody>
      </p:sp>
      <p:sp>
        <p:nvSpPr>
          <p:cNvPr id="2" name="コンテンツ プレースホルダー 12">
            <a:extLst>
              <a:ext uri="{FF2B5EF4-FFF2-40B4-BE49-F238E27FC236}">
                <a16:creationId xmlns:a16="http://schemas.microsoft.com/office/drawing/2014/main" id="{15C8D278-230A-DD61-6E93-44412F5CC2F7}"/>
              </a:ext>
            </a:extLst>
          </p:cNvPr>
          <p:cNvSpPr>
            <a:spLocks noGrp="1"/>
          </p:cNvSpPr>
          <p:nvPr>
            <p:ph sz="quarter" idx="11" hasCustomPrompt="1"/>
          </p:nvPr>
        </p:nvSpPr>
        <p:spPr>
          <a:xfrm>
            <a:off x="482151" y="5998028"/>
            <a:ext cx="8487678" cy="567957"/>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役職・所属</a:t>
            </a:r>
            <a:r>
              <a:rPr kumimoji="1" lang="en-US" altLang="ja-JP"/>
              <a:t>          </a:t>
            </a:r>
          </a:p>
          <a:p>
            <a:pPr lvl="0"/>
            <a:r>
              <a:rPr kumimoji="1" lang="ja-JP" altLang="en-US"/>
              <a:t>游ゴシック</a:t>
            </a:r>
            <a:r>
              <a:rPr kumimoji="1" lang="en-US" altLang="ja-JP"/>
              <a:t>/Bold</a:t>
            </a:r>
          </a:p>
        </p:txBody>
      </p:sp>
      <p:sp>
        <p:nvSpPr>
          <p:cNvPr id="3" name="コンテンツ プレースホルダー 12">
            <a:extLst>
              <a:ext uri="{FF2B5EF4-FFF2-40B4-BE49-F238E27FC236}">
                <a16:creationId xmlns:a16="http://schemas.microsoft.com/office/drawing/2014/main" id="{A1ED2FF8-9462-1D57-B7AA-32BCEA1BC89C}"/>
              </a:ext>
            </a:extLst>
          </p:cNvPr>
          <p:cNvSpPr>
            <a:spLocks noGrp="1"/>
          </p:cNvSpPr>
          <p:nvPr>
            <p:ph sz="quarter" idx="13" hasCustomPrompt="1"/>
          </p:nvPr>
        </p:nvSpPr>
        <p:spPr>
          <a:xfrm>
            <a:off x="7434942" y="1475590"/>
            <a:ext cx="4509711" cy="356531"/>
          </a:xfrm>
          <a:prstGeom prst="rect">
            <a:avLst/>
          </a:prstGeom>
        </p:spPr>
        <p:txBody>
          <a:bodyPr lIns="90000" anchor="ctr">
            <a:noAutofit/>
          </a:bodyPr>
          <a:lstStyle>
            <a:lvl1pPr marL="0" indent="0" algn="r">
              <a:lnSpc>
                <a:spcPct val="150000"/>
              </a:lnSpc>
              <a:spcBef>
                <a:spcPts val="0"/>
              </a:spcBef>
              <a:buNone/>
              <a:defRPr sz="14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游ゴシック</a:t>
            </a:r>
            <a:r>
              <a:rPr kumimoji="1" lang="en-US" altLang="ja-JP"/>
              <a:t> /Bold</a:t>
            </a:r>
            <a:r>
              <a:rPr kumimoji="1" lang="ja-JP" altLang="en-US"/>
              <a:t>　　</a:t>
            </a:r>
          </a:p>
        </p:txBody>
      </p:sp>
    </p:spTree>
    <p:extLst>
      <p:ext uri="{BB962C8B-B14F-4D97-AF65-F5344CB8AC3E}">
        <p14:creationId xmlns:p14="http://schemas.microsoft.com/office/powerpoint/2010/main" val="1925284591"/>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中表紙スライド1">
    <p:bg>
      <p:bgPr>
        <a:solidFill>
          <a:srgbClr val="FFFFFF"/>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C0F47B4-DF50-5051-5B14-DE4EEDCD9187}"/>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AF7EF454-1737-6C1B-59FF-6E6B61B85D44}"/>
              </a:ext>
            </a:extLst>
          </p:cNvPr>
          <p:cNvSpPr>
            <a:spLocks noGrp="1"/>
          </p:cNvSpPr>
          <p:nvPr>
            <p:ph type="title" hasCustomPrompt="1"/>
          </p:nvPr>
        </p:nvSpPr>
        <p:spPr>
          <a:xfrm>
            <a:off x="574040" y="2623199"/>
            <a:ext cx="10927080" cy="589915"/>
          </a:xfrm>
          <a:prstGeom prst="rect">
            <a:avLst/>
          </a:prstGeom>
        </p:spPr>
        <p:txBody>
          <a:bodyPr anchor="ctr"/>
          <a:lstStyle>
            <a:lvl1pPr algn="ctr">
              <a:defRPr sz="3600" b="1" i="0">
                <a:solidFill>
                  <a:schemeClr val="tx2"/>
                </a:solidFill>
                <a:latin typeface="+mn-ea"/>
                <a:ea typeface="+mn-ea"/>
              </a:defRPr>
            </a:lvl1pPr>
          </a:lstStyle>
          <a:p>
            <a:r>
              <a:rPr kumimoji="1" lang="ja-JP" altLang="en-US"/>
              <a:t>タイトル</a:t>
            </a:r>
            <a:r>
              <a:rPr kumimoji="1" lang="en-US" altLang="ja-JP"/>
              <a:t>    </a:t>
            </a: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FE49821C-314C-A319-5974-669DFE735907}"/>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4129638690"/>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中表紙スライド2">
    <p:spTree>
      <p:nvGrpSpPr>
        <p:cNvPr id="1" name=""/>
        <p:cNvGrpSpPr/>
        <p:nvPr/>
      </p:nvGrpSpPr>
      <p:grpSpPr>
        <a:xfrm>
          <a:off x="0" y="0"/>
          <a:ext cx="0" cy="0"/>
          <a:chOff x="0" y="0"/>
          <a:chExt cx="0" cy="0"/>
        </a:xfrm>
      </p:grpSpPr>
      <p:pic>
        <p:nvPicPr>
          <p:cNvPr id="9" name="図 8" descr="図形, 背景パターン&#10;&#10;自動的に生成された説明">
            <a:extLst>
              <a:ext uri="{FF2B5EF4-FFF2-40B4-BE49-F238E27FC236}">
                <a16:creationId xmlns:a16="http://schemas.microsoft.com/office/drawing/2014/main" id="{EDA50170-5274-385C-B6E6-B3C076E9ACC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454D65FC-2A2B-4BF4-4649-A4D4326D05FC}"/>
              </a:ext>
            </a:extLst>
          </p:cNvPr>
          <p:cNvSpPr>
            <a:spLocks noGrp="1"/>
          </p:cNvSpPr>
          <p:nvPr>
            <p:ph type="title" hasCustomPrompt="1"/>
          </p:nvPr>
        </p:nvSpPr>
        <p:spPr>
          <a:xfrm>
            <a:off x="574040" y="2623199"/>
            <a:ext cx="10927080" cy="589915"/>
          </a:xfrm>
          <a:prstGeom prst="rect">
            <a:avLst/>
          </a:prstGeom>
        </p:spPr>
        <p:txBody>
          <a:bodyPr anchor="ctr"/>
          <a:lstStyle>
            <a:lvl1pPr algn="ctr">
              <a:defRPr sz="3600" b="1" i="0">
                <a:solidFill>
                  <a:schemeClr val="tx2"/>
                </a:solidFill>
                <a:latin typeface="+mn-ea"/>
                <a:ea typeface="+mn-ea"/>
              </a:defRPr>
            </a:lvl1pPr>
          </a:lstStyle>
          <a:p>
            <a:r>
              <a:rPr kumimoji="1" lang="ja-JP" altLang="en-US"/>
              <a:t>タイトル</a:t>
            </a:r>
            <a:r>
              <a:rPr kumimoji="1" lang="en-US" altLang="ja-JP"/>
              <a:t>    </a:t>
            </a: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4C66FA5D-9CFE-6140-1F7C-0FE2713CC42B}"/>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8827613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コンテンツ1-1">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697038" y="217858"/>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272360"/>
            <a:ext cx="8941904" cy="509518"/>
          </a:xfrm>
          <a:prstGeom prst="rect">
            <a:avLst/>
          </a:prstGeom>
        </p:spPr>
        <p:txBody>
          <a:bodyPr/>
          <a:lstStyle>
            <a:lvl1pPr>
              <a:defRPr sz="2800" b="1" i="0">
                <a:solidFill>
                  <a:schemeClr val="tx2"/>
                </a:solidFill>
                <a:latin typeface="+mn-ea"/>
                <a:ea typeface="+mn-ea"/>
              </a:defRPr>
            </a:lvl1pPr>
          </a:lstStyle>
          <a:p>
            <a:r>
              <a:rPr kumimoji="1" lang="ja-JP" altLang="en-US" dirty="0"/>
              <a:t>タイトル　游ゴシック</a:t>
            </a:r>
            <a:r>
              <a:rPr kumimoji="1" lang="en-US" altLang="ja-JP" dirty="0"/>
              <a:t>/Bold</a:t>
            </a:r>
            <a:endParaRPr kumimoji="1" lang="ja-JP" altLang="en-US" dirty="0"/>
          </a:p>
        </p:txBody>
      </p:sp>
      <p:sp>
        <p:nvSpPr>
          <p:cNvPr id="6" name="コンテンツ プレースホルダー 8">
            <a:extLst>
              <a:ext uri="{FF2B5EF4-FFF2-40B4-BE49-F238E27FC236}">
                <a16:creationId xmlns:a16="http://schemas.microsoft.com/office/drawing/2014/main" id="{561C8825-E86E-6414-62C6-23CED23BFA72}"/>
              </a:ext>
            </a:extLst>
          </p:cNvPr>
          <p:cNvSpPr>
            <a:spLocks noGrp="1"/>
          </p:cNvSpPr>
          <p:nvPr>
            <p:ph sz="quarter" idx="10" hasCustomPrompt="1"/>
          </p:nvPr>
        </p:nvSpPr>
        <p:spPr>
          <a:xfrm>
            <a:off x="188844" y="69302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a:p>
            <a:pPr lvl="6"/>
            <a:endParaRPr kumimoji="1" lang="en-US" altLang="ja-JP" dirty="0">
              <a:latin typeface="+mn-ea"/>
              <a:ea typeface="+mn-ea"/>
            </a:endParaRPr>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6914267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コンテンツ1-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697038" y="217858"/>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272360"/>
            <a:ext cx="8941904" cy="509518"/>
          </a:xfrm>
          <a:prstGeom prst="rect">
            <a:avLst/>
          </a:prstGeom>
        </p:spPr>
        <p:txBody>
          <a:bodyPr/>
          <a:lstStyle>
            <a:lvl1pPr>
              <a:defRPr sz="2800" b="1" i="0">
                <a:solidFill>
                  <a:schemeClr val="tx2"/>
                </a:solidFill>
                <a:latin typeface="+mn-ea"/>
                <a:ea typeface="+mn-ea"/>
              </a:defRPr>
            </a:lvl1pPr>
          </a:lstStyle>
          <a:p>
            <a:r>
              <a:rPr kumimoji="1" lang="ja-JP" altLang="en-US" dirty="0"/>
              <a:t>タイトル　　游ゴシック</a:t>
            </a:r>
            <a:r>
              <a:rPr kumimoji="1" lang="en-US" altLang="ja-JP" dirty="0"/>
              <a:t>/Bold</a:t>
            </a:r>
            <a:endParaRPr kumimoji="1" lang="ja-JP" altLang="en-US" dirty="0"/>
          </a:p>
        </p:txBody>
      </p:sp>
      <p:sp>
        <p:nvSpPr>
          <p:cNvPr id="6" name="コンテンツ プレースホルダー 8">
            <a:extLst>
              <a:ext uri="{FF2B5EF4-FFF2-40B4-BE49-F238E27FC236}">
                <a16:creationId xmlns:a16="http://schemas.microsoft.com/office/drawing/2014/main" id="{561C8825-E86E-6414-62C6-23CED23BFA72}"/>
              </a:ext>
            </a:extLst>
          </p:cNvPr>
          <p:cNvSpPr>
            <a:spLocks noGrp="1"/>
          </p:cNvSpPr>
          <p:nvPr>
            <p:ph sz="quarter" idx="10" hasCustomPrompt="1"/>
          </p:nvPr>
        </p:nvSpPr>
        <p:spPr>
          <a:xfrm>
            <a:off x="188844" y="717967"/>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1"/>
            <a:endParaRPr kumimoji="1" lang="en-US" altLang="ja-JP" dirty="0">
              <a:latin typeface="+mn-ea"/>
              <a:ea typeface="+mn-ea"/>
            </a:endParaRPr>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41054527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コンテンツ1-3">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272360"/>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a:t>
            </a:r>
            <a:r>
              <a:rPr kumimoji="1" lang="en-US" altLang="ja-JP"/>
              <a:t>  </a:t>
            </a:r>
            <a:r>
              <a:rPr kumimoji="1" lang="ja-JP" altLang="en-US"/>
              <a:t>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491416" y="217858"/>
            <a:ext cx="1365622" cy="64800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コンテンツ プレースホルダー 8">
            <a:extLst>
              <a:ext uri="{FF2B5EF4-FFF2-40B4-BE49-F238E27FC236}">
                <a16:creationId xmlns:a16="http://schemas.microsoft.com/office/drawing/2014/main" id="{F801ECE0-2CE6-CA80-8167-1365EF70C560}"/>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a:p>
            <a:pPr lvl="3"/>
            <a:endParaRPr kumimoji="1" lang="en-US" altLang="ja-JP" dirty="0">
              <a:latin typeface="+mn-ea"/>
              <a:ea typeface="+mn-ea"/>
            </a:endParaRPr>
          </a:p>
        </p:txBody>
      </p:sp>
    </p:spTree>
    <p:extLst>
      <p:ext uri="{BB962C8B-B14F-4D97-AF65-F5344CB8AC3E}">
        <p14:creationId xmlns:p14="http://schemas.microsoft.com/office/powerpoint/2010/main" val="38136979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コンテンツ1-4">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272360"/>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491416" y="217858"/>
            <a:ext cx="1365622" cy="64800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3" name="コンテンツ プレースホルダー 8">
            <a:extLst>
              <a:ext uri="{FF2B5EF4-FFF2-40B4-BE49-F238E27FC236}">
                <a16:creationId xmlns:a16="http://schemas.microsoft.com/office/drawing/2014/main" id="{EA71EB9A-AFE7-F3C9-5167-0954EACFD5BC}"/>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11862067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コンテンツ2-1">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305018"/>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正方形/長方形 1">
            <a:extLst>
              <a:ext uri="{FF2B5EF4-FFF2-40B4-BE49-F238E27FC236}">
                <a16:creationId xmlns:a16="http://schemas.microsoft.com/office/drawing/2014/main" id="{1108FD7B-9622-6750-A983-348138413EC9}"/>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4" name="図 3">
            <a:extLst>
              <a:ext uri="{FF2B5EF4-FFF2-40B4-BE49-F238E27FC236}">
                <a16:creationId xmlns:a16="http://schemas.microsoft.com/office/drawing/2014/main" id="{E8ABFC63-59DC-59D8-07F3-F0CB7C1BA821}"/>
              </a:ext>
            </a:extLst>
          </p:cNvPr>
          <p:cNvPicPr>
            <a:picLocks noChangeAspect="1"/>
          </p:cNvPicPr>
          <p:nvPr userDrawn="1"/>
        </p:nvPicPr>
        <p:blipFill>
          <a:blip r:embed="rId2"/>
          <a:stretch>
            <a:fillRect/>
          </a:stretch>
        </p:blipFill>
        <p:spPr>
          <a:xfrm>
            <a:off x="9844955" y="344645"/>
            <a:ext cx="2160000" cy="438661"/>
          </a:xfrm>
          <a:prstGeom prst="rect">
            <a:avLst/>
          </a:prstGeom>
        </p:spPr>
      </p:pic>
      <p:sp>
        <p:nvSpPr>
          <p:cNvPr id="3" name="コンテンツ プレースホルダー 8">
            <a:extLst>
              <a:ext uri="{FF2B5EF4-FFF2-40B4-BE49-F238E27FC236}">
                <a16:creationId xmlns:a16="http://schemas.microsoft.com/office/drawing/2014/main" id="{D3B28D76-F95B-F94B-C8D6-1BC0750235CC}"/>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Arial" panose="020B0604020202020204" pitchFamily="34" charset="0"/>
              <a:buNone/>
              <a:defRPr sz="2400" b="1">
                <a:latin typeface="+mn-ea"/>
                <a:ea typeface="+mn-ea"/>
              </a:defRPr>
            </a:lvl1pPr>
            <a:lvl2pPr marL="457200" indent="0">
              <a:lnSpc>
                <a:spcPct val="120000"/>
              </a:lnSpc>
              <a:spcBef>
                <a:spcPts val="600"/>
              </a:spcBef>
              <a:spcAft>
                <a:spcPts val="600"/>
              </a:spcAft>
              <a:buFont typeface="Arial" panose="020B0604020202020204" pitchFamily="34" charset="0"/>
              <a:buNone/>
              <a:defRPr sz="2000" b="1">
                <a:latin typeface="+mn-ea"/>
                <a:ea typeface="+mn-ea"/>
              </a:defRPr>
            </a:lvl2pPr>
            <a:lvl3pPr marL="914400" indent="0">
              <a:lnSpc>
                <a:spcPct val="120000"/>
              </a:lnSpc>
              <a:buFont typeface="Arial" panose="020B0604020202020204" pitchFamily="34" charset="0"/>
              <a:buNone/>
              <a:defRPr b="1">
                <a:latin typeface="+mn-ea"/>
                <a:ea typeface="+mn-ea"/>
              </a:defRPr>
            </a:lvl3pPr>
            <a:lvl4pPr marL="1371600" indent="0">
              <a:lnSpc>
                <a:spcPct val="120000"/>
              </a:lnSpc>
              <a:buFont typeface="Arial" panose="020B0604020202020204" pitchFamily="34" charset="0"/>
              <a:buNone/>
              <a:defRPr b="1">
                <a:latin typeface="+mn-ea"/>
                <a:ea typeface="+mn-ea"/>
              </a:defRPr>
            </a:lvl4pPr>
            <a:lvl5pPr marL="1828800" indent="0">
              <a:lnSpc>
                <a:spcPct val="120000"/>
              </a:lnSpc>
              <a:buFont typeface="Arial" panose="020B0604020202020204" pitchFamily="34" charset="0"/>
              <a:buNone/>
              <a:defRPr b="1">
                <a:latin typeface="+mn-ea"/>
                <a:ea typeface="+mn-ea"/>
              </a:defRPr>
            </a:lvl5pPr>
            <a:lvl6pPr marL="2286000" indent="0">
              <a:buFont typeface="Arial" panose="020B0604020202020204" pitchFamily="34" charset="0"/>
              <a:buNone/>
              <a:defRPr b="1">
                <a:latin typeface="+mn-ea"/>
                <a:ea typeface="+mn-ea"/>
              </a:defRPr>
            </a:lvl6pPr>
            <a:lvl7pPr marL="2743200" indent="0">
              <a:buFont typeface="Arial" panose="020B0604020202020204" pitchFamily="34" charset="0"/>
              <a:buNone/>
              <a:defRPr b="1">
                <a:latin typeface="+mn-ea"/>
                <a:ea typeface="+mn-ea"/>
              </a:defRPr>
            </a:lvl7pPr>
            <a:lvl8pPr marL="3200400" indent="0">
              <a:buFont typeface="Arial" panose="020B0604020202020204" pitchFamily="34" charset="0"/>
              <a:buNone/>
              <a:defRPr b="1">
                <a:latin typeface="+mn-ea"/>
                <a:ea typeface="+mn-ea"/>
              </a:defRPr>
            </a:lvl8pPr>
            <a:lvl9pPr marL="3657600" indent="0">
              <a:buFont typeface="Arial" panose="020B0604020202020204" pitchFamily="34" charset="0"/>
              <a:buNone/>
              <a:defRPr b="1">
                <a:latin typeface="+mn-ea"/>
                <a:ea typeface="+mn-ea"/>
              </a:defRPr>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t>小見出し</a:t>
            </a:r>
            <a:endParaRPr kumimoji="1" lang="en-US" altLang="ja-JP" dirty="0"/>
          </a:p>
          <a:p>
            <a:pPr lvl="4"/>
            <a:r>
              <a:rPr kumimoji="1" lang="ja-JP" altLang="en-US" dirty="0"/>
              <a:t>小見出し</a:t>
            </a:r>
            <a:endParaRPr kumimoji="1" lang="en-US" altLang="ja-JP" dirty="0"/>
          </a:p>
          <a:p>
            <a:pPr lvl="5"/>
            <a:r>
              <a:rPr kumimoji="1" lang="ja-JP" altLang="en-US" dirty="0"/>
              <a:t>小見出し</a:t>
            </a:r>
            <a:endParaRPr kumimoji="1" lang="en-US" altLang="ja-JP" dirty="0"/>
          </a:p>
          <a:p>
            <a:pPr lvl="6"/>
            <a:r>
              <a:rPr kumimoji="1" lang="ja-JP" altLang="en-US" dirty="0"/>
              <a:t>小見出し</a:t>
            </a:r>
            <a:endParaRPr kumimoji="1" lang="en-US" altLang="ja-JP" dirty="0"/>
          </a:p>
          <a:p>
            <a:pPr lvl="7"/>
            <a:r>
              <a:rPr kumimoji="1" lang="ja-JP" altLang="en-US" dirty="0"/>
              <a:t>小見出し</a:t>
            </a:r>
            <a:endParaRPr kumimoji="1" lang="en-US" altLang="ja-JP" dirty="0"/>
          </a:p>
          <a:p>
            <a:pPr lvl="8"/>
            <a:r>
              <a:rPr kumimoji="1" lang="ja-JP" altLang="en-US" dirty="0"/>
              <a:t>小見出し</a:t>
            </a:r>
            <a:endParaRPr kumimoji="1" lang="en-US" altLang="ja-JP" dirty="0"/>
          </a:p>
          <a:p>
            <a:pPr lvl="0"/>
            <a:endParaRPr kumimoji="1" lang="en-US" altLang="ja-JP" dirty="0"/>
          </a:p>
          <a:p>
            <a:pPr lvl="8"/>
            <a:endParaRPr kumimoji="1" lang="en-US" altLang="ja-JP" dirty="0">
              <a:latin typeface="+mn-ea"/>
              <a:ea typeface="+mn-ea"/>
            </a:endParaRPr>
          </a:p>
        </p:txBody>
      </p:sp>
    </p:spTree>
    <p:extLst>
      <p:ext uri="{BB962C8B-B14F-4D97-AF65-F5344CB8AC3E}">
        <p14:creationId xmlns:p14="http://schemas.microsoft.com/office/powerpoint/2010/main" val="12680072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コンテンツ2-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844955" y="344645"/>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305018"/>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コンテンツ プレースホルダー 8">
            <a:extLst>
              <a:ext uri="{FF2B5EF4-FFF2-40B4-BE49-F238E27FC236}">
                <a16:creationId xmlns:a16="http://schemas.microsoft.com/office/drawing/2014/main" id="{14D2D2E6-1180-C1EA-1064-AD51276426BF}"/>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8019086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コンテンツ2-3">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305018"/>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a:t>
            </a:r>
            <a:r>
              <a:rPr kumimoji="1" lang="en-US" altLang="ja-JP"/>
              <a:t>  </a:t>
            </a:r>
            <a:r>
              <a:rPr kumimoji="1" lang="ja-JP" altLang="en-US"/>
              <a:t>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663518" y="250516"/>
            <a:ext cx="1193520" cy="566336"/>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正方形/長方形 1">
            <a:extLst>
              <a:ext uri="{FF2B5EF4-FFF2-40B4-BE49-F238E27FC236}">
                <a16:creationId xmlns:a16="http://schemas.microsoft.com/office/drawing/2014/main" id="{55A7F55F-BF45-81CB-D2FE-5C7F3F29EDE6}"/>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3" name="コンテンツ プレースホルダー 8">
            <a:extLst>
              <a:ext uri="{FF2B5EF4-FFF2-40B4-BE49-F238E27FC236}">
                <a16:creationId xmlns:a16="http://schemas.microsoft.com/office/drawing/2014/main" id="{761E4339-D633-1B48-645B-157DEE624E0F}"/>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p:txBody>
      </p:sp>
    </p:spTree>
    <p:extLst>
      <p:ext uri="{BB962C8B-B14F-4D97-AF65-F5344CB8AC3E}">
        <p14:creationId xmlns:p14="http://schemas.microsoft.com/office/powerpoint/2010/main" val="15726747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コンテンツ2-4">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305018"/>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668398" y="250516"/>
            <a:ext cx="1188639" cy="56402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3" name="正方形/長方形 2">
            <a:extLst>
              <a:ext uri="{FF2B5EF4-FFF2-40B4-BE49-F238E27FC236}">
                <a16:creationId xmlns:a16="http://schemas.microsoft.com/office/drawing/2014/main" id="{8B3519EF-C712-DB1D-51D4-66F9520AEF08}"/>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4" name="コンテンツ プレースホルダー 8">
            <a:extLst>
              <a:ext uri="{FF2B5EF4-FFF2-40B4-BE49-F238E27FC236}">
                <a16:creationId xmlns:a16="http://schemas.microsoft.com/office/drawing/2014/main" id="{EC4BD3DB-5E86-5B16-8A96-C416ADC23793}"/>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37569685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9BB4154-9B11-5B4F-FAB1-50F01BF43C40}"/>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6564649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ags" Target="../tags/tag1.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6" Type="http://schemas.openxmlformats.org/officeDocument/2006/relationships/image" Target="../media/image1.emf"/><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oleObject" Target="../embeddings/oleObject1.bin"/><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ags" Target="../tags/tag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theme" Target="../theme/theme5.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772" r:id="rId2"/>
    <p:sldLayoutId id="2147483832" r:id="rId3"/>
    <p:sldLayoutId id="2147483825"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45C19A-6157-79C2-F69C-BC06421721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7CD6C5-1F4B-2B53-B976-DD5EF6517F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E5A625-7E39-425A-993E-E3EDF1C1B7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C75F36-AC43-4A81-8D82-712A98459959}" type="datetimeFigureOut">
              <a:rPr lang="en-GB" smtClean="0"/>
              <a:t>09/10/2026</a:t>
            </a:fld>
            <a:endParaRPr lang="en-GB"/>
          </a:p>
        </p:txBody>
      </p:sp>
      <p:sp>
        <p:nvSpPr>
          <p:cNvPr id="5" name="Footer Placeholder 4">
            <a:extLst>
              <a:ext uri="{FF2B5EF4-FFF2-40B4-BE49-F238E27FC236}">
                <a16:creationId xmlns:a16="http://schemas.microsoft.com/office/drawing/2014/main" id="{A26F56CA-72D3-31A0-1929-35C0EA9118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A1636BC-8E58-E6F4-4A88-5F7638A47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DBCF3B-310A-4AEE-8901-650FB4FA64C6}" type="slidenum">
              <a:rPr lang="en-GB" smtClean="0"/>
              <a:t>‹#›</a:t>
            </a:fld>
            <a:endParaRPr lang="en-GB"/>
          </a:p>
        </p:txBody>
      </p:sp>
    </p:spTree>
    <p:extLst>
      <p:ext uri="{BB962C8B-B14F-4D97-AF65-F5344CB8AC3E}">
        <p14:creationId xmlns:p14="http://schemas.microsoft.com/office/powerpoint/2010/main" val="276568649"/>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4ED416-FAC0-4ED0-9976-570183C22F32}"/>
              </a:ext>
            </a:extLst>
          </p:cNvPr>
          <p:cNvGraphicFramePr>
            <a:graphicFrameLocks noChangeAspect="1"/>
          </p:cNvGraphicFramePr>
          <p:nvPr userDrawn="1">
            <p:custDataLst>
              <p:tags r:id="rId13"/>
            </p:custDataLst>
            <p:extLst>
              <p:ext uri="{D42A27DB-BD31-4B8C-83A1-F6EECF244321}">
                <p14:modId xmlns:p14="http://schemas.microsoft.com/office/powerpoint/2010/main" val="212011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25" imgH="424" progId="TCLayout.ActiveDocument.1">
                  <p:embed/>
                </p:oleObj>
              </mc:Choice>
              <mc:Fallback>
                <p:oleObj name="think-cell Slide" r:id="rId15" imgW="425" imgH="424" progId="TCLayout.ActiveDocument.1">
                  <p:embed/>
                  <p:pic>
                    <p:nvPicPr>
                      <p:cNvPr id="8" name="Object 7" hidden="1">
                        <a:extLst>
                          <a:ext uri="{FF2B5EF4-FFF2-40B4-BE49-F238E27FC236}">
                            <a16:creationId xmlns:a16="http://schemas.microsoft.com/office/drawing/2014/main" id="{4C4ED416-FAC0-4ED0-9976-570183C22F3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C7ECA262-D75C-4887-9A0D-D9A5B7BAED84}"/>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a:extLst>
              <a:ext uri="{FF2B5EF4-FFF2-40B4-BE49-F238E27FC236}">
                <a16:creationId xmlns:a16="http://schemas.microsoft.com/office/drawing/2014/main" id="{6B99A6D6-323D-4D0D-9FC6-A28A899C30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B8485F-BE2C-43CC-9006-CEB15A666A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6CF0AE-3F0A-4CAD-B6A0-5F0431F63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3FED6D-D8C4-4A98-97A2-AB3F26C9AA97}" type="datetimeFigureOut">
              <a:rPr lang="en-US" smtClean="0"/>
              <a:t>10/9/2026</a:t>
            </a:fld>
            <a:endParaRPr lang="en-US"/>
          </a:p>
        </p:txBody>
      </p:sp>
      <p:sp>
        <p:nvSpPr>
          <p:cNvPr id="5" name="Footer Placeholder 4">
            <a:extLst>
              <a:ext uri="{FF2B5EF4-FFF2-40B4-BE49-F238E27FC236}">
                <a16:creationId xmlns:a16="http://schemas.microsoft.com/office/drawing/2014/main" id="{2C669F97-171D-4490-90F0-C17F79E43A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C5A9DD-12E8-402C-BAC9-154A0063C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8E647E-B1CF-46C4-8283-3C47BF25AA9F}" type="slidenum">
              <a:rPr lang="en-US" smtClean="0"/>
              <a:t>‹#›</a:t>
            </a:fld>
            <a:endParaRPr lang="en-US"/>
          </a:p>
        </p:txBody>
      </p:sp>
    </p:spTree>
    <p:extLst>
      <p:ext uri="{BB962C8B-B14F-4D97-AF65-F5344CB8AC3E}">
        <p14:creationId xmlns:p14="http://schemas.microsoft.com/office/powerpoint/2010/main" val="77799182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4A882F94-5EAE-CF39-B474-E260417963B1}"/>
              </a:ext>
            </a:extLst>
          </p:cNvPr>
          <p:cNvSpPr>
            <a:spLocks noGrp="1"/>
          </p:cNvSpPr>
          <p:nvPr>
            <p:ph type="sldNum" sz="quarter" idx="4"/>
          </p:nvPr>
        </p:nvSpPr>
        <p:spPr>
          <a:xfrm>
            <a:off x="11476382" y="6599583"/>
            <a:ext cx="646044" cy="245165"/>
          </a:xfrm>
          <a:prstGeom prst="rect">
            <a:avLst/>
          </a:prstGeom>
        </p:spPr>
        <p:txBody>
          <a:bodyPr vert="horz" lIns="91440" tIns="45720" rIns="91440" bIns="45720" rtlCol="0" anchor="ctr"/>
          <a:lstStyle>
            <a:lvl1pPr algn="r">
              <a:defRPr sz="1800" b="0">
                <a:solidFill>
                  <a:schemeClr val="tx2"/>
                </a:solidFill>
              </a:defRPr>
            </a:lvl1p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3120389575"/>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665">
          <p15:clr>
            <a:srgbClr val="F26B43"/>
          </p15:clr>
        </p15:guide>
        <p15:guide id="4" pos="7015">
          <p15:clr>
            <a:srgbClr val="F26B43"/>
          </p15:clr>
        </p15:guide>
        <p15:guide id="6" orient="horz" pos="3680">
          <p15:clr>
            <a:srgbClr val="F26B43"/>
          </p15:clr>
        </p15:guide>
        <p15:guide id="7" pos="7469">
          <p15:clr>
            <a:srgbClr val="F26B43"/>
          </p15:clr>
        </p15:guide>
        <p15:guide id="8" pos="181">
          <p15:clr>
            <a:srgbClr val="F26B43"/>
          </p15:clr>
        </p15:guide>
        <p15:guide id="9" orient="horz" pos="195">
          <p15:clr>
            <a:srgbClr val="F26B43"/>
          </p15:clr>
        </p15:guide>
        <p15:guide id="10" orient="horz" pos="4125">
          <p15:clr>
            <a:srgbClr val="F26B43"/>
          </p15:clr>
        </p15:guide>
        <p15:guide id="11" pos="363">
          <p15:clr>
            <a:srgbClr val="F26B43"/>
          </p15:clr>
        </p15:guide>
        <p15:guide id="12" pos="7317">
          <p15:clr>
            <a:srgbClr val="F26B43"/>
          </p15:clr>
        </p15:guide>
        <p15:guide id="13" orient="horz" pos="640">
          <p15:clr>
            <a:srgbClr val="F26B43"/>
          </p15:clr>
        </p15:guide>
        <p15:guide id="14" orient="horz" pos="754">
          <p15:clr>
            <a:srgbClr val="F26B43"/>
          </p15:clr>
        </p15:guide>
        <p15:guide id="15" orient="horz" pos="2659">
          <p15:clr>
            <a:srgbClr val="F26B43"/>
          </p15:clr>
        </p15:guide>
        <p15:guide id="16" orient="horz" pos="3566">
          <p15:clr>
            <a:srgbClr val="F26B43"/>
          </p15:clr>
        </p15:guide>
        <p15:guide id="17" orient="horz" pos="1661">
          <p15:clr>
            <a:srgbClr val="F26B43"/>
          </p15:clr>
        </p15:guide>
        <p15:guide id="18" pos="3341">
          <p15:clr>
            <a:srgbClr val="F26B43"/>
          </p15:clr>
        </p15:guide>
        <p15:guide id="19" pos="4339">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50.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17.xml"/><Relationship Id="rId1" Type="http://schemas.openxmlformats.org/officeDocument/2006/relationships/slideLayout" Target="../slideLayouts/slideLayout50.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50.xml"/><Relationship Id="rId4" Type="http://schemas.openxmlformats.org/officeDocument/2006/relationships/image" Target="../media/image42.sv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50.xml"/><Relationship Id="rId7" Type="http://schemas.openxmlformats.org/officeDocument/2006/relationships/image" Target="../media/image44.svg"/><Relationship Id="rId12" Type="http://schemas.openxmlformats.org/officeDocument/2006/relationships/image" Target="../media/image49.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33.svg"/><Relationship Id="rId10" Type="http://schemas.openxmlformats.org/officeDocument/2006/relationships/image" Target="../media/image47.svg"/><Relationship Id="rId4" Type="http://schemas.openxmlformats.org/officeDocument/2006/relationships/notesSlide" Target="../notesSlides/notesSlide19.xml"/><Relationship Id="rId9" Type="http://schemas.openxmlformats.org/officeDocument/2006/relationships/image" Target="../media/image46.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alpha val="32000"/>
            </a:srgbClr>
          </a:solidFill>
          <a:ln/>
        </p:spPr>
        <p:txBody>
          <a:bodyPr/>
          <a:lstStyle/>
          <a:p>
            <a:endParaRPr lang="en-GB"/>
          </a:p>
        </p:txBody>
      </p:sp>
      <p:sp>
        <p:nvSpPr>
          <p:cNvPr id="3" name="Shape 1"/>
          <p:cNvSpPr/>
          <p:nvPr/>
        </p:nvSpPr>
        <p:spPr>
          <a:xfrm>
            <a:off x="3172968" y="164592"/>
            <a:ext cx="5852160" cy="1874520"/>
          </a:xfrm>
          <a:prstGeom prst="roundRect">
            <a:avLst>
              <a:gd name="adj" fmla="val 5854"/>
            </a:avLst>
          </a:prstGeom>
          <a:solidFill>
            <a:srgbClr val="FFFFFF">
              <a:alpha val="92000"/>
            </a:srgbClr>
          </a:solidFill>
          <a:ln w="12700">
            <a:solidFill>
              <a:srgbClr val="D7E2E5"/>
            </a:solidFill>
            <a:prstDash val="solid"/>
          </a:ln>
        </p:spPr>
        <p:txBody>
          <a:bodyPr/>
          <a:lstStyle/>
          <a:p>
            <a:endParaRPr lang="en-GB"/>
          </a:p>
        </p:txBody>
      </p:sp>
      <p:pic>
        <p:nvPicPr>
          <p:cNvPr id="4" name="Image 0" descr="/home/claude/vm_extract/vm_x/ppt/media/image1.png"/>
          <p:cNvPicPr>
            <a:picLocks noChangeAspect="1"/>
          </p:cNvPicPr>
          <p:nvPr/>
        </p:nvPicPr>
        <p:blipFill>
          <a:blip r:embed="rId4"/>
          <a:stretch>
            <a:fillRect/>
          </a:stretch>
        </p:blipFill>
        <p:spPr>
          <a:xfrm>
            <a:off x="4677156" y="274320"/>
            <a:ext cx="2834640" cy="846734"/>
          </a:xfrm>
          <a:prstGeom prst="rect">
            <a:avLst/>
          </a:prstGeom>
        </p:spPr>
      </p:pic>
      <p:sp>
        <p:nvSpPr>
          <p:cNvPr id="5" name="Text 2"/>
          <p:cNvSpPr txBox="1"/>
          <p:nvPr/>
        </p:nvSpPr>
        <p:spPr>
          <a:xfrm>
            <a:off x="3172968" y="1143000"/>
            <a:ext cx="5852160" cy="502920"/>
          </a:xfrm>
          <a:prstGeom prst="rect">
            <a:avLst/>
          </a:prstGeom>
          <a:noFill/>
          <a:ln/>
        </p:spPr>
        <p:txBody>
          <a:bodyPr wrap="square" lIns="0" tIns="0" rIns="0" bIns="0" rtlCol="0" anchor="ctr"/>
          <a:lstStyle/>
          <a:p>
            <a:pPr marL="0" indent="0" algn="ctr">
              <a:buNone/>
            </a:pPr>
            <a:r>
              <a:rPr lang="en-US" sz="3000" b="1" dirty="0">
                <a:solidFill>
                  <a:srgbClr val="0C2D3F"/>
                </a:solidFill>
                <a:latin typeface="Cambria" pitchFamily="34" charset="0"/>
                <a:ea typeface="Cambria" pitchFamily="34" charset="-122"/>
                <a:cs typeface="Cambria" pitchFamily="34" charset="-120"/>
              </a:rPr>
              <a:t>STATE OF THE NATIONS</a:t>
            </a:r>
            <a:endParaRPr lang="en-US" sz="3000" dirty="0"/>
          </a:p>
        </p:txBody>
      </p:sp>
      <p:sp>
        <p:nvSpPr>
          <p:cNvPr id="6" name="Text 3"/>
          <p:cNvSpPr txBox="1"/>
          <p:nvPr/>
        </p:nvSpPr>
        <p:spPr>
          <a:xfrm>
            <a:off x="3172968" y="1600200"/>
            <a:ext cx="5852160" cy="320040"/>
          </a:xfrm>
          <a:prstGeom prst="rect">
            <a:avLst/>
          </a:prstGeom>
          <a:noFill/>
          <a:ln/>
        </p:spPr>
        <p:txBody>
          <a:bodyPr wrap="square" lIns="0" tIns="0" rIns="0" bIns="0" rtlCol="0" anchor="ctr"/>
          <a:lstStyle/>
          <a:p>
            <a:pPr marL="0" indent="0" algn="ctr">
              <a:buNone/>
            </a:pPr>
            <a:r>
              <a:rPr lang="en-US" sz="1600" dirty="0">
                <a:solidFill>
                  <a:srgbClr val="587482"/>
                </a:solidFill>
                <a:latin typeface="Calibri" pitchFamily="34" charset="0"/>
                <a:ea typeface="Calibri" pitchFamily="34" charset="-122"/>
                <a:cs typeface="Calibri" pitchFamily="34" charset="-120"/>
              </a:rPr>
              <a:t>Critical Care Outreach — From Origins to Today</a:t>
            </a:r>
            <a:endParaRPr lang="en-US" sz="1600" dirty="0"/>
          </a:p>
        </p:txBody>
      </p:sp>
      <p:sp>
        <p:nvSpPr>
          <p:cNvPr id="7" name="Shape 4"/>
          <p:cNvSpPr/>
          <p:nvPr/>
        </p:nvSpPr>
        <p:spPr>
          <a:xfrm>
            <a:off x="4037076" y="2377440"/>
            <a:ext cx="4114800" cy="3017520"/>
          </a:xfrm>
          <a:prstGeom prst="ellipse">
            <a:avLst/>
          </a:prstGeom>
          <a:solidFill>
            <a:srgbClr val="0C2D3F"/>
          </a:solidFill>
          <a:ln w="38100">
            <a:solidFill>
              <a:srgbClr val="FFFFFF"/>
            </a:solidFill>
            <a:prstDash val="solid"/>
          </a:ln>
        </p:spPr>
        <p:txBody>
          <a:bodyPr/>
          <a:lstStyle/>
          <a:p>
            <a:endParaRPr lang="en-GB"/>
          </a:p>
        </p:txBody>
      </p:sp>
      <p:sp>
        <p:nvSpPr>
          <p:cNvPr id="8" name="Text 5"/>
          <p:cNvSpPr txBox="1"/>
          <p:nvPr/>
        </p:nvSpPr>
        <p:spPr>
          <a:xfrm>
            <a:off x="4311396" y="3017520"/>
            <a:ext cx="3566160" cy="960120"/>
          </a:xfrm>
          <a:prstGeom prst="rect">
            <a:avLst/>
          </a:prstGeom>
          <a:noFill/>
          <a:ln/>
        </p:spPr>
        <p:txBody>
          <a:bodyPr wrap="square" lIns="0" tIns="0" rIns="0" bIns="0" rtlCol="0" anchor="ctr"/>
          <a:lstStyle/>
          <a:p>
            <a:pPr marL="0" indent="0" algn="ctr">
              <a:lnSpc>
                <a:spcPct val="105000"/>
              </a:lnSpc>
              <a:buNone/>
            </a:pPr>
            <a:r>
              <a:rPr lang="en-US" sz="2400" b="1" dirty="0">
                <a:solidFill>
                  <a:srgbClr val="FFFFFF"/>
                </a:solidFill>
                <a:latin typeface="Cambria" pitchFamily="34" charset="0"/>
                <a:ea typeface="Cambria" pitchFamily="34" charset="-122"/>
                <a:cs typeface="Cambria" pitchFamily="34" charset="-120"/>
              </a:rPr>
              <a:t>CRITICAL CARE</a:t>
            </a:r>
            <a:endParaRPr lang="en-US" sz="2400" dirty="0"/>
          </a:p>
          <a:p>
            <a:pPr marL="0" indent="0" algn="ctr">
              <a:lnSpc>
                <a:spcPct val="105000"/>
              </a:lnSpc>
              <a:buNone/>
            </a:pPr>
            <a:r>
              <a:rPr lang="en-US" sz="2400" b="1" dirty="0">
                <a:solidFill>
                  <a:srgbClr val="FFFFFF"/>
                </a:solidFill>
                <a:latin typeface="Cambria" pitchFamily="34" charset="0"/>
                <a:ea typeface="Cambria" pitchFamily="34" charset="-122"/>
                <a:cs typeface="Cambria" pitchFamily="34" charset="-120"/>
              </a:rPr>
              <a:t>OUTREACH</a:t>
            </a:r>
            <a:endParaRPr lang="en-US" sz="2400" dirty="0"/>
          </a:p>
        </p:txBody>
      </p:sp>
      <p:sp>
        <p:nvSpPr>
          <p:cNvPr id="9" name="Text 6"/>
          <p:cNvSpPr txBox="1"/>
          <p:nvPr/>
        </p:nvSpPr>
        <p:spPr>
          <a:xfrm>
            <a:off x="5088636" y="4114800"/>
            <a:ext cx="2011680" cy="914400"/>
          </a:xfrm>
          <a:prstGeom prst="rect">
            <a:avLst/>
          </a:prstGeom>
          <a:noFill/>
          <a:ln/>
        </p:spPr>
        <p:txBody>
          <a:bodyPr wrap="square" lIns="0" tIns="0" rIns="0" bIns="0" rtlCol="0" anchor="t"/>
          <a:lstStyle/>
          <a:p>
            <a:pPr marL="342900" indent="-342900">
              <a:spcAft>
                <a:spcPts val="200"/>
              </a:spcAft>
              <a:buSzPct val="100000"/>
              <a:buChar char="•"/>
            </a:pPr>
            <a:r>
              <a:rPr lang="en-US" sz="1400" dirty="0">
                <a:solidFill>
                  <a:srgbClr val="A9D8DB"/>
                </a:solidFill>
                <a:latin typeface="Calibri" pitchFamily="34" charset="0"/>
                <a:ea typeface="Calibri" pitchFamily="34" charset="-122"/>
                <a:cs typeface="Calibri" pitchFamily="34" charset="-120"/>
              </a:rPr>
              <a:t>Early recognition</a:t>
            </a:r>
            <a:endParaRPr lang="en-US" sz="1400" dirty="0"/>
          </a:p>
          <a:p>
            <a:pPr marL="342900" indent="-342900">
              <a:spcAft>
                <a:spcPts val="200"/>
              </a:spcAft>
              <a:buSzPct val="100000"/>
              <a:buChar char="•"/>
            </a:pPr>
            <a:r>
              <a:rPr lang="en-US" sz="1400" dirty="0">
                <a:solidFill>
                  <a:srgbClr val="A9D8DB"/>
                </a:solidFill>
                <a:latin typeface="Calibri" pitchFamily="34" charset="0"/>
                <a:ea typeface="Calibri" pitchFamily="34" charset="-122"/>
                <a:cs typeface="Calibri" pitchFamily="34" charset="-120"/>
              </a:rPr>
              <a:t>Early intervention</a:t>
            </a:r>
            <a:endParaRPr lang="en-US" sz="1400" dirty="0"/>
          </a:p>
          <a:p>
            <a:pPr marL="342900" indent="-342900">
              <a:spcAft>
                <a:spcPts val="200"/>
              </a:spcAft>
              <a:buSzPct val="100000"/>
              <a:buChar char="•"/>
            </a:pPr>
            <a:r>
              <a:rPr lang="en-US" sz="1400" dirty="0">
                <a:solidFill>
                  <a:srgbClr val="A9D8DB"/>
                </a:solidFill>
                <a:latin typeface="Calibri" pitchFamily="34" charset="0"/>
                <a:ea typeface="Calibri" pitchFamily="34" charset="-122"/>
                <a:cs typeface="Calibri" pitchFamily="34" charset="-120"/>
              </a:rPr>
              <a:t>Better outcomes</a:t>
            </a:r>
            <a:endParaRPr lang="en-US" sz="1400" dirty="0"/>
          </a:p>
        </p:txBody>
      </p:sp>
      <p:sp>
        <p:nvSpPr>
          <p:cNvPr id="10" name="Shape 7"/>
          <p:cNvSpPr/>
          <p:nvPr/>
        </p:nvSpPr>
        <p:spPr>
          <a:xfrm>
            <a:off x="365760" y="2194560"/>
            <a:ext cx="3291840" cy="1691640"/>
          </a:xfrm>
          <a:prstGeom prst="roundRect">
            <a:avLst>
              <a:gd name="adj" fmla="val 5405"/>
            </a:avLst>
          </a:prstGeom>
          <a:solidFill>
            <a:srgbClr val="17475D"/>
          </a:solidFill>
          <a:ln w="19050">
            <a:solidFill>
              <a:srgbClr val="FFFFFF"/>
            </a:solidFill>
            <a:prstDash val="solid"/>
          </a:ln>
        </p:spPr>
        <p:txBody>
          <a:bodyPr/>
          <a:lstStyle/>
          <a:p>
            <a:endParaRPr lang="en-GB"/>
          </a:p>
        </p:txBody>
      </p:sp>
      <p:sp>
        <p:nvSpPr>
          <p:cNvPr id="11" name="Shape 8"/>
          <p:cNvSpPr/>
          <p:nvPr/>
        </p:nvSpPr>
        <p:spPr>
          <a:xfrm>
            <a:off x="548640" y="2459736"/>
            <a:ext cx="1161288" cy="1161288"/>
          </a:xfrm>
          <a:prstGeom prst="ellipse">
            <a:avLst/>
          </a:prstGeom>
          <a:solidFill>
            <a:srgbClr val="FFFFFF"/>
          </a:solidFill>
          <a:ln/>
        </p:spPr>
        <p:txBody>
          <a:bodyPr/>
          <a:lstStyle/>
          <a:p>
            <a:endParaRPr lang="en-GB"/>
          </a:p>
        </p:txBody>
      </p:sp>
      <p:pic>
        <p:nvPicPr>
          <p:cNvPr id="12" name="Image 1" descr="/home/claude/intro3/p_mark.png"/>
          <p:cNvPicPr>
            <a:picLocks noChangeAspect="1"/>
          </p:cNvPicPr>
          <p:nvPr/>
        </p:nvPicPr>
        <p:blipFill>
          <a:blip r:embed="rId5"/>
          <a:stretch>
            <a:fillRect/>
          </a:stretch>
        </p:blipFill>
        <p:spPr>
          <a:xfrm>
            <a:off x="585216" y="2496312"/>
            <a:ext cx="1088136" cy="1088136"/>
          </a:xfrm>
          <a:prstGeom prst="rect">
            <a:avLst/>
          </a:prstGeom>
        </p:spPr>
      </p:pic>
      <p:pic>
        <p:nvPicPr>
          <p:cNvPr id="13" name="Image 2" descr="/home/claude/england_flag_stgeorge.png"/>
          <p:cNvPicPr>
            <a:picLocks noChangeAspect="1"/>
          </p:cNvPicPr>
          <p:nvPr/>
        </p:nvPicPr>
        <p:blipFill>
          <a:blip r:embed="rId6"/>
          <a:srcRect/>
          <a:stretch/>
        </p:blipFill>
        <p:spPr>
          <a:xfrm>
            <a:off x="1874520" y="2468880"/>
            <a:ext cx="502920" cy="310896"/>
          </a:xfrm>
          <a:prstGeom prst="rect">
            <a:avLst/>
          </a:prstGeom>
        </p:spPr>
      </p:pic>
      <p:sp>
        <p:nvSpPr>
          <p:cNvPr id="14" name="Text 9"/>
          <p:cNvSpPr txBox="1"/>
          <p:nvPr/>
        </p:nvSpPr>
        <p:spPr>
          <a:xfrm>
            <a:off x="2468880" y="2441448"/>
            <a:ext cx="1143000" cy="365760"/>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mbria" pitchFamily="34" charset="0"/>
                <a:ea typeface="Cambria" pitchFamily="34" charset="-122"/>
                <a:cs typeface="Cambria" pitchFamily="34" charset="-120"/>
              </a:rPr>
              <a:t>ENGLAND</a:t>
            </a:r>
            <a:endParaRPr lang="en-US" sz="1400" dirty="0"/>
          </a:p>
        </p:txBody>
      </p:sp>
      <p:sp>
        <p:nvSpPr>
          <p:cNvPr id="15" name="Text 10"/>
          <p:cNvSpPr txBox="1"/>
          <p:nvPr/>
        </p:nvSpPr>
        <p:spPr>
          <a:xfrm>
            <a:off x="1874520" y="2907792"/>
            <a:ext cx="1691640" cy="457200"/>
          </a:xfrm>
          <a:prstGeom prst="rect">
            <a:avLst/>
          </a:prstGeom>
          <a:noFill/>
          <a:ln/>
        </p:spPr>
        <p:txBody>
          <a:bodyPr wrap="square" lIns="0" tIns="0" rIns="0" bIns="0" rtlCol="0" anchor="t"/>
          <a:lstStyle/>
          <a:p>
            <a:pPr marL="0" indent="0">
              <a:buNone/>
            </a:pPr>
            <a:r>
              <a:rPr lang="en-US" sz="1300" i="1" dirty="0">
                <a:solidFill>
                  <a:srgbClr val="A9D8DB"/>
                </a:solidFill>
                <a:latin typeface="Calibri" pitchFamily="34" charset="0"/>
                <a:ea typeface="Calibri" pitchFamily="34" charset="-122"/>
                <a:cs typeface="Calibri" pitchFamily="34" charset="-120"/>
              </a:rPr>
              <a:t>Origins &amp; Evolution</a:t>
            </a:r>
            <a:endParaRPr lang="en-US" sz="1300" dirty="0"/>
          </a:p>
        </p:txBody>
      </p:sp>
      <p:sp>
        <p:nvSpPr>
          <p:cNvPr id="16" name="Text 11"/>
          <p:cNvSpPr txBox="1"/>
          <p:nvPr/>
        </p:nvSpPr>
        <p:spPr>
          <a:xfrm>
            <a:off x="1874520" y="3383280"/>
            <a:ext cx="173736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Mark Wilson</a:t>
            </a:r>
            <a:endParaRPr lang="en-US" sz="1200" dirty="0"/>
          </a:p>
        </p:txBody>
      </p:sp>
      <p:sp>
        <p:nvSpPr>
          <p:cNvPr id="17" name="Shape 12"/>
          <p:cNvSpPr/>
          <p:nvPr/>
        </p:nvSpPr>
        <p:spPr>
          <a:xfrm>
            <a:off x="8531352" y="2194560"/>
            <a:ext cx="3291840" cy="1691640"/>
          </a:xfrm>
          <a:prstGeom prst="roundRect">
            <a:avLst>
              <a:gd name="adj" fmla="val 5405"/>
            </a:avLst>
          </a:prstGeom>
          <a:solidFill>
            <a:srgbClr val="17475D"/>
          </a:solidFill>
          <a:ln w="19050">
            <a:solidFill>
              <a:srgbClr val="FFFFFF"/>
            </a:solidFill>
            <a:prstDash val="solid"/>
          </a:ln>
        </p:spPr>
        <p:txBody>
          <a:bodyPr/>
          <a:lstStyle/>
          <a:p>
            <a:endParaRPr lang="en-GB"/>
          </a:p>
        </p:txBody>
      </p:sp>
      <p:sp>
        <p:nvSpPr>
          <p:cNvPr id="18" name="Shape 13"/>
          <p:cNvSpPr/>
          <p:nvPr/>
        </p:nvSpPr>
        <p:spPr>
          <a:xfrm>
            <a:off x="8714232" y="2459736"/>
            <a:ext cx="1161288" cy="1161288"/>
          </a:xfrm>
          <a:prstGeom prst="ellipse">
            <a:avLst/>
          </a:prstGeom>
          <a:solidFill>
            <a:srgbClr val="FFFFFF"/>
          </a:solidFill>
          <a:ln/>
        </p:spPr>
        <p:txBody>
          <a:bodyPr/>
          <a:lstStyle/>
          <a:p>
            <a:endParaRPr lang="en-GB"/>
          </a:p>
        </p:txBody>
      </p:sp>
      <p:pic>
        <p:nvPicPr>
          <p:cNvPr id="19" name="Image 3" descr="/home/claude/intro3/p_wales.png"/>
          <p:cNvPicPr>
            <a:picLocks noChangeAspect="1"/>
          </p:cNvPicPr>
          <p:nvPr/>
        </p:nvPicPr>
        <p:blipFill>
          <a:blip r:embed="rId7"/>
          <a:stretch>
            <a:fillRect/>
          </a:stretch>
        </p:blipFill>
        <p:spPr>
          <a:xfrm>
            <a:off x="8750808" y="2496312"/>
            <a:ext cx="1088136" cy="1088136"/>
          </a:xfrm>
          <a:prstGeom prst="rect">
            <a:avLst/>
          </a:prstGeom>
        </p:spPr>
      </p:pic>
      <p:pic>
        <p:nvPicPr>
          <p:cNvPr id="20" name="Image 4" descr="/home/claude/intro3/x/ppt/media/image2.jpeg"/>
          <p:cNvPicPr>
            <a:picLocks noChangeAspect="1"/>
          </p:cNvPicPr>
          <p:nvPr/>
        </p:nvPicPr>
        <p:blipFill>
          <a:blip r:embed="rId8"/>
          <a:srcRect/>
          <a:stretch/>
        </p:blipFill>
        <p:spPr>
          <a:xfrm>
            <a:off x="10040112" y="2468880"/>
            <a:ext cx="502920" cy="310896"/>
          </a:xfrm>
          <a:prstGeom prst="rect">
            <a:avLst/>
          </a:prstGeom>
        </p:spPr>
      </p:pic>
      <p:sp>
        <p:nvSpPr>
          <p:cNvPr id="21" name="Text 14"/>
          <p:cNvSpPr txBox="1"/>
          <p:nvPr/>
        </p:nvSpPr>
        <p:spPr>
          <a:xfrm>
            <a:off x="10634472" y="2441448"/>
            <a:ext cx="1143000" cy="365760"/>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mbria" pitchFamily="34" charset="0"/>
                <a:ea typeface="Cambria" pitchFamily="34" charset="-122"/>
                <a:cs typeface="Cambria" pitchFamily="34" charset="-120"/>
              </a:rPr>
              <a:t>WALES</a:t>
            </a:r>
            <a:endParaRPr lang="en-US" sz="1400" dirty="0"/>
          </a:p>
        </p:txBody>
      </p:sp>
      <p:sp>
        <p:nvSpPr>
          <p:cNvPr id="22" name="Text 15"/>
          <p:cNvSpPr txBox="1"/>
          <p:nvPr/>
        </p:nvSpPr>
        <p:spPr>
          <a:xfrm>
            <a:off x="10040112" y="2907792"/>
            <a:ext cx="1691640" cy="457200"/>
          </a:xfrm>
          <a:prstGeom prst="rect">
            <a:avLst/>
          </a:prstGeom>
          <a:noFill/>
          <a:ln/>
        </p:spPr>
        <p:txBody>
          <a:bodyPr wrap="square" lIns="0" tIns="0" rIns="0" bIns="0" rtlCol="0" anchor="t"/>
          <a:lstStyle/>
          <a:p>
            <a:pPr marL="0" indent="0">
              <a:buNone/>
            </a:pPr>
            <a:r>
              <a:rPr lang="en-US" sz="1300" i="1" dirty="0">
                <a:solidFill>
                  <a:srgbClr val="A9D8DB"/>
                </a:solidFill>
                <a:latin typeface="Calibri" pitchFamily="34" charset="0"/>
                <a:ea typeface="Calibri" pitchFamily="34" charset="-122"/>
                <a:cs typeface="Calibri" pitchFamily="34" charset="-120"/>
              </a:rPr>
              <a:t>A National Journey</a:t>
            </a:r>
            <a:endParaRPr lang="en-US" sz="1300" dirty="0"/>
          </a:p>
        </p:txBody>
      </p:sp>
      <p:sp>
        <p:nvSpPr>
          <p:cNvPr id="23" name="Text 16"/>
          <p:cNvSpPr txBox="1"/>
          <p:nvPr/>
        </p:nvSpPr>
        <p:spPr>
          <a:xfrm>
            <a:off x="10040112" y="3383280"/>
            <a:ext cx="173736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Vanessa Jones</a:t>
            </a:r>
            <a:endParaRPr lang="en-US" sz="1200" dirty="0"/>
          </a:p>
        </p:txBody>
      </p:sp>
      <p:sp>
        <p:nvSpPr>
          <p:cNvPr id="24" name="Shape 17"/>
          <p:cNvSpPr/>
          <p:nvPr/>
        </p:nvSpPr>
        <p:spPr>
          <a:xfrm>
            <a:off x="365760" y="4114800"/>
            <a:ext cx="3291840" cy="1691640"/>
          </a:xfrm>
          <a:prstGeom prst="roundRect">
            <a:avLst>
              <a:gd name="adj" fmla="val 5405"/>
            </a:avLst>
          </a:prstGeom>
          <a:solidFill>
            <a:srgbClr val="17475D"/>
          </a:solidFill>
          <a:ln w="19050">
            <a:solidFill>
              <a:srgbClr val="FFFFFF"/>
            </a:solidFill>
            <a:prstDash val="solid"/>
          </a:ln>
        </p:spPr>
        <p:txBody>
          <a:bodyPr/>
          <a:lstStyle/>
          <a:p>
            <a:endParaRPr lang="en-GB"/>
          </a:p>
        </p:txBody>
      </p:sp>
      <p:sp>
        <p:nvSpPr>
          <p:cNvPr id="25" name="Shape 18"/>
          <p:cNvSpPr/>
          <p:nvPr/>
        </p:nvSpPr>
        <p:spPr>
          <a:xfrm>
            <a:off x="548640" y="4379976"/>
            <a:ext cx="1161288" cy="1161288"/>
          </a:xfrm>
          <a:prstGeom prst="ellipse">
            <a:avLst/>
          </a:prstGeom>
          <a:solidFill>
            <a:srgbClr val="FFFFFF"/>
          </a:solidFill>
          <a:ln/>
        </p:spPr>
        <p:txBody>
          <a:bodyPr/>
          <a:lstStyle/>
          <a:p>
            <a:endParaRPr lang="en-GB"/>
          </a:p>
        </p:txBody>
      </p:sp>
      <p:pic>
        <p:nvPicPr>
          <p:cNvPr id="26" name="Image 5" descr="/home/claude/intro3/p_siobhan.png"/>
          <p:cNvPicPr>
            <a:picLocks noChangeAspect="1"/>
          </p:cNvPicPr>
          <p:nvPr/>
        </p:nvPicPr>
        <p:blipFill>
          <a:blip r:embed="rId9"/>
          <a:stretch>
            <a:fillRect/>
          </a:stretch>
        </p:blipFill>
        <p:spPr>
          <a:xfrm>
            <a:off x="585216" y="4416552"/>
            <a:ext cx="1088136" cy="1088136"/>
          </a:xfrm>
          <a:prstGeom prst="rect">
            <a:avLst/>
          </a:prstGeom>
        </p:spPr>
      </p:pic>
      <p:pic>
        <p:nvPicPr>
          <p:cNvPr id="27" name="Image 6" descr="/home/claude/intro3/x/ppt/media/image3.png"/>
          <p:cNvPicPr>
            <a:picLocks noChangeAspect="1"/>
          </p:cNvPicPr>
          <p:nvPr/>
        </p:nvPicPr>
        <p:blipFill>
          <a:blip r:embed="rId10"/>
          <a:srcRect/>
          <a:stretch/>
        </p:blipFill>
        <p:spPr>
          <a:xfrm>
            <a:off x="1874520" y="4389120"/>
            <a:ext cx="502920" cy="310896"/>
          </a:xfrm>
          <a:prstGeom prst="rect">
            <a:avLst/>
          </a:prstGeom>
        </p:spPr>
      </p:pic>
      <p:sp>
        <p:nvSpPr>
          <p:cNvPr id="28" name="Text 19"/>
          <p:cNvSpPr txBox="1"/>
          <p:nvPr/>
        </p:nvSpPr>
        <p:spPr>
          <a:xfrm>
            <a:off x="2468880" y="4361688"/>
            <a:ext cx="1143000" cy="365760"/>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mbria" pitchFamily="34" charset="0"/>
                <a:ea typeface="Cambria" pitchFamily="34" charset="-122"/>
                <a:cs typeface="Cambria" pitchFamily="34" charset="-120"/>
              </a:rPr>
              <a:t>IRELAND</a:t>
            </a:r>
            <a:endParaRPr lang="en-US" sz="1400" dirty="0"/>
          </a:p>
        </p:txBody>
      </p:sp>
      <p:sp>
        <p:nvSpPr>
          <p:cNvPr id="29" name="Text 20"/>
          <p:cNvSpPr txBox="1"/>
          <p:nvPr/>
        </p:nvSpPr>
        <p:spPr>
          <a:xfrm>
            <a:off x="1874520" y="4828032"/>
            <a:ext cx="1691640" cy="457200"/>
          </a:xfrm>
          <a:prstGeom prst="rect">
            <a:avLst/>
          </a:prstGeom>
          <a:noFill/>
          <a:ln/>
        </p:spPr>
        <p:txBody>
          <a:bodyPr wrap="square" lIns="0" tIns="0" rIns="0" bIns="0" rtlCol="0" anchor="t"/>
          <a:lstStyle/>
          <a:p>
            <a:pPr marL="0" indent="0">
              <a:buNone/>
            </a:pPr>
            <a:r>
              <a:rPr lang="en-US" sz="1300" i="1" dirty="0">
                <a:solidFill>
                  <a:srgbClr val="A9D8DB"/>
                </a:solidFill>
                <a:latin typeface="Calibri" pitchFamily="34" charset="0"/>
                <a:ea typeface="Calibri" pitchFamily="34" charset="-122"/>
                <a:cs typeface="Calibri" pitchFamily="34" charset="-120"/>
              </a:rPr>
              <a:t>Emerging &amp; ANP-led</a:t>
            </a:r>
            <a:endParaRPr lang="en-US" sz="1300" dirty="0"/>
          </a:p>
        </p:txBody>
      </p:sp>
      <p:sp>
        <p:nvSpPr>
          <p:cNvPr id="30" name="Text 21"/>
          <p:cNvSpPr txBox="1"/>
          <p:nvPr/>
        </p:nvSpPr>
        <p:spPr>
          <a:xfrm>
            <a:off x="1874520" y="5303520"/>
            <a:ext cx="173736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Siobhan Tierney-Pyke</a:t>
            </a:r>
            <a:endParaRPr lang="en-US" sz="1200" dirty="0"/>
          </a:p>
        </p:txBody>
      </p:sp>
      <p:sp>
        <p:nvSpPr>
          <p:cNvPr id="31" name="Shape 22"/>
          <p:cNvSpPr/>
          <p:nvPr/>
        </p:nvSpPr>
        <p:spPr>
          <a:xfrm>
            <a:off x="8531352" y="4114800"/>
            <a:ext cx="3291840" cy="1691640"/>
          </a:xfrm>
          <a:prstGeom prst="roundRect">
            <a:avLst>
              <a:gd name="adj" fmla="val 5405"/>
            </a:avLst>
          </a:prstGeom>
          <a:solidFill>
            <a:srgbClr val="17475D"/>
          </a:solidFill>
          <a:ln w="19050">
            <a:solidFill>
              <a:srgbClr val="FFFFFF"/>
            </a:solidFill>
            <a:prstDash val="solid"/>
          </a:ln>
        </p:spPr>
        <p:txBody>
          <a:bodyPr/>
          <a:lstStyle/>
          <a:p>
            <a:endParaRPr lang="en-GB"/>
          </a:p>
        </p:txBody>
      </p:sp>
      <p:sp>
        <p:nvSpPr>
          <p:cNvPr id="32" name="Shape 23"/>
          <p:cNvSpPr/>
          <p:nvPr/>
        </p:nvSpPr>
        <p:spPr>
          <a:xfrm>
            <a:off x="8714232" y="4379976"/>
            <a:ext cx="1161288" cy="1161288"/>
          </a:xfrm>
          <a:prstGeom prst="ellipse">
            <a:avLst/>
          </a:prstGeom>
          <a:solidFill>
            <a:srgbClr val="FFFFFF"/>
          </a:solidFill>
          <a:ln/>
        </p:spPr>
        <p:txBody>
          <a:bodyPr/>
          <a:lstStyle/>
          <a:p>
            <a:endParaRPr lang="en-GB"/>
          </a:p>
        </p:txBody>
      </p:sp>
      <p:pic>
        <p:nvPicPr>
          <p:cNvPr id="33" name="Image 7" descr="/home/claude/intro3/p_ayako.png"/>
          <p:cNvPicPr>
            <a:picLocks noChangeAspect="1"/>
          </p:cNvPicPr>
          <p:nvPr/>
        </p:nvPicPr>
        <p:blipFill>
          <a:blip r:embed="rId11"/>
          <a:stretch>
            <a:fillRect/>
          </a:stretch>
        </p:blipFill>
        <p:spPr>
          <a:xfrm>
            <a:off x="8750808" y="4416552"/>
            <a:ext cx="1088136" cy="1088136"/>
          </a:xfrm>
          <a:prstGeom prst="rect">
            <a:avLst/>
          </a:prstGeom>
        </p:spPr>
      </p:pic>
      <p:pic>
        <p:nvPicPr>
          <p:cNvPr id="34" name="Image 8" descr="/home/claude/intro3/x/ppt/media/image4.png"/>
          <p:cNvPicPr>
            <a:picLocks noChangeAspect="1"/>
          </p:cNvPicPr>
          <p:nvPr/>
        </p:nvPicPr>
        <p:blipFill>
          <a:blip r:embed="rId12"/>
          <a:srcRect/>
          <a:stretch/>
        </p:blipFill>
        <p:spPr>
          <a:xfrm>
            <a:off x="10040112" y="4389120"/>
            <a:ext cx="502920" cy="310896"/>
          </a:xfrm>
          <a:prstGeom prst="rect">
            <a:avLst/>
          </a:prstGeom>
        </p:spPr>
      </p:pic>
      <p:sp>
        <p:nvSpPr>
          <p:cNvPr id="35" name="Text 24"/>
          <p:cNvSpPr txBox="1"/>
          <p:nvPr/>
        </p:nvSpPr>
        <p:spPr>
          <a:xfrm>
            <a:off x="10634472" y="4361688"/>
            <a:ext cx="1143000" cy="365760"/>
          </a:xfrm>
          <a:prstGeom prst="rect">
            <a:avLst/>
          </a:prstGeom>
          <a:noFill/>
          <a:ln/>
        </p:spPr>
        <p:txBody>
          <a:bodyPr wrap="square" lIns="0" tIns="0" rIns="0" bIns="0" rtlCol="0" anchor="ctr"/>
          <a:lstStyle/>
          <a:p>
            <a:pPr marL="0" indent="0">
              <a:buNone/>
            </a:pPr>
            <a:r>
              <a:rPr lang="en-US" sz="1400" b="1" kern="0" spc="100" dirty="0">
                <a:solidFill>
                  <a:srgbClr val="FFFFFF"/>
                </a:solidFill>
                <a:latin typeface="Cambria" pitchFamily="34" charset="0"/>
                <a:ea typeface="Cambria" pitchFamily="34" charset="-122"/>
                <a:cs typeface="Cambria" pitchFamily="34" charset="-120"/>
              </a:rPr>
              <a:t>JAPAN</a:t>
            </a:r>
            <a:endParaRPr lang="en-US" sz="1400" dirty="0"/>
          </a:p>
        </p:txBody>
      </p:sp>
      <p:sp>
        <p:nvSpPr>
          <p:cNvPr id="36" name="Text 25"/>
          <p:cNvSpPr txBox="1"/>
          <p:nvPr/>
        </p:nvSpPr>
        <p:spPr>
          <a:xfrm>
            <a:off x="10040112" y="4828032"/>
            <a:ext cx="1691640" cy="457200"/>
          </a:xfrm>
          <a:prstGeom prst="rect">
            <a:avLst/>
          </a:prstGeom>
          <a:noFill/>
          <a:ln/>
        </p:spPr>
        <p:txBody>
          <a:bodyPr wrap="square" lIns="0" tIns="0" rIns="0" bIns="0" rtlCol="0" anchor="t"/>
          <a:lstStyle/>
          <a:p>
            <a:pPr marL="0" indent="0">
              <a:buNone/>
            </a:pPr>
            <a:r>
              <a:rPr lang="en-US" sz="1300" i="1" dirty="0">
                <a:solidFill>
                  <a:srgbClr val="A9D8DB"/>
                </a:solidFill>
                <a:latin typeface="Calibri" pitchFamily="34" charset="0"/>
                <a:ea typeface="Calibri" pitchFamily="34" charset="-122"/>
                <a:cs typeface="Calibri" pitchFamily="34" charset="-120"/>
              </a:rPr>
              <a:t>RRS &amp; Outreach Models</a:t>
            </a:r>
            <a:endParaRPr lang="en-US" sz="1300" dirty="0"/>
          </a:p>
        </p:txBody>
      </p:sp>
      <p:sp>
        <p:nvSpPr>
          <p:cNvPr id="37" name="Text 26"/>
          <p:cNvSpPr txBox="1"/>
          <p:nvPr/>
        </p:nvSpPr>
        <p:spPr>
          <a:xfrm>
            <a:off x="10040112" y="5303520"/>
            <a:ext cx="173736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Ayako Noguchi</a:t>
            </a:r>
            <a:endParaRPr lang="en-US" sz="1200" dirty="0"/>
          </a:p>
        </p:txBody>
      </p:sp>
      <p:sp>
        <p:nvSpPr>
          <p:cNvPr id="38" name="Shape 27"/>
          <p:cNvSpPr/>
          <p:nvPr/>
        </p:nvSpPr>
        <p:spPr>
          <a:xfrm>
            <a:off x="1005840" y="6053328"/>
            <a:ext cx="10149840" cy="0"/>
          </a:xfrm>
          <a:prstGeom prst="line">
            <a:avLst/>
          </a:prstGeom>
          <a:noFill/>
          <a:ln w="25400">
            <a:solidFill>
              <a:srgbClr val="9FB2BD"/>
            </a:solidFill>
            <a:prstDash val="solid"/>
          </a:ln>
        </p:spPr>
        <p:txBody>
          <a:bodyPr/>
          <a:lstStyle/>
          <a:p>
            <a:endParaRPr lang="en-GB"/>
          </a:p>
        </p:txBody>
      </p:sp>
      <p:sp>
        <p:nvSpPr>
          <p:cNvPr id="39" name="Shape 28"/>
          <p:cNvSpPr/>
          <p:nvPr/>
        </p:nvSpPr>
        <p:spPr>
          <a:xfrm>
            <a:off x="1655064" y="5971032"/>
            <a:ext cx="164592" cy="164592"/>
          </a:xfrm>
          <a:prstGeom prst="ellipse">
            <a:avLst/>
          </a:prstGeom>
          <a:solidFill>
            <a:srgbClr val="0C2D3F"/>
          </a:solidFill>
          <a:ln w="19050">
            <a:solidFill>
              <a:srgbClr val="FFFFFF"/>
            </a:solidFill>
            <a:prstDash val="solid"/>
          </a:ln>
        </p:spPr>
        <p:txBody>
          <a:bodyPr/>
          <a:lstStyle/>
          <a:p>
            <a:endParaRPr lang="en-GB"/>
          </a:p>
        </p:txBody>
      </p:sp>
      <p:sp>
        <p:nvSpPr>
          <p:cNvPr id="40" name="Text 29"/>
          <p:cNvSpPr txBox="1"/>
          <p:nvPr/>
        </p:nvSpPr>
        <p:spPr>
          <a:xfrm>
            <a:off x="640080" y="6163056"/>
            <a:ext cx="2194560" cy="228600"/>
          </a:xfrm>
          <a:prstGeom prst="rect">
            <a:avLst/>
          </a:prstGeom>
          <a:noFill/>
          <a:ln/>
        </p:spPr>
        <p:txBody>
          <a:bodyPr wrap="square" lIns="0" tIns="0" rIns="0" bIns="0" rtlCol="0" anchor="ctr"/>
          <a:lstStyle/>
          <a:p>
            <a:pPr marL="0" indent="0" algn="ctr">
              <a:buNone/>
            </a:pPr>
            <a:r>
              <a:rPr lang="en-US" sz="1050" b="1" kern="0" spc="200" dirty="0">
                <a:solidFill>
                  <a:srgbClr val="0C2D3F"/>
                </a:solidFill>
                <a:latin typeface="Calibri" pitchFamily="34" charset="0"/>
                <a:ea typeface="Calibri" pitchFamily="34" charset="-122"/>
                <a:cs typeface="Calibri" pitchFamily="34" charset="-120"/>
              </a:rPr>
              <a:t>ORIGINS</a:t>
            </a:r>
            <a:endParaRPr lang="en-US" sz="1050" dirty="0"/>
          </a:p>
        </p:txBody>
      </p:sp>
      <p:sp>
        <p:nvSpPr>
          <p:cNvPr id="41" name="Shape 30"/>
          <p:cNvSpPr/>
          <p:nvPr/>
        </p:nvSpPr>
        <p:spPr>
          <a:xfrm>
            <a:off x="4306824" y="5971032"/>
            <a:ext cx="164592" cy="164592"/>
          </a:xfrm>
          <a:prstGeom prst="ellipse">
            <a:avLst/>
          </a:prstGeom>
          <a:solidFill>
            <a:srgbClr val="0C2D3F"/>
          </a:solidFill>
          <a:ln w="19050">
            <a:solidFill>
              <a:srgbClr val="FFFFFF"/>
            </a:solidFill>
            <a:prstDash val="solid"/>
          </a:ln>
        </p:spPr>
        <p:txBody>
          <a:bodyPr/>
          <a:lstStyle/>
          <a:p>
            <a:endParaRPr lang="en-GB"/>
          </a:p>
        </p:txBody>
      </p:sp>
      <p:sp>
        <p:nvSpPr>
          <p:cNvPr id="42" name="Text 31"/>
          <p:cNvSpPr txBox="1"/>
          <p:nvPr/>
        </p:nvSpPr>
        <p:spPr>
          <a:xfrm>
            <a:off x="3291840" y="6163056"/>
            <a:ext cx="2194560" cy="228600"/>
          </a:xfrm>
          <a:prstGeom prst="rect">
            <a:avLst/>
          </a:prstGeom>
          <a:noFill/>
          <a:ln/>
        </p:spPr>
        <p:txBody>
          <a:bodyPr wrap="square" lIns="0" tIns="0" rIns="0" bIns="0" rtlCol="0" anchor="ctr"/>
          <a:lstStyle/>
          <a:p>
            <a:pPr marL="0" indent="0" algn="ctr">
              <a:buNone/>
            </a:pPr>
            <a:r>
              <a:rPr lang="en-US" sz="1050" b="1" kern="0" spc="200" dirty="0">
                <a:solidFill>
                  <a:srgbClr val="0C2D3F"/>
                </a:solidFill>
                <a:latin typeface="Calibri" pitchFamily="34" charset="0"/>
                <a:ea typeface="Calibri" pitchFamily="34" charset="-122"/>
                <a:cs typeface="Calibri" pitchFamily="34" charset="-120"/>
              </a:rPr>
              <a:t>DEVELOPMENT</a:t>
            </a:r>
            <a:endParaRPr lang="en-US" sz="1050" dirty="0"/>
          </a:p>
        </p:txBody>
      </p:sp>
      <p:sp>
        <p:nvSpPr>
          <p:cNvPr id="43" name="Shape 32"/>
          <p:cNvSpPr/>
          <p:nvPr/>
        </p:nvSpPr>
        <p:spPr>
          <a:xfrm>
            <a:off x="7141464" y="5971032"/>
            <a:ext cx="164592" cy="164592"/>
          </a:xfrm>
          <a:prstGeom prst="ellipse">
            <a:avLst/>
          </a:prstGeom>
          <a:solidFill>
            <a:srgbClr val="0C2D3F"/>
          </a:solidFill>
          <a:ln w="19050">
            <a:solidFill>
              <a:srgbClr val="FFFFFF"/>
            </a:solidFill>
            <a:prstDash val="solid"/>
          </a:ln>
        </p:spPr>
        <p:txBody>
          <a:bodyPr/>
          <a:lstStyle/>
          <a:p>
            <a:endParaRPr lang="en-GB"/>
          </a:p>
        </p:txBody>
      </p:sp>
      <p:sp>
        <p:nvSpPr>
          <p:cNvPr id="44" name="Text 33"/>
          <p:cNvSpPr txBox="1"/>
          <p:nvPr/>
        </p:nvSpPr>
        <p:spPr>
          <a:xfrm>
            <a:off x="6126480" y="6163056"/>
            <a:ext cx="2194560" cy="228600"/>
          </a:xfrm>
          <a:prstGeom prst="rect">
            <a:avLst/>
          </a:prstGeom>
          <a:noFill/>
          <a:ln/>
        </p:spPr>
        <p:txBody>
          <a:bodyPr wrap="square" lIns="0" tIns="0" rIns="0" bIns="0" rtlCol="0" anchor="ctr"/>
          <a:lstStyle/>
          <a:p>
            <a:pPr marL="0" indent="0" algn="ctr">
              <a:buNone/>
            </a:pPr>
            <a:r>
              <a:rPr lang="en-US" sz="1050" b="1" kern="0" spc="200" dirty="0">
                <a:solidFill>
                  <a:srgbClr val="0C2D3F"/>
                </a:solidFill>
                <a:latin typeface="Calibri" pitchFamily="34" charset="0"/>
                <a:ea typeface="Calibri" pitchFamily="34" charset="-122"/>
                <a:cs typeface="Calibri" pitchFamily="34" charset="-120"/>
              </a:rPr>
              <a:t>EXPANSION</a:t>
            </a:r>
            <a:endParaRPr lang="en-US" sz="1050" dirty="0"/>
          </a:p>
        </p:txBody>
      </p:sp>
      <p:sp>
        <p:nvSpPr>
          <p:cNvPr id="45" name="Shape 34"/>
          <p:cNvSpPr/>
          <p:nvPr/>
        </p:nvSpPr>
        <p:spPr>
          <a:xfrm>
            <a:off x="9976104" y="5971032"/>
            <a:ext cx="164592" cy="164592"/>
          </a:xfrm>
          <a:prstGeom prst="ellipse">
            <a:avLst/>
          </a:prstGeom>
          <a:solidFill>
            <a:srgbClr val="0C2D3F"/>
          </a:solidFill>
          <a:ln w="19050">
            <a:solidFill>
              <a:srgbClr val="FFFFFF"/>
            </a:solidFill>
            <a:prstDash val="solid"/>
          </a:ln>
        </p:spPr>
        <p:txBody>
          <a:bodyPr/>
          <a:lstStyle/>
          <a:p>
            <a:endParaRPr lang="en-GB"/>
          </a:p>
        </p:txBody>
      </p:sp>
      <p:sp>
        <p:nvSpPr>
          <p:cNvPr id="46" name="Text 35"/>
          <p:cNvSpPr txBox="1"/>
          <p:nvPr/>
        </p:nvSpPr>
        <p:spPr>
          <a:xfrm>
            <a:off x="8961120" y="6163056"/>
            <a:ext cx="2194560" cy="228600"/>
          </a:xfrm>
          <a:prstGeom prst="rect">
            <a:avLst/>
          </a:prstGeom>
          <a:noFill/>
          <a:ln/>
        </p:spPr>
        <p:txBody>
          <a:bodyPr wrap="square" lIns="0" tIns="0" rIns="0" bIns="0" rtlCol="0" anchor="ctr"/>
          <a:lstStyle/>
          <a:p>
            <a:pPr marL="0" indent="0" algn="ctr">
              <a:buNone/>
            </a:pPr>
            <a:r>
              <a:rPr lang="en-US" sz="1050" b="1" kern="0" spc="200" dirty="0">
                <a:solidFill>
                  <a:srgbClr val="0C2D3F"/>
                </a:solidFill>
                <a:latin typeface="Calibri" pitchFamily="34" charset="0"/>
                <a:ea typeface="Calibri" pitchFamily="34" charset="-122"/>
                <a:cs typeface="Calibri" pitchFamily="34" charset="-120"/>
              </a:rPr>
              <a:t>WHERE ARE WE NOW?</a:t>
            </a:r>
            <a:endParaRPr lang="en-US" sz="1050" dirty="0"/>
          </a:p>
        </p:txBody>
      </p:sp>
      <p:sp>
        <p:nvSpPr>
          <p:cNvPr id="47" name="Text 36"/>
          <p:cNvSpPr txBox="1"/>
          <p:nvPr/>
        </p:nvSpPr>
        <p:spPr>
          <a:xfrm>
            <a:off x="365760" y="6473952"/>
            <a:ext cx="3657600" cy="274320"/>
          </a:xfrm>
          <a:prstGeom prst="rect">
            <a:avLst/>
          </a:prstGeom>
          <a:noFill/>
          <a:ln/>
        </p:spPr>
        <p:txBody>
          <a:bodyPr wrap="square" lIns="0" tIns="0" rIns="0" bIns="0" rtlCol="0" anchor="ctr"/>
          <a:lstStyle/>
          <a:p>
            <a:pPr marL="0" indent="0">
              <a:buNone/>
            </a:pPr>
            <a:r>
              <a:rPr lang="en-US" sz="1100" dirty="0">
                <a:solidFill>
                  <a:srgbClr val="0C2D3F"/>
                </a:solidFill>
                <a:latin typeface="Calibri" pitchFamily="34" charset="0"/>
                <a:ea typeface="Calibri" pitchFamily="34" charset="-122"/>
                <a:cs typeface="Calibri" pitchFamily="34" charset="-120"/>
              </a:rPr>
              <a:t>BACCN × NOrF  •  Belfast 2026</a:t>
            </a:r>
            <a:endParaRPr lang="en-US" sz="1100" dirty="0"/>
          </a:p>
        </p:txBody>
      </p:sp>
      <p:sp>
        <p:nvSpPr>
          <p:cNvPr id="48" name="Text 37"/>
          <p:cNvSpPr txBox="1"/>
          <p:nvPr/>
        </p:nvSpPr>
        <p:spPr>
          <a:xfrm>
            <a:off x="2926080" y="6473952"/>
            <a:ext cx="6309360" cy="274320"/>
          </a:xfrm>
          <a:prstGeom prst="rect">
            <a:avLst/>
          </a:prstGeom>
          <a:noFill/>
          <a:ln/>
        </p:spPr>
        <p:txBody>
          <a:bodyPr wrap="square" lIns="0" tIns="0" rIns="0" bIns="0" rtlCol="0" anchor="ctr"/>
          <a:lstStyle/>
          <a:p>
            <a:pPr marL="0" indent="0" algn="ctr">
              <a:buNone/>
            </a:pPr>
            <a:r>
              <a:rPr lang="en-US" sz="1400" i="1" dirty="0">
                <a:solidFill>
                  <a:srgbClr val="0C2D3F"/>
                </a:solidFill>
                <a:latin typeface="Calibri" pitchFamily="34" charset="0"/>
                <a:ea typeface="Calibri" pitchFamily="34" charset="-122"/>
                <a:cs typeface="Calibri" pitchFamily="34" charset="-120"/>
              </a:rPr>
              <a:t>Four nations  •  Different journeys  •  A shared purpose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A5996A-6D70-490E-BDFB-5F0F6BFA5A3C}"/>
              </a:ext>
            </a:extLst>
          </p:cNvPr>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1756541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F5B2C1-9052-4DCC-808B-CB2BB1140A80}"/>
              </a:ext>
            </a:extLst>
          </p:cNvPr>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156934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370E3C-0A20-4F08-9472-D875CA3D1E47}"/>
              </a:ext>
            </a:extLst>
          </p:cNvPr>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683190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DC12E5-A5EC-472C-A539-8020E888812B}"/>
              </a:ext>
            </a:extLst>
          </p:cNvPr>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124901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1B5486-5199-4226-B267-C3E1AD87B1FB}"/>
              </a:ext>
            </a:extLst>
          </p:cNvPr>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87061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0C2D3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7315200" cy="274320"/>
          </a:xfrm>
          <a:prstGeom prst="rect">
            <a:avLst/>
          </a:prstGeom>
          <a:noFill/>
          <a:ln/>
        </p:spPr>
        <p:txBody>
          <a:bodyPr wrap="square" lIns="0" tIns="0" rIns="0" bIns="0" rtlCol="0" anchor="ctr"/>
          <a:lstStyle/>
          <a:p>
            <a:pPr marL="0" indent="0">
              <a:buNone/>
            </a:pPr>
            <a:r>
              <a:rPr lang="en-US" sz="1200" b="1" kern="0" spc="300" dirty="0">
                <a:solidFill>
                  <a:srgbClr val="A9D8DB"/>
                </a:solidFill>
                <a:latin typeface="Calibri" pitchFamily="34" charset="0"/>
                <a:ea typeface="Calibri" pitchFamily="34" charset="-122"/>
                <a:cs typeface="Calibri" pitchFamily="34" charset="-120"/>
              </a:rPr>
              <a:t>ENGLAND</a:t>
            </a:r>
            <a:endParaRPr lang="en-US" sz="1200" dirty="0"/>
          </a:p>
        </p:txBody>
      </p:sp>
      <p:sp>
        <p:nvSpPr>
          <p:cNvPr id="3" name="Text 1"/>
          <p:cNvSpPr txBox="1"/>
          <p:nvPr/>
        </p:nvSpPr>
        <p:spPr>
          <a:xfrm>
            <a:off x="548640" y="685800"/>
            <a:ext cx="11091672" cy="685800"/>
          </a:xfrm>
          <a:prstGeom prst="rect">
            <a:avLst/>
          </a:prstGeom>
          <a:noFill/>
          <a:ln/>
        </p:spPr>
        <p:txBody>
          <a:bodyPr wrap="square" lIns="0" tIns="0" rIns="0" bIns="0" rtlCol="0" anchor="t"/>
          <a:lstStyle/>
          <a:p>
            <a:pPr marL="0" indent="0">
              <a:buNone/>
            </a:pPr>
            <a:r>
              <a:rPr lang="en-US" sz="3000" b="1" dirty="0">
                <a:solidFill>
                  <a:srgbClr val="FFFFFF"/>
                </a:solidFill>
                <a:latin typeface="Cambria" pitchFamily="34" charset="0"/>
                <a:ea typeface="Cambria" pitchFamily="34" charset="-122"/>
                <a:cs typeface="Cambria" pitchFamily="34" charset="-120"/>
              </a:rPr>
              <a:t>GPICS V3 sets the next implementation challenge</a:t>
            </a:r>
            <a:endParaRPr lang="en-US" sz="3000" dirty="0"/>
          </a:p>
        </p:txBody>
      </p:sp>
      <p:sp>
        <p:nvSpPr>
          <p:cNvPr id="4" name="Shape 2"/>
          <p:cNvSpPr/>
          <p:nvPr/>
        </p:nvSpPr>
        <p:spPr>
          <a:xfrm>
            <a:off x="548640" y="1508760"/>
            <a:ext cx="5408676" cy="2606040"/>
          </a:xfrm>
          <a:prstGeom prst="roundRect">
            <a:avLst>
              <a:gd name="adj" fmla="val 2807"/>
            </a:avLst>
          </a:prstGeom>
          <a:solidFill>
            <a:srgbClr val="17475D"/>
          </a:solidFill>
          <a:ln/>
        </p:spPr>
        <p:txBody>
          <a:bodyPr/>
          <a:lstStyle/>
          <a:p>
            <a:endParaRPr lang="en-GB"/>
          </a:p>
        </p:txBody>
      </p:sp>
      <p:sp>
        <p:nvSpPr>
          <p:cNvPr id="5" name="Text 3"/>
          <p:cNvSpPr txBox="1"/>
          <p:nvPr/>
        </p:nvSpPr>
        <p:spPr>
          <a:xfrm>
            <a:off x="822960" y="1627632"/>
            <a:ext cx="4860036" cy="384048"/>
          </a:xfrm>
          <a:prstGeom prst="rect">
            <a:avLst/>
          </a:prstGeom>
          <a:noFill/>
          <a:ln/>
        </p:spPr>
        <p:txBody>
          <a:bodyPr wrap="square" lIns="0" tIns="0" rIns="0" bIns="0" rtlCol="0" anchor="ctr"/>
          <a:lstStyle/>
          <a:p>
            <a:pPr marL="0" indent="0">
              <a:buNone/>
            </a:pPr>
            <a:r>
              <a:rPr lang="en-US" sz="1900" b="1" dirty="0">
                <a:solidFill>
                  <a:srgbClr val="F26B4F"/>
                </a:solidFill>
                <a:latin typeface="Cambria" pitchFamily="34" charset="0"/>
                <a:ea typeface="Cambria" pitchFamily="34" charset="-122"/>
                <a:cs typeface="Cambria" pitchFamily="34" charset="-120"/>
              </a:rPr>
              <a:t>Minimum standards</a:t>
            </a:r>
            <a:endParaRPr lang="en-US" sz="1900" dirty="0"/>
          </a:p>
        </p:txBody>
      </p:sp>
      <p:sp>
        <p:nvSpPr>
          <p:cNvPr id="6" name="Text 4"/>
          <p:cNvSpPr txBox="1"/>
          <p:nvPr/>
        </p:nvSpPr>
        <p:spPr>
          <a:xfrm>
            <a:off x="822960" y="2103120"/>
            <a:ext cx="4860036" cy="192024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Hospital-wide detection and escalation available 24/7</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Review for NEWS2 of 5 or more, a single-parameter score of 3, or any clinical concern, with access to intensive care expertise</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CCOT review after ICU discharge for at least 24 hours and while the patient remains at risk</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NOrF minimum dataset used in acute hospitals in England and Wales</a:t>
            </a:r>
            <a:endParaRPr lang="en-US" sz="1400" dirty="0"/>
          </a:p>
        </p:txBody>
      </p:sp>
      <p:sp>
        <p:nvSpPr>
          <p:cNvPr id="7" name="Shape 5"/>
          <p:cNvSpPr/>
          <p:nvPr/>
        </p:nvSpPr>
        <p:spPr>
          <a:xfrm>
            <a:off x="6231636" y="1508760"/>
            <a:ext cx="5408676" cy="2606040"/>
          </a:xfrm>
          <a:prstGeom prst="roundRect">
            <a:avLst>
              <a:gd name="adj" fmla="val 2807"/>
            </a:avLst>
          </a:prstGeom>
          <a:solidFill>
            <a:srgbClr val="17475D"/>
          </a:solidFill>
          <a:ln/>
        </p:spPr>
        <p:txBody>
          <a:bodyPr/>
          <a:lstStyle/>
          <a:p>
            <a:endParaRPr lang="en-GB"/>
          </a:p>
        </p:txBody>
      </p:sp>
      <p:sp>
        <p:nvSpPr>
          <p:cNvPr id="8" name="Text 6"/>
          <p:cNvSpPr txBox="1"/>
          <p:nvPr/>
        </p:nvSpPr>
        <p:spPr>
          <a:xfrm>
            <a:off x="6505956" y="1627632"/>
            <a:ext cx="4860036" cy="384048"/>
          </a:xfrm>
          <a:prstGeom prst="rect">
            <a:avLst/>
          </a:prstGeom>
          <a:noFill/>
          <a:ln/>
        </p:spPr>
        <p:txBody>
          <a:bodyPr wrap="square" lIns="0" tIns="0" rIns="0" bIns="0" rtlCol="0" anchor="ctr"/>
          <a:lstStyle/>
          <a:p>
            <a:pPr marL="0" indent="0">
              <a:buNone/>
            </a:pPr>
            <a:r>
              <a:rPr lang="en-US" sz="1900" b="1" dirty="0">
                <a:solidFill>
                  <a:srgbClr val="A9D8DB"/>
                </a:solidFill>
                <a:latin typeface="Cambria" pitchFamily="34" charset="0"/>
                <a:ea typeface="Cambria" pitchFamily="34" charset="-122"/>
                <a:cs typeface="Cambria" pitchFamily="34" charset="-120"/>
              </a:rPr>
              <a:t>Quality recommendations</a:t>
            </a:r>
            <a:endParaRPr lang="en-US" sz="1900" dirty="0"/>
          </a:p>
        </p:txBody>
      </p:sp>
      <p:sp>
        <p:nvSpPr>
          <p:cNvPr id="9" name="Text 7"/>
          <p:cNvSpPr txBox="1"/>
          <p:nvPr/>
        </p:nvSpPr>
        <p:spPr>
          <a:xfrm>
            <a:off x="6505956" y="2103120"/>
            <a:ext cx="4860036" cy="192024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CCOT, rapid response team or medical emergency team available 24/7</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Outreach based within the intensive care directorate</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Workforce competence aligned with the CCOP Framework</a:t>
            </a:r>
            <a:endParaRPr lang="en-US" sz="1400" dirty="0"/>
          </a:p>
          <a:p>
            <a:pPr marL="203200" indent="-2032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Patient- and carer-activated escalation, education and pathology alerts used alongside NEWS2</a:t>
            </a:r>
            <a:endParaRPr lang="en-US" sz="1400" dirty="0"/>
          </a:p>
        </p:txBody>
      </p:sp>
      <p:sp>
        <p:nvSpPr>
          <p:cNvPr id="10" name="Shape 8"/>
          <p:cNvSpPr/>
          <p:nvPr/>
        </p:nvSpPr>
        <p:spPr>
          <a:xfrm>
            <a:off x="548640" y="4297680"/>
            <a:ext cx="11091672" cy="1965960"/>
          </a:xfrm>
          <a:prstGeom prst="roundRect">
            <a:avLst>
              <a:gd name="adj" fmla="val 3721"/>
            </a:avLst>
          </a:prstGeom>
          <a:solidFill>
            <a:srgbClr val="F26B4F"/>
          </a:solidFill>
          <a:ln/>
        </p:spPr>
        <p:txBody>
          <a:bodyPr/>
          <a:lstStyle/>
          <a:p>
            <a:endParaRPr lang="en-GB"/>
          </a:p>
        </p:txBody>
      </p:sp>
      <p:sp>
        <p:nvSpPr>
          <p:cNvPr id="11" name="Text 9"/>
          <p:cNvSpPr txBox="1"/>
          <p:nvPr/>
        </p:nvSpPr>
        <p:spPr>
          <a:xfrm>
            <a:off x="914400" y="4407408"/>
            <a:ext cx="10360152" cy="274320"/>
          </a:xfrm>
          <a:prstGeom prst="rect">
            <a:avLst/>
          </a:prstGeom>
          <a:noFill/>
          <a:ln/>
        </p:spPr>
        <p:txBody>
          <a:bodyPr wrap="square" lIns="0" tIns="0" rIns="0" bIns="0" rtlCol="0" anchor="ctr"/>
          <a:lstStyle/>
          <a:p>
            <a:pPr marL="0" indent="0">
              <a:buNone/>
            </a:pPr>
            <a:r>
              <a:rPr lang="en-US" sz="1200" b="1" kern="0" spc="300" dirty="0">
                <a:solidFill>
                  <a:srgbClr val="0C2D3F"/>
                </a:solidFill>
                <a:latin typeface="Calibri" pitchFamily="34" charset="0"/>
                <a:ea typeface="Calibri" pitchFamily="34" charset="-122"/>
                <a:cs typeface="Calibri" pitchFamily="34" charset="-120"/>
              </a:rPr>
              <a:t>QUESTIONS FOR THE COMMUNITY OF PRACTICE</a:t>
            </a:r>
            <a:endParaRPr lang="en-US" sz="1200" dirty="0"/>
          </a:p>
        </p:txBody>
      </p:sp>
      <p:sp>
        <p:nvSpPr>
          <p:cNvPr id="12" name="Text 10"/>
          <p:cNvSpPr txBox="1"/>
          <p:nvPr/>
        </p:nvSpPr>
        <p:spPr>
          <a:xfrm>
            <a:off x="914400" y="4709160"/>
            <a:ext cx="10360152" cy="868680"/>
          </a:xfrm>
          <a:prstGeom prst="rect">
            <a:avLst/>
          </a:prstGeom>
          <a:noFill/>
          <a:ln/>
        </p:spPr>
        <p:txBody>
          <a:bodyPr wrap="square" lIns="0" tIns="0" rIns="0" bIns="0" rtlCol="0" anchor="ctr"/>
          <a:lstStyle/>
          <a:p>
            <a:pPr marL="0" indent="0">
              <a:buNone/>
            </a:pPr>
            <a:r>
              <a:rPr lang="en-US" sz="2800" b="1" dirty="0">
                <a:solidFill>
                  <a:srgbClr val="0C2D3F"/>
                </a:solidFill>
                <a:latin typeface="Cambria" pitchFamily="34" charset="0"/>
                <a:ea typeface="Cambria" pitchFamily="34" charset="-122"/>
                <a:cs typeface="Cambria" pitchFamily="34" charset="-120"/>
              </a:rPr>
              <a:t>How does England turn national standards into equitable delivery?</a:t>
            </a:r>
            <a:endParaRPr lang="en-US" sz="2800" dirty="0"/>
          </a:p>
        </p:txBody>
      </p:sp>
      <p:sp>
        <p:nvSpPr>
          <p:cNvPr id="13" name="Text 11"/>
          <p:cNvSpPr txBox="1"/>
          <p:nvPr/>
        </p:nvSpPr>
        <p:spPr>
          <a:xfrm>
            <a:off x="914400" y="5623560"/>
            <a:ext cx="10360152" cy="548640"/>
          </a:xfrm>
          <a:prstGeom prst="rect">
            <a:avLst/>
          </a:prstGeom>
          <a:noFill/>
          <a:ln/>
        </p:spPr>
        <p:txBody>
          <a:bodyPr wrap="square" lIns="0" tIns="0" rIns="0" bIns="0" rtlCol="0" anchor="ctr"/>
          <a:lstStyle/>
          <a:p>
            <a:pPr marL="0" indent="0">
              <a:buNone/>
            </a:pPr>
            <a:r>
              <a:rPr lang="en-US" sz="1400" dirty="0">
                <a:solidFill>
                  <a:srgbClr val="0C2D3F"/>
                </a:solidFill>
                <a:latin typeface="Calibri" pitchFamily="34" charset="0"/>
                <a:ea typeface="Calibri" pitchFamily="34" charset="-122"/>
                <a:cs typeface="Calibri" pitchFamily="34" charset="-120"/>
              </a:rPr>
              <a:t>Outreach teams (143 trusts) predominantly handle Martha’s Rule calls. As it extends to maternity and neonatal care, what competence and support do adult-trained teams need?</a:t>
            </a:r>
            <a:endParaRPr lang="en-US" sz="1400" dirty="0"/>
          </a:p>
        </p:txBody>
      </p:sp>
      <p:sp>
        <p:nvSpPr>
          <p:cNvPr id="14" name="Text 12"/>
          <p:cNvSpPr txBox="1"/>
          <p:nvPr/>
        </p:nvSpPr>
        <p:spPr>
          <a:xfrm>
            <a:off x="548640" y="6400800"/>
            <a:ext cx="11091672" cy="228600"/>
          </a:xfrm>
          <a:prstGeom prst="rect">
            <a:avLst/>
          </a:prstGeom>
          <a:noFill/>
          <a:ln/>
        </p:spPr>
        <p:txBody>
          <a:bodyPr wrap="square" lIns="0" tIns="0" rIns="0" bIns="0" rtlCol="0" anchor="t"/>
          <a:lstStyle/>
          <a:p>
            <a:pPr marL="0" indent="0">
              <a:buNone/>
            </a:pPr>
            <a:r>
              <a:rPr lang="en-US" sz="1050" dirty="0">
                <a:solidFill>
                  <a:srgbClr val="A9D8DB"/>
                </a:solidFill>
                <a:latin typeface="Calibri" pitchFamily="34" charset="0"/>
                <a:ea typeface="Calibri" pitchFamily="34" charset="-122"/>
                <a:cs typeface="Calibri" pitchFamily="34" charset="-120"/>
              </a:rPr>
              <a:t>Sources: FICM &amp; ICS, GPICS V3 (2026), section 1.7; NOrF (outreach provision and Martha’s Rule activity); DHSC press release, 24 June 2026.</a:t>
            </a:r>
            <a:endParaRPr lang="en-US" sz="1050" dirty="0"/>
          </a:p>
        </p:txBody>
      </p:sp>
      <p:pic>
        <p:nvPicPr>
          <p:cNvPr id="16" name="Picture 15">
            <a:extLst>
              <a:ext uri="{FF2B5EF4-FFF2-40B4-BE49-F238E27FC236}">
                <a16:creationId xmlns:a16="http://schemas.microsoft.com/office/drawing/2014/main" id="{DC19ABFE-F7BE-80DF-884D-C674EC46666C}"/>
              </a:ext>
            </a:extLst>
          </p:cNvPr>
          <p:cNvPicPr>
            <a:picLocks noChangeAspect="1"/>
          </p:cNvPicPr>
          <p:nvPr/>
        </p:nvPicPr>
        <p:blipFill>
          <a:blip r:embed="rId3"/>
          <a:srcRect/>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0"/>
            <a:ext cx="12191695" cy="6858000"/>
          </a:xfrm>
          <a:prstGeom prst="rect">
            <a:avLst/>
          </a:prstGeom>
          <a:solidFill>
            <a:srgbClr val="073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 y="0"/>
            <a:ext cx="7178040"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F3F7F8"/>
          </a:solidFill>
          <a:ln w="32707" cap="flat">
            <a:noFill/>
            <a:prstDash val="solid"/>
            <a:miter/>
          </a:ln>
        </p:spPr>
        <p:txBody>
          <a:bodyPr rtlCol="0" anchor="ctr"/>
          <a:lstStyle/>
          <a:p>
            <a:endParaRPr lang="en-US">
              <a:solidFill>
                <a:schemeClr val="tx1"/>
              </a:solidFill>
            </a:endParaRPr>
          </a:p>
        </p:txBody>
      </p:sp>
      <p:sp>
        <p:nvSpPr>
          <p:cNvPr id="12" name="Rectangle 11"/>
          <p:cNvSpPr/>
          <p:nvPr/>
        </p:nvSpPr>
        <p:spPr>
          <a:xfrm>
            <a:off x="685800" y="960120"/>
            <a:ext cx="640080" cy="64008"/>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85800" y="1298448"/>
            <a:ext cx="5257800" cy="1508760"/>
          </a:xfrm>
          <a:prstGeom prst="rect">
            <a:avLst/>
          </a:prstGeom>
          <a:noFill/>
        </p:spPr>
        <p:txBody>
          <a:bodyPr wrap="square" lIns="0" tIns="0" rIns="0" bIns="0" anchor="ctr">
            <a:noAutofit/>
          </a:bodyPr>
          <a:lstStyle/>
          <a:p>
            <a:pPr algn="l">
              <a:lnSpc>
                <a:spcPct val="100000"/>
              </a:lnSpc>
              <a:spcBef>
                <a:spcPts val="0"/>
              </a:spcBef>
              <a:spcAft>
                <a:spcPts val="0"/>
              </a:spcAft>
            </a:pPr>
            <a:r>
              <a:rPr sz="4200" b="1" i="0">
                <a:solidFill>
                  <a:srgbClr val="1E2730"/>
                </a:solidFill>
                <a:latin typeface="Aptos Display"/>
              </a:rPr>
              <a:t>Critical Care
Outreach</a:t>
            </a:r>
          </a:p>
        </p:txBody>
      </p:sp>
      <p:sp>
        <p:nvSpPr>
          <p:cNvPr id="14" name="TextBox 13"/>
          <p:cNvSpPr txBox="1"/>
          <p:nvPr/>
        </p:nvSpPr>
        <p:spPr>
          <a:xfrm>
            <a:off x="704088" y="3063240"/>
            <a:ext cx="4709160" cy="731520"/>
          </a:xfrm>
          <a:prstGeom prst="rect">
            <a:avLst/>
          </a:prstGeom>
          <a:noFill/>
        </p:spPr>
        <p:txBody>
          <a:bodyPr wrap="square" lIns="0" tIns="0" rIns="0" bIns="0" anchor="t">
            <a:noAutofit/>
          </a:bodyPr>
          <a:lstStyle/>
          <a:p>
            <a:pPr algn="l">
              <a:lnSpc>
                <a:spcPct val="100000"/>
              </a:lnSpc>
              <a:spcBef>
                <a:spcPts val="0"/>
              </a:spcBef>
              <a:spcAft>
                <a:spcPts val="0"/>
              </a:spcAft>
            </a:pPr>
            <a:r>
              <a:rPr sz="2200" b="0" i="0" dirty="0">
                <a:solidFill>
                  <a:srgbClr val="0B6E99"/>
                </a:solidFill>
                <a:latin typeface="Aptos"/>
              </a:rPr>
              <a:t>The patient safety engine
of Welsh hospitals</a:t>
            </a:r>
            <a:r>
              <a:rPr lang="en-GB" sz="2200" b="0" i="0">
                <a:solidFill>
                  <a:srgbClr val="0B6E99"/>
                </a:solidFill>
                <a:latin typeface="Aptos"/>
              </a:rPr>
              <a:t> </a:t>
            </a:r>
            <a:endParaRPr sz="2200" b="0" i="0">
              <a:solidFill>
                <a:srgbClr val="0B6E99"/>
              </a:solidFill>
              <a:latin typeface="Aptos"/>
            </a:endParaRPr>
          </a:p>
        </p:txBody>
      </p:sp>
      <p:sp>
        <p:nvSpPr>
          <p:cNvPr id="15" name="TextBox 14"/>
          <p:cNvSpPr txBox="1"/>
          <p:nvPr/>
        </p:nvSpPr>
        <p:spPr>
          <a:xfrm>
            <a:off x="7635240" y="1024128"/>
            <a:ext cx="3749039" cy="22860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A9CBD9"/>
                </a:solidFill>
                <a:latin typeface="Aptos"/>
              </a:rPr>
              <a:t>WELSH OUTREACH FORUM</a:t>
            </a:r>
          </a:p>
        </p:txBody>
      </p:sp>
      <p:sp>
        <p:nvSpPr>
          <p:cNvPr id="16" name="TextBox 15"/>
          <p:cNvSpPr txBox="1"/>
          <p:nvPr/>
        </p:nvSpPr>
        <p:spPr>
          <a:xfrm>
            <a:off x="7635240" y="1490472"/>
            <a:ext cx="3611880" cy="1417320"/>
          </a:xfrm>
          <a:prstGeom prst="rect">
            <a:avLst/>
          </a:prstGeom>
          <a:noFill/>
        </p:spPr>
        <p:txBody>
          <a:bodyPr wrap="square" lIns="0" tIns="0" rIns="0" bIns="0" anchor="t">
            <a:noAutofit/>
          </a:bodyPr>
          <a:lstStyle/>
          <a:p>
            <a:pPr algn="l">
              <a:lnSpc>
                <a:spcPct val="100000"/>
              </a:lnSpc>
              <a:spcBef>
                <a:spcPts val="0"/>
              </a:spcBef>
              <a:spcAft>
                <a:spcPts val="0"/>
              </a:spcAft>
            </a:pPr>
            <a:r>
              <a:rPr sz="2700" b="1" i="0">
                <a:solidFill>
                  <a:srgbClr val="FFFFFF"/>
                </a:solidFill>
                <a:latin typeface="Aptos Display"/>
              </a:rPr>
              <a:t>Earlier recognition.
Faster expert response.
Safer recovery.</a:t>
            </a:r>
          </a:p>
        </p:txBody>
      </p:sp>
      <p:sp>
        <p:nvSpPr>
          <p:cNvPr id="17" name="Rectangle 16"/>
          <p:cNvSpPr/>
          <p:nvPr/>
        </p:nvSpPr>
        <p:spPr>
          <a:xfrm>
            <a:off x="7635240" y="3310128"/>
            <a:ext cx="2926080" cy="32004"/>
          </a:xfrm>
          <a:prstGeom prst="rect">
            <a:avLst/>
          </a:prstGeom>
          <a:solidFill>
            <a:srgbClr val="A9CB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635240" y="3675887"/>
            <a:ext cx="3429000" cy="1234440"/>
          </a:xfrm>
          <a:prstGeom prst="rect">
            <a:avLst/>
          </a:prstGeom>
          <a:noFill/>
        </p:spPr>
        <p:txBody>
          <a:bodyPr wrap="square" lIns="0" tIns="0" rIns="0" bIns="0" anchor="t">
            <a:noAutofit/>
          </a:bodyPr>
          <a:lstStyle/>
          <a:p>
            <a:pPr algn="l">
              <a:lnSpc>
                <a:spcPct val="100000"/>
              </a:lnSpc>
              <a:spcBef>
                <a:spcPts val="0"/>
              </a:spcBef>
              <a:spcAft>
                <a:spcPts val="0"/>
              </a:spcAft>
            </a:pPr>
            <a:r>
              <a:rPr sz="1800" b="1" i="0">
                <a:solidFill>
                  <a:srgbClr val="FFFFFF"/>
                </a:solidFill>
                <a:latin typeface="Aptos"/>
              </a:rPr>
              <a:t>Vanessa Jones</a:t>
            </a:r>
          </a:p>
          <a:p>
            <a:pPr algn="l">
              <a:lnSpc>
                <a:spcPct val="100000"/>
              </a:lnSpc>
              <a:spcBef>
                <a:spcPts val="500"/>
              </a:spcBef>
              <a:spcAft>
                <a:spcPts val="0"/>
              </a:spcAft>
            </a:pPr>
            <a:r>
              <a:rPr sz="1500" b="0" i="0">
                <a:solidFill>
                  <a:srgbClr val="DCEAF0"/>
                </a:solidFill>
                <a:latin typeface="Aptos"/>
              </a:rPr>
              <a:t>Lead Nurse, Resuscitation &amp;
Acute Deterioration</a:t>
            </a:r>
          </a:p>
        </p:txBody>
      </p:sp>
      <p:sp>
        <p:nvSpPr>
          <p:cNvPr id="19" name="TextBox 18"/>
          <p:cNvSpPr txBox="1"/>
          <p:nvPr/>
        </p:nvSpPr>
        <p:spPr>
          <a:xfrm>
            <a:off x="7635240" y="6053328"/>
            <a:ext cx="3383280" cy="256032"/>
          </a:xfrm>
          <a:prstGeom prst="rect">
            <a:avLst/>
          </a:prstGeom>
          <a:noFill/>
        </p:spPr>
        <p:txBody>
          <a:bodyPr wrap="square" lIns="0" tIns="0" rIns="0" bIns="0" anchor="t">
            <a:noAutofit/>
          </a:bodyPr>
          <a:lstStyle/>
          <a:p>
            <a:pPr algn="l">
              <a:lnSpc>
                <a:spcPct val="100000"/>
              </a:lnSpc>
              <a:spcBef>
                <a:spcPts val="0"/>
              </a:spcBef>
              <a:spcAft>
                <a:spcPts val="0"/>
              </a:spcAft>
            </a:pPr>
            <a:r>
              <a:rPr sz="1400" b="1" i="0" dirty="0">
                <a:solidFill>
                  <a:srgbClr val="A9CBD9"/>
                </a:solidFill>
                <a:latin typeface="Aptos"/>
              </a:rPr>
              <a:t>NHS Wales • Patient safety</a:t>
            </a:r>
          </a:p>
        </p:txBody>
      </p:sp>
    </p:spTree>
    <p:extLst>
      <p:ext uri="{BB962C8B-B14F-4D97-AF65-F5344CB8AC3E}">
        <p14:creationId xmlns:p14="http://schemas.microsoft.com/office/powerpoint/2010/main" val="274144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CBF2FB9-826A-B5B9-DB62-2AC291B415C4}"/>
              </a:ext>
            </a:extLst>
          </p:cNvPr>
          <p:cNvGraphicFramePr/>
          <p:nvPr>
            <p:extLst>
              <p:ext uri="{D42A27DB-BD31-4B8C-83A1-F6EECF244321}">
                <p14:modId xmlns:p14="http://schemas.microsoft.com/office/powerpoint/2010/main" val="640027787"/>
              </p:ext>
            </p:extLst>
          </p:nvPr>
        </p:nvGraphicFramePr>
        <p:xfrm>
          <a:off x="4917491" y="3501439"/>
          <a:ext cx="6972852" cy="3703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Content Placeholder 7">
            <a:extLst>
              <a:ext uri="{FF2B5EF4-FFF2-40B4-BE49-F238E27FC236}">
                <a16:creationId xmlns:a16="http://schemas.microsoft.com/office/drawing/2014/main" id="{85DED980-B9E1-496B-064F-5557C9BAED9B}"/>
              </a:ext>
            </a:extLst>
          </p:cNvPr>
          <p:cNvGraphicFramePr>
            <a:graphicFrameLocks noGrp="1"/>
          </p:cNvGraphicFramePr>
          <p:nvPr>
            <p:ph sz="quarter" idx="4"/>
            <p:extLst>
              <p:ext uri="{D42A27DB-BD31-4B8C-83A1-F6EECF244321}">
                <p14:modId xmlns:p14="http://schemas.microsoft.com/office/powerpoint/2010/main" val="1292831700"/>
              </p:ext>
            </p:extLst>
          </p:nvPr>
        </p:nvGraphicFramePr>
        <p:xfrm>
          <a:off x="4812305" y="1022800"/>
          <a:ext cx="7183224" cy="43491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Rectangle 10"/>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Red silhouette map of Wales"/>
          <p:cNvPicPr>
            <a:picLocks noChangeAspect="1"/>
          </p:cNvPicPr>
          <p:nvPr/>
        </p:nvPicPr>
        <p:blipFill>
          <a:blip r:embed="rId12"/>
          <a:stretch>
            <a:fillRect/>
          </a:stretch>
        </p:blipFill>
        <p:spPr>
          <a:xfrm>
            <a:off x="6492240" y="1920240"/>
            <a:ext cx="2788920" cy="3749039"/>
          </a:xfrm>
          <a:prstGeom prst="rect">
            <a:avLst/>
          </a:prstGeom>
        </p:spPr>
      </p:pic>
      <p:sp>
        <p:nvSpPr>
          <p:cNvPr id="12" name="TextBox 11"/>
          <p:cNvSpPr txBox="1"/>
          <p:nvPr/>
        </p:nvSpPr>
        <p:spPr>
          <a:xfrm>
            <a:off x="658368" y="393192"/>
            <a:ext cx="5029200" cy="274320"/>
          </a:xfrm>
          <a:prstGeom prst="rect">
            <a:avLst/>
          </a:prstGeom>
          <a:noFill/>
        </p:spPr>
        <p:txBody>
          <a:bodyPr wrap="square" lIns="0" tIns="0" rIns="0" bIns="0" anchor="ctr">
            <a:noAutofit/>
          </a:bodyPr>
          <a:lstStyle/>
          <a:p>
            <a:pPr algn="l">
              <a:lnSpc>
                <a:spcPct val="100000"/>
              </a:lnSpc>
              <a:spcBef>
                <a:spcPts val="0"/>
              </a:spcBef>
              <a:spcAft>
                <a:spcPts val="0"/>
              </a:spcAft>
            </a:pPr>
            <a:r>
              <a:rPr sz="1400" b="1" i="0">
                <a:solidFill>
                  <a:srgbClr val="C8102E"/>
                </a:solidFill>
                <a:latin typeface="Aptos"/>
              </a:rPr>
              <a:t>WHY OUTREACH MATTERS</a:t>
            </a:r>
          </a:p>
        </p:txBody>
      </p:sp>
      <p:sp>
        <p:nvSpPr>
          <p:cNvPr id="13" name="TextBox 12"/>
          <p:cNvSpPr txBox="1"/>
          <p:nvPr/>
        </p:nvSpPr>
        <p:spPr>
          <a:xfrm>
            <a:off x="658368" y="731520"/>
            <a:ext cx="10607040" cy="566928"/>
          </a:xfrm>
          <a:prstGeom prst="rect">
            <a:avLst/>
          </a:prstGeom>
          <a:noFill/>
        </p:spPr>
        <p:txBody>
          <a:bodyPr wrap="square" lIns="0" tIns="0" rIns="0" bIns="0" anchor="ctr">
            <a:noAutofit/>
          </a:bodyPr>
          <a:lstStyle/>
          <a:p>
            <a:pPr algn="l">
              <a:lnSpc>
                <a:spcPct val="100000"/>
              </a:lnSpc>
              <a:spcBef>
                <a:spcPts val="0"/>
              </a:spcBef>
              <a:spcAft>
                <a:spcPts val="0"/>
              </a:spcAft>
            </a:pPr>
            <a:r>
              <a:rPr lang="en-GB" sz="3000" b="1" i="0">
                <a:solidFill>
                  <a:srgbClr val="1E2730"/>
                </a:solidFill>
                <a:latin typeface="Aptos Display"/>
              </a:rPr>
              <a:t>Demand is rising faster than critical-care capacity</a:t>
            </a:r>
          </a:p>
        </p:txBody>
      </p:sp>
      <p:sp>
        <p:nvSpPr>
          <p:cNvPr id="14" name="TextBox 13"/>
          <p:cNvSpPr txBox="1"/>
          <p:nvPr/>
        </p:nvSpPr>
        <p:spPr>
          <a:xfrm>
            <a:off x="658368" y="1325880"/>
            <a:ext cx="10332720" cy="384048"/>
          </a:xfrm>
          <a:prstGeom prst="rect">
            <a:avLst/>
          </a:prstGeom>
          <a:noFill/>
        </p:spPr>
        <p:txBody>
          <a:bodyPr wrap="square" lIns="0" tIns="0" rIns="0" bIns="0" anchor="ctr">
            <a:noAutofit/>
          </a:bodyPr>
          <a:lstStyle/>
          <a:p>
            <a:pPr algn="l">
              <a:lnSpc>
                <a:spcPct val="100000"/>
              </a:lnSpc>
              <a:spcBef>
                <a:spcPts val="0"/>
              </a:spcBef>
              <a:spcAft>
                <a:spcPts val="0"/>
              </a:spcAft>
            </a:pPr>
            <a:r>
              <a:rPr lang="en-GB" sz="1550" b="0" i="0">
                <a:solidFill>
                  <a:srgbClr val="55636E"/>
                </a:solidFill>
                <a:latin typeface="Aptos"/>
              </a:rPr>
              <a:t>Outreach protects scarce capacity by recognising deterioration and mobilising expert help earlier.</a:t>
            </a:r>
          </a:p>
        </p:txBody>
      </p:sp>
      <p:sp>
        <p:nvSpPr>
          <p:cNvPr id="15" name="TextBox 14"/>
          <p:cNvSpPr txBox="1"/>
          <p:nvPr/>
        </p:nvSpPr>
        <p:spPr>
          <a:xfrm>
            <a:off x="11109960" y="347472"/>
            <a:ext cx="411480" cy="219456"/>
          </a:xfrm>
          <a:prstGeom prst="rect">
            <a:avLst/>
          </a:prstGeom>
          <a:noFill/>
        </p:spPr>
        <p:txBody>
          <a:bodyPr wrap="square" lIns="0" tIns="0" rIns="0" bIns="0" anchor="ctr">
            <a:noAutofit/>
          </a:bodyPr>
          <a:lstStyle/>
          <a:p>
            <a:pPr algn="r">
              <a:lnSpc>
                <a:spcPct val="100000"/>
              </a:lnSpc>
              <a:spcBef>
                <a:spcPts val="0"/>
              </a:spcBef>
              <a:spcAft>
                <a:spcPts val="0"/>
              </a:spcAft>
            </a:pPr>
            <a:r>
              <a:rPr sz="1000" b="1" i="0">
                <a:solidFill>
                  <a:srgbClr val="55636E"/>
                </a:solidFill>
                <a:latin typeface="Aptos"/>
              </a:rPr>
              <a:t>02</a:t>
            </a:r>
          </a:p>
        </p:txBody>
      </p:sp>
      <p:sp>
        <p:nvSpPr>
          <p:cNvPr id="16" name="Rectangle 15"/>
          <p:cNvSpPr/>
          <p:nvPr/>
        </p:nvSpPr>
        <p:spPr>
          <a:xfrm>
            <a:off x="658368" y="1956816"/>
            <a:ext cx="73152" cy="3429000"/>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60120" y="1938528"/>
            <a:ext cx="3108960" cy="868680"/>
          </a:xfrm>
          <a:prstGeom prst="rect">
            <a:avLst/>
          </a:prstGeom>
          <a:noFill/>
        </p:spPr>
        <p:txBody>
          <a:bodyPr wrap="square" lIns="0" tIns="0" rIns="0" bIns="0" anchor="ctr">
            <a:noAutofit/>
          </a:bodyPr>
          <a:lstStyle/>
          <a:p>
            <a:pPr algn="l">
              <a:lnSpc>
                <a:spcPct val="100000"/>
              </a:lnSpc>
              <a:spcBef>
                <a:spcPts val="0"/>
              </a:spcBef>
              <a:spcAft>
                <a:spcPts val="0"/>
              </a:spcAft>
            </a:pPr>
            <a:r>
              <a:rPr lang="en-GB" sz="5200" b="1" i="0">
                <a:solidFill>
                  <a:srgbClr val="C8102E"/>
                </a:solidFill>
                <a:latin typeface="Aptos Display"/>
              </a:rPr>
              <a:t>4–5%</a:t>
            </a:r>
            <a:endParaRPr lang="en-GB" sz="5200" b="1" i="0" dirty="0">
              <a:solidFill>
                <a:srgbClr val="C8102E"/>
              </a:solidFill>
              <a:latin typeface="Aptos Display"/>
            </a:endParaRPr>
          </a:p>
        </p:txBody>
      </p:sp>
      <p:sp>
        <p:nvSpPr>
          <p:cNvPr id="18" name="TextBox 17"/>
          <p:cNvSpPr txBox="1"/>
          <p:nvPr/>
        </p:nvSpPr>
        <p:spPr>
          <a:xfrm>
            <a:off x="987552" y="2788920"/>
            <a:ext cx="3200400" cy="548640"/>
          </a:xfrm>
          <a:prstGeom prst="rect">
            <a:avLst/>
          </a:prstGeom>
          <a:noFill/>
        </p:spPr>
        <p:txBody>
          <a:bodyPr wrap="square" lIns="0" tIns="0" rIns="0" bIns="0" anchor="t">
            <a:noAutofit/>
          </a:bodyPr>
          <a:lstStyle/>
          <a:p>
            <a:pPr algn="l">
              <a:lnSpc>
                <a:spcPct val="100000"/>
              </a:lnSpc>
              <a:spcBef>
                <a:spcPts val="0"/>
              </a:spcBef>
              <a:spcAft>
                <a:spcPts val="0"/>
              </a:spcAft>
            </a:pPr>
            <a:r>
              <a:rPr lang="en-GB" sz="1900" b="1" i="0" dirty="0">
                <a:solidFill>
                  <a:srgbClr val="1E2730"/>
                </a:solidFill>
                <a:latin typeface="Aptos"/>
              </a:rPr>
              <a:t>annual growth
in critical-care demand</a:t>
            </a:r>
            <a:endParaRPr sz="1900" b="1" i="0" dirty="0">
              <a:solidFill>
                <a:srgbClr val="1E2730"/>
              </a:solidFill>
              <a:latin typeface="Aptos"/>
            </a:endParaRPr>
          </a:p>
        </p:txBody>
      </p:sp>
      <p:sp>
        <p:nvSpPr>
          <p:cNvPr id="19" name="Rectangle 18"/>
          <p:cNvSpPr/>
          <p:nvPr/>
        </p:nvSpPr>
        <p:spPr>
          <a:xfrm>
            <a:off x="987552" y="3794760"/>
            <a:ext cx="3246120" cy="22860"/>
          </a:xfrm>
          <a:prstGeom prst="rect">
            <a:avLst/>
          </a:prstGeom>
          <a:solidFill>
            <a:srgbClr val="CBD5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87552" y="4041648"/>
            <a:ext cx="3840480" cy="1024128"/>
          </a:xfrm>
          <a:prstGeom prst="rect">
            <a:avLst/>
          </a:prstGeom>
          <a:noFill/>
        </p:spPr>
        <p:txBody>
          <a:bodyPr wrap="square" lIns="0" tIns="0" rIns="0" bIns="0" anchor="t">
            <a:noAutofit/>
          </a:bodyPr>
          <a:lstStyle/>
          <a:p>
            <a:r>
              <a:rPr lang="en-GB" sz="2400" dirty="0"/>
              <a:t>Provision of </a:t>
            </a:r>
            <a:r>
              <a:rPr lang="en-GB" sz="2400" b="1" dirty="0">
                <a:solidFill>
                  <a:srgbClr val="C00000"/>
                </a:solidFill>
              </a:rPr>
              <a:t>4.75</a:t>
            </a:r>
            <a:r>
              <a:rPr lang="en-GB" sz="2400" dirty="0"/>
              <a:t> beds per </a:t>
            </a:r>
            <a:r>
              <a:rPr lang="en-GB" sz="2400" b="1" dirty="0">
                <a:solidFill>
                  <a:srgbClr val="C00000"/>
                </a:solidFill>
              </a:rPr>
              <a:t>100,000</a:t>
            </a:r>
            <a:r>
              <a:rPr lang="en-GB" sz="2400" dirty="0"/>
              <a:t> population </a:t>
            </a:r>
            <a:endParaRPr lang="en-GB" sz="2400" b="0" i="0" dirty="0">
              <a:solidFill>
                <a:srgbClr val="55636E"/>
              </a:solidFill>
              <a:latin typeface="Aptos"/>
            </a:endParaRPr>
          </a:p>
        </p:txBody>
      </p:sp>
      <p:sp>
        <p:nvSpPr>
          <p:cNvPr id="21" name="TextBox 20"/>
          <p:cNvSpPr txBox="1"/>
          <p:nvPr/>
        </p:nvSpPr>
        <p:spPr>
          <a:xfrm>
            <a:off x="9646920" y="2304288"/>
            <a:ext cx="1965960" cy="1325880"/>
          </a:xfrm>
          <a:prstGeom prst="rect">
            <a:avLst/>
          </a:prstGeom>
          <a:noFill/>
        </p:spPr>
        <p:txBody>
          <a:bodyPr wrap="square" lIns="0" tIns="0" rIns="0" bIns="0" anchor="t">
            <a:noAutofit/>
          </a:bodyPr>
          <a:lstStyle/>
          <a:p>
            <a:pPr algn="l">
              <a:lnSpc>
                <a:spcPct val="100000"/>
              </a:lnSpc>
              <a:spcBef>
                <a:spcPts val="0"/>
              </a:spcBef>
              <a:spcAft>
                <a:spcPts val="0"/>
              </a:spcAft>
            </a:pPr>
            <a:r>
              <a:rPr lang="en-GB" sz="1550" b="1" i="0">
                <a:solidFill>
                  <a:srgbClr val="1E2730"/>
                </a:solidFill>
                <a:latin typeface="Aptos"/>
              </a:rPr>
              <a:t>A small
patient group —
but a high-stakes
system pressure.</a:t>
            </a:r>
          </a:p>
        </p:txBody>
      </p:sp>
      <p:sp>
        <p:nvSpPr>
          <p:cNvPr id="22" name="Rectangle 21"/>
          <p:cNvSpPr/>
          <p:nvPr/>
        </p:nvSpPr>
        <p:spPr>
          <a:xfrm>
            <a:off x="9646920" y="3822191"/>
            <a:ext cx="1417320" cy="3200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646920" y="4096512"/>
            <a:ext cx="1828800" cy="914400"/>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i="0">
                <a:solidFill>
                  <a:srgbClr val="0B6E99"/>
                </a:solidFill>
                <a:latin typeface="Aptos"/>
              </a:rPr>
              <a:t>Recognition
before crisis
creates options.</a:t>
            </a:r>
          </a:p>
        </p:txBody>
      </p:sp>
      <p:sp>
        <p:nvSpPr>
          <p:cNvPr id="24" name="TextBox 23"/>
          <p:cNvSpPr txBox="1"/>
          <p:nvPr/>
        </p:nvSpPr>
        <p:spPr>
          <a:xfrm>
            <a:off x="658368" y="6473952"/>
            <a:ext cx="10881360" cy="182880"/>
          </a:xfrm>
          <a:prstGeom prst="rect">
            <a:avLst/>
          </a:prstGeom>
          <a:noFill/>
        </p:spPr>
        <p:txBody>
          <a:bodyPr wrap="square" lIns="0" tIns="0" rIns="0" bIns="0" anchor="ctr">
            <a:noAutofit/>
          </a:bodyPr>
          <a:lstStyle/>
          <a:p>
            <a:pPr algn="l">
              <a:lnSpc>
                <a:spcPct val="100000"/>
              </a:lnSpc>
              <a:spcBef>
                <a:spcPts val="0"/>
              </a:spcBef>
              <a:spcAft>
                <a:spcPts val="0"/>
              </a:spcAft>
            </a:pPr>
            <a:r>
              <a:rPr lang="en-GB" sz="850" b="0" i="0">
                <a:solidFill>
                  <a:srgbClr val="55636E"/>
                </a:solidFill>
                <a:latin typeface="Aptos"/>
              </a:rPr>
              <a:t>Source: Welsh Government Task &amp; Finish Group on Critical Care, 2019.</a:t>
            </a:r>
            <a:endParaRPr sz="850" b="0" i="0">
              <a:solidFill>
                <a:srgbClr val="55636E"/>
              </a:solidFill>
              <a:latin typeface="Aptos"/>
            </a:endParaRPr>
          </a:p>
        </p:txBody>
      </p:sp>
    </p:spTree>
    <p:extLst>
      <p:ext uri="{BB962C8B-B14F-4D97-AF65-F5344CB8AC3E}">
        <p14:creationId xmlns:p14="http://schemas.microsoft.com/office/powerpoint/2010/main" val="3363303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B"/>
        </a:solidFill>
        <a:effectLst/>
      </p:bgPr>
    </p:bg>
    <p:spTree>
      <p:nvGrpSpPr>
        <p:cNvPr id="1" name=""/>
        <p:cNvGrpSpPr/>
        <p:nvPr/>
      </p:nvGrpSpPr>
      <p:grpSpPr>
        <a:xfrm>
          <a:off x="0" y="0"/>
          <a:ext cx="0" cy="0"/>
          <a:chOff x="0" y="0"/>
          <a:chExt cx="0" cy="0"/>
        </a:xfrm>
      </p:grpSpPr>
      <p:sp>
        <p:nvSpPr>
          <p:cNvPr id="2" name="TextBox 1"/>
          <p:cNvSpPr txBox="1"/>
          <p:nvPr/>
        </p:nvSpPr>
        <p:spPr>
          <a:xfrm>
            <a:off x="658368" y="365760"/>
            <a:ext cx="3657600" cy="153888"/>
          </a:xfrm>
          <a:prstGeom prst="rect">
            <a:avLst/>
          </a:prstGeom>
          <a:noFill/>
        </p:spPr>
        <p:txBody>
          <a:bodyPr wrap="square" lIns="0" tIns="0" rIns="0" bIns="0" anchor="t">
            <a:spAutoFit/>
          </a:bodyPr>
          <a:lstStyle/>
          <a:p>
            <a:pPr algn="l">
              <a:spcBef>
                <a:spcPts val="0"/>
              </a:spcBef>
              <a:spcAft>
                <a:spcPts val="0"/>
              </a:spcAft>
            </a:pPr>
            <a:r>
              <a:rPr lang="en-GB" sz="1000" b="1">
                <a:solidFill>
                  <a:srgbClr val="C8102E"/>
                </a:solidFill>
                <a:latin typeface="Aptos"/>
              </a:rPr>
              <a:t>THE VALUE OF OUTREACH</a:t>
            </a:r>
          </a:p>
        </p:txBody>
      </p:sp>
      <p:sp>
        <p:nvSpPr>
          <p:cNvPr id="3" name="TextBox 2"/>
          <p:cNvSpPr txBox="1"/>
          <p:nvPr/>
        </p:nvSpPr>
        <p:spPr>
          <a:xfrm>
            <a:off x="658368" y="694944"/>
            <a:ext cx="10607040" cy="384721"/>
          </a:xfrm>
          <a:prstGeom prst="rect">
            <a:avLst/>
          </a:prstGeom>
          <a:noFill/>
        </p:spPr>
        <p:txBody>
          <a:bodyPr wrap="square" lIns="0" tIns="0" rIns="0" bIns="0" anchor="t">
            <a:spAutoFit/>
          </a:bodyPr>
          <a:lstStyle/>
          <a:p>
            <a:pPr algn="l">
              <a:spcBef>
                <a:spcPts val="0"/>
              </a:spcBef>
              <a:spcAft>
                <a:spcPts val="0"/>
              </a:spcAft>
            </a:pPr>
            <a:r>
              <a:rPr lang="en-GB" sz="2500" b="1">
                <a:solidFill>
                  <a:srgbClr val="073B5C"/>
                </a:solidFill>
                <a:latin typeface="Aptos Display"/>
              </a:rPr>
              <a:t>Outreach supports rising demand with timely review and safe step-down care</a:t>
            </a:r>
          </a:p>
        </p:txBody>
      </p:sp>
      <p:sp>
        <p:nvSpPr>
          <p:cNvPr id="4" name="TextBox 3"/>
          <p:cNvSpPr txBox="1"/>
          <p:nvPr/>
        </p:nvSpPr>
        <p:spPr>
          <a:xfrm>
            <a:off x="658368" y="1307592"/>
            <a:ext cx="10424160" cy="184666"/>
          </a:xfrm>
          <a:prstGeom prst="rect">
            <a:avLst/>
          </a:prstGeom>
          <a:noFill/>
        </p:spPr>
        <p:txBody>
          <a:bodyPr wrap="square" lIns="0" tIns="0" rIns="0" bIns="0" anchor="t">
            <a:spAutoFit/>
          </a:bodyPr>
          <a:lstStyle/>
          <a:p>
            <a:pPr algn="l">
              <a:spcBef>
                <a:spcPts val="0"/>
              </a:spcBef>
              <a:spcAft>
                <a:spcPts val="0"/>
              </a:spcAft>
            </a:pPr>
            <a:r>
              <a:rPr lang="en-GB" sz="1200" b="0">
                <a:solidFill>
                  <a:srgbClr val="5B6F7B"/>
                </a:solidFill>
                <a:latin typeface="Aptos"/>
              </a:rPr>
              <a:t>Local assurance data shows growing reach alongside strong review and recovery measures.</a:t>
            </a:r>
          </a:p>
        </p:txBody>
      </p:sp>
      <p:sp>
        <p:nvSpPr>
          <p:cNvPr id="5" name="TextBox 4"/>
          <p:cNvSpPr txBox="1"/>
          <p:nvPr/>
        </p:nvSpPr>
        <p:spPr>
          <a:xfrm>
            <a:off x="11119104" y="228600"/>
            <a:ext cx="329184" cy="123111"/>
          </a:xfrm>
          <a:prstGeom prst="rect">
            <a:avLst/>
          </a:prstGeom>
          <a:noFill/>
        </p:spPr>
        <p:txBody>
          <a:bodyPr wrap="square" lIns="0" tIns="0" rIns="0" bIns="0" anchor="t">
            <a:spAutoFit/>
          </a:bodyPr>
          <a:lstStyle/>
          <a:p>
            <a:pPr algn="r">
              <a:spcBef>
                <a:spcPts val="0"/>
              </a:spcBef>
              <a:spcAft>
                <a:spcPts val="0"/>
              </a:spcAft>
            </a:pPr>
            <a:r>
              <a:rPr lang="en-GB" sz="800" b="1">
                <a:solidFill>
                  <a:srgbClr val="5B6F7B"/>
                </a:solidFill>
                <a:latin typeface="Aptos"/>
              </a:rPr>
              <a:t>03</a:t>
            </a:r>
          </a:p>
        </p:txBody>
      </p:sp>
      <p:sp>
        <p:nvSpPr>
          <p:cNvPr id="6" name="TextBox 5"/>
          <p:cNvSpPr txBox="1"/>
          <p:nvPr/>
        </p:nvSpPr>
        <p:spPr>
          <a:xfrm>
            <a:off x="658368" y="1847088"/>
            <a:ext cx="5394960" cy="169277"/>
          </a:xfrm>
          <a:prstGeom prst="rect">
            <a:avLst/>
          </a:prstGeom>
          <a:noFill/>
        </p:spPr>
        <p:txBody>
          <a:bodyPr wrap="square" lIns="0" tIns="0" rIns="0" bIns="0" anchor="t">
            <a:spAutoFit/>
          </a:bodyPr>
          <a:lstStyle/>
          <a:p>
            <a:pPr algn="l">
              <a:spcBef>
                <a:spcPts val="0"/>
              </a:spcBef>
              <a:spcAft>
                <a:spcPts val="0"/>
              </a:spcAft>
            </a:pPr>
            <a:r>
              <a:rPr lang="en-GB" sz="1100" b="1">
                <a:solidFill>
                  <a:srgbClr val="0B6E99"/>
                </a:solidFill>
                <a:latin typeface="Aptos"/>
              </a:rPr>
              <a:t>ANNUAL OUTREACH REFERRALS</a:t>
            </a:r>
          </a:p>
        </p:txBody>
      </p:sp>
      <p:graphicFrame>
        <p:nvGraphicFramePr>
          <p:cNvPr id="7" name="Chart 6" descr="Chart"/>
          <p:cNvGraphicFramePr>
            <a:graphicFrameLocks noGrp="1"/>
          </p:cNvGraphicFramePr>
          <p:nvPr>
            <p:extLst>
              <p:ext uri="{D42A27DB-BD31-4B8C-83A1-F6EECF244321}">
                <p14:modId xmlns:p14="http://schemas.microsoft.com/office/powerpoint/2010/main" val="1273602509"/>
              </p:ext>
            </p:extLst>
          </p:nvPr>
        </p:nvGraphicFramePr>
        <p:xfrm>
          <a:off x="658368" y="2194560"/>
          <a:ext cx="5897880" cy="2962656"/>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841248" y="5285232"/>
            <a:ext cx="5440680" cy="22860"/>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8" y="5468112"/>
            <a:ext cx="1371600" cy="384721"/>
          </a:xfrm>
          <a:prstGeom prst="rect">
            <a:avLst/>
          </a:prstGeom>
          <a:noFill/>
        </p:spPr>
        <p:txBody>
          <a:bodyPr wrap="square" lIns="0" tIns="0" rIns="0" bIns="0" anchor="t">
            <a:spAutoFit/>
          </a:bodyPr>
          <a:lstStyle/>
          <a:p>
            <a:pPr algn="l">
              <a:spcBef>
                <a:spcPts val="0"/>
              </a:spcBef>
              <a:spcAft>
                <a:spcPts val="0"/>
              </a:spcAft>
            </a:pPr>
            <a:r>
              <a:rPr lang="en-GB" sz="2500" b="1">
                <a:solidFill>
                  <a:srgbClr val="073B5C"/>
                </a:solidFill>
                <a:latin typeface="Aptos Display"/>
              </a:rPr>
              <a:t>4,007</a:t>
            </a:r>
          </a:p>
        </p:txBody>
      </p:sp>
      <p:sp>
        <p:nvSpPr>
          <p:cNvPr id="10" name="TextBox 9"/>
          <p:cNvSpPr txBox="1"/>
          <p:nvPr/>
        </p:nvSpPr>
        <p:spPr>
          <a:xfrm>
            <a:off x="2057400" y="5522976"/>
            <a:ext cx="4160520" cy="200055"/>
          </a:xfrm>
          <a:prstGeom prst="rect">
            <a:avLst/>
          </a:prstGeom>
          <a:noFill/>
        </p:spPr>
        <p:txBody>
          <a:bodyPr wrap="square" lIns="0" tIns="0" rIns="0" bIns="0" anchor="t">
            <a:spAutoFit/>
          </a:bodyPr>
          <a:lstStyle/>
          <a:p>
            <a:pPr algn="l">
              <a:spcBef>
                <a:spcPts val="0"/>
              </a:spcBef>
              <a:spcAft>
                <a:spcPts val="0"/>
              </a:spcAft>
            </a:pPr>
            <a:r>
              <a:rPr lang="en-GB" sz="1300" b="0">
                <a:solidFill>
                  <a:srgbClr val="374A56"/>
                </a:solidFill>
                <a:latin typeface="Aptos"/>
              </a:rPr>
              <a:t>referrals in 2024 — 56% above 2018</a:t>
            </a:r>
          </a:p>
        </p:txBody>
      </p:sp>
      <p:sp>
        <p:nvSpPr>
          <p:cNvPr id="11" name="Rectangle 10"/>
          <p:cNvSpPr/>
          <p:nvPr/>
        </p:nvSpPr>
        <p:spPr>
          <a:xfrm>
            <a:off x="6876288" y="1883664"/>
            <a:ext cx="41148" cy="3639312"/>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168896" y="1856231"/>
            <a:ext cx="4160520" cy="169277"/>
          </a:xfrm>
          <a:prstGeom prst="rect">
            <a:avLst/>
          </a:prstGeom>
          <a:noFill/>
        </p:spPr>
        <p:txBody>
          <a:bodyPr wrap="square" lIns="0" tIns="0" rIns="0" bIns="0" anchor="t">
            <a:spAutoFit/>
          </a:bodyPr>
          <a:lstStyle/>
          <a:p>
            <a:pPr algn="l">
              <a:spcBef>
                <a:spcPts val="0"/>
              </a:spcBef>
              <a:spcAft>
                <a:spcPts val="0"/>
              </a:spcAft>
            </a:pPr>
            <a:r>
              <a:rPr lang="en-GB" sz="1100" b="1">
                <a:solidFill>
                  <a:srgbClr val="0B6E99"/>
                </a:solidFill>
                <a:latin typeface="Aptos"/>
              </a:rPr>
              <a:t>WHAT THE SERVICE DELIVERED</a:t>
            </a:r>
          </a:p>
        </p:txBody>
      </p:sp>
      <p:sp>
        <p:nvSpPr>
          <p:cNvPr id="13" name="TextBox 12"/>
          <p:cNvSpPr txBox="1"/>
          <p:nvPr/>
        </p:nvSpPr>
        <p:spPr>
          <a:xfrm>
            <a:off x="7168896" y="2267712"/>
            <a:ext cx="1207008" cy="353943"/>
          </a:xfrm>
          <a:prstGeom prst="rect">
            <a:avLst/>
          </a:prstGeom>
          <a:noFill/>
        </p:spPr>
        <p:txBody>
          <a:bodyPr wrap="square" lIns="0" tIns="0" rIns="0" bIns="0" anchor="t">
            <a:spAutoFit/>
          </a:bodyPr>
          <a:lstStyle/>
          <a:p>
            <a:pPr algn="l">
              <a:spcBef>
                <a:spcPts val="0"/>
              </a:spcBef>
              <a:spcAft>
                <a:spcPts val="0"/>
              </a:spcAft>
            </a:pPr>
            <a:r>
              <a:rPr lang="en-GB" sz="2300" b="1">
                <a:solidFill>
                  <a:srgbClr val="073B5C"/>
                </a:solidFill>
                <a:latin typeface="Aptos Display"/>
              </a:rPr>
              <a:t>87%</a:t>
            </a:r>
          </a:p>
        </p:txBody>
      </p:sp>
      <p:sp>
        <p:nvSpPr>
          <p:cNvPr id="14" name="TextBox 13"/>
          <p:cNvSpPr txBox="1"/>
          <p:nvPr/>
        </p:nvSpPr>
        <p:spPr>
          <a:xfrm>
            <a:off x="8321040" y="2286000"/>
            <a:ext cx="2944368" cy="369332"/>
          </a:xfrm>
          <a:prstGeom prst="rect">
            <a:avLst/>
          </a:prstGeom>
          <a:noFill/>
        </p:spPr>
        <p:txBody>
          <a:bodyPr wrap="square" lIns="0" tIns="0" rIns="0" bIns="0" anchor="t">
            <a:spAutoFit/>
          </a:bodyPr>
          <a:lstStyle/>
          <a:p>
            <a:pPr algn="l">
              <a:spcBef>
                <a:spcPts val="0"/>
              </a:spcBef>
              <a:spcAft>
                <a:spcPts val="0"/>
              </a:spcAft>
            </a:pPr>
            <a:r>
              <a:rPr lang="en-GB" sz="1200" b="0">
                <a:solidFill>
                  <a:srgbClr val="374A56"/>
                </a:solidFill>
                <a:latin typeface="Aptos"/>
              </a:rPr>
              <a:t>acute referrals responded to within target time</a:t>
            </a:r>
          </a:p>
        </p:txBody>
      </p:sp>
      <p:sp>
        <p:nvSpPr>
          <p:cNvPr id="15" name="TextBox 14"/>
          <p:cNvSpPr txBox="1"/>
          <p:nvPr/>
        </p:nvSpPr>
        <p:spPr>
          <a:xfrm>
            <a:off x="7168896" y="3099816"/>
            <a:ext cx="1207008" cy="353943"/>
          </a:xfrm>
          <a:prstGeom prst="rect">
            <a:avLst/>
          </a:prstGeom>
          <a:noFill/>
        </p:spPr>
        <p:txBody>
          <a:bodyPr wrap="square" lIns="0" tIns="0" rIns="0" bIns="0" anchor="t">
            <a:spAutoFit/>
          </a:bodyPr>
          <a:lstStyle/>
          <a:p>
            <a:pPr algn="l">
              <a:spcBef>
                <a:spcPts val="0"/>
              </a:spcBef>
              <a:spcAft>
                <a:spcPts val="0"/>
              </a:spcAft>
            </a:pPr>
            <a:r>
              <a:rPr lang="en-GB" sz="2300" b="1">
                <a:solidFill>
                  <a:srgbClr val="073B5C"/>
                </a:solidFill>
                <a:latin typeface="Aptos Display"/>
              </a:rPr>
              <a:t>92%</a:t>
            </a:r>
          </a:p>
        </p:txBody>
      </p:sp>
      <p:sp>
        <p:nvSpPr>
          <p:cNvPr id="16" name="TextBox 15"/>
          <p:cNvSpPr txBox="1"/>
          <p:nvPr/>
        </p:nvSpPr>
        <p:spPr>
          <a:xfrm>
            <a:off x="8321040" y="3118104"/>
            <a:ext cx="2944368" cy="184666"/>
          </a:xfrm>
          <a:prstGeom prst="rect">
            <a:avLst/>
          </a:prstGeom>
          <a:noFill/>
        </p:spPr>
        <p:txBody>
          <a:bodyPr wrap="square" lIns="0" tIns="0" rIns="0" bIns="0" anchor="t">
            <a:spAutoFit/>
          </a:bodyPr>
          <a:lstStyle/>
          <a:p>
            <a:pPr algn="l">
              <a:spcBef>
                <a:spcPts val="0"/>
              </a:spcBef>
              <a:spcAft>
                <a:spcPts val="0"/>
              </a:spcAft>
            </a:pPr>
            <a:r>
              <a:rPr lang="en-GB" sz="1200" b="0">
                <a:solidFill>
                  <a:srgbClr val="374A56"/>
                </a:solidFill>
                <a:latin typeface="Aptos"/>
              </a:rPr>
              <a:t>ITU step-downs reviewed within 24 hours</a:t>
            </a:r>
          </a:p>
        </p:txBody>
      </p:sp>
      <p:sp>
        <p:nvSpPr>
          <p:cNvPr id="17" name="TextBox 16"/>
          <p:cNvSpPr txBox="1"/>
          <p:nvPr/>
        </p:nvSpPr>
        <p:spPr>
          <a:xfrm>
            <a:off x="7168896" y="3931920"/>
            <a:ext cx="1207008" cy="353943"/>
          </a:xfrm>
          <a:prstGeom prst="rect">
            <a:avLst/>
          </a:prstGeom>
          <a:noFill/>
        </p:spPr>
        <p:txBody>
          <a:bodyPr wrap="square" lIns="0" tIns="0" rIns="0" bIns="0" anchor="t">
            <a:spAutoFit/>
          </a:bodyPr>
          <a:lstStyle/>
          <a:p>
            <a:pPr algn="l">
              <a:spcBef>
                <a:spcPts val="0"/>
              </a:spcBef>
              <a:spcAft>
                <a:spcPts val="0"/>
              </a:spcAft>
            </a:pPr>
            <a:r>
              <a:rPr lang="en-GB" sz="2300" b="1">
                <a:solidFill>
                  <a:srgbClr val="073B5C"/>
                </a:solidFill>
                <a:latin typeface="Aptos Display"/>
              </a:rPr>
              <a:t>96%</a:t>
            </a:r>
          </a:p>
        </p:txBody>
      </p:sp>
      <p:sp>
        <p:nvSpPr>
          <p:cNvPr id="18" name="TextBox 17"/>
          <p:cNvSpPr txBox="1"/>
          <p:nvPr/>
        </p:nvSpPr>
        <p:spPr>
          <a:xfrm>
            <a:off x="8321040" y="3950207"/>
            <a:ext cx="2944368" cy="184666"/>
          </a:xfrm>
          <a:prstGeom prst="rect">
            <a:avLst/>
          </a:prstGeom>
          <a:noFill/>
        </p:spPr>
        <p:txBody>
          <a:bodyPr wrap="square" lIns="0" tIns="0" rIns="0" bIns="0" anchor="t">
            <a:spAutoFit/>
          </a:bodyPr>
          <a:lstStyle/>
          <a:p>
            <a:pPr algn="l">
              <a:spcBef>
                <a:spcPts val="0"/>
              </a:spcBef>
              <a:spcAft>
                <a:spcPts val="0"/>
              </a:spcAft>
            </a:pPr>
            <a:r>
              <a:rPr lang="en-GB" sz="1200" b="0">
                <a:solidFill>
                  <a:srgbClr val="374A56"/>
                </a:solidFill>
                <a:latin typeface="Aptos"/>
              </a:rPr>
              <a:t>patients discharged from outreach alive</a:t>
            </a:r>
          </a:p>
        </p:txBody>
      </p:sp>
      <p:sp>
        <p:nvSpPr>
          <p:cNvPr id="19" name="TextBox 18"/>
          <p:cNvSpPr txBox="1"/>
          <p:nvPr/>
        </p:nvSpPr>
        <p:spPr>
          <a:xfrm>
            <a:off x="7168896" y="4764024"/>
            <a:ext cx="1207008" cy="353943"/>
          </a:xfrm>
          <a:prstGeom prst="rect">
            <a:avLst/>
          </a:prstGeom>
          <a:noFill/>
        </p:spPr>
        <p:txBody>
          <a:bodyPr wrap="square" lIns="0" tIns="0" rIns="0" bIns="0" anchor="t">
            <a:spAutoFit/>
          </a:bodyPr>
          <a:lstStyle/>
          <a:p>
            <a:pPr algn="l">
              <a:spcBef>
                <a:spcPts val="0"/>
              </a:spcBef>
              <a:spcAft>
                <a:spcPts val="0"/>
              </a:spcAft>
            </a:pPr>
            <a:r>
              <a:rPr lang="en-GB" sz="2300" b="1">
                <a:solidFill>
                  <a:srgbClr val="073B5C"/>
                </a:solidFill>
                <a:latin typeface="Aptos Display"/>
              </a:rPr>
              <a:t>1 / 272</a:t>
            </a:r>
          </a:p>
        </p:txBody>
      </p:sp>
      <p:sp>
        <p:nvSpPr>
          <p:cNvPr id="20" name="TextBox 19"/>
          <p:cNvSpPr txBox="1"/>
          <p:nvPr/>
        </p:nvSpPr>
        <p:spPr>
          <a:xfrm>
            <a:off x="8321040" y="4782312"/>
            <a:ext cx="2944368" cy="369332"/>
          </a:xfrm>
          <a:prstGeom prst="rect">
            <a:avLst/>
          </a:prstGeom>
          <a:noFill/>
        </p:spPr>
        <p:txBody>
          <a:bodyPr wrap="square" lIns="0" tIns="0" rIns="0" bIns="0" anchor="t">
            <a:spAutoFit/>
          </a:bodyPr>
          <a:lstStyle/>
          <a:p>
            <a:pPr algn="l">
              <a:spcBef>
                <a:spcPts val="0"/>
              </a:spcBef>
              <a:spcAft>
                <a:spcPts val="0"/>
              </a:spcAft>
            </a:pPr>
            <a:r>
              <a:rPr lang="en-GB" sz="1200" b="0">
                <a:solidFill>
                  <a:srgbClr val="374A56"/>
                </a:solidFill>
                <a:latin typeface="Aptos"/>
              </a:rPr>
              <a:t>early critical-care readmissions after step-down</a:t>
            </a:r>
          </a:p>
        </p:txBody>
      </p:sp>
      <p:sp>
        <p:nvSpPr>
          <p:cNvPr id="21" name="Rectangle 20"/>
          <p:cNvSpPr/>
          <p:nvPr/>
        </p:nvSpPr>
        <p:spPr>
          <a:xfrm>
            <a:off x="7168896" y="5596128"/>
            <a:ext cx="4023360" cy="16459"/>
          </a:xfrm>
          <a:prstGeom prst="rect">
            <a:avLst/>
          </a:prstGeom>
          <a:solidFill>
            <a:srgbClr val="DCEA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68896" y="5760720"/>
            <a:ext cx="4041648" cy="307777"/>
          </a:xfrm>
          <a:prstGeom prst="rect">
            <a:avLst/>
          </a:prstGeom>
          <a:noFill/>
        </p:spPr>
        <p:txBody>
          <a:bodyPr wrap="square" lIns="0" tIns="0" rIns="0" bIns="0" anchor="t">
            <a:spAutoFit/>
          </a:bodyPr>
          <a:lstStyle/>
          <a:p>
            <a:pPr algn="l">
              <a:spcBef>
                <a:spcPts val="0"/>
              </a:spcBef>
              <a:spcAft>
                <a:spcPts val="0"/>
              </a:spcAft>
            </a:pPr>
            <a:r>
              <a:rPr lang="en-GB" sz="1000" b="0">
                <a:solidFill>
                  <a:srgbClr val="5B6F7B"/>
                </a:solidFill>
                <a:latin typeface="Aptos"/>
              </a:rPr>
              <a:t>10% of outreach patients were admitted to critical care — showing the service supports most patients safely outside critical care.</a:t>
            </a:r>
          </a:p>
        </p:txBody>
      </p:sp>
      <p:sp>
        <p:nvSpPr>
          <p:cNvPr id="23" name="TextBox 22"/>
          <p:cNvSpPr txBox="1"/>
          <p:nvPr/>
        </p:nvSpPr>
        <p:spPr>
          <a:xfrm>
            <a:off x="658368" y="6510528"/>
            <a:ext cx="10607040" cy="107722"/>
          </a:xfrm>
          <a:prstGeom prst="rect">
            <a:avLst/>
          </a:prstGeom>
          <a:noFill/>
        </p:spPr>
        <p:txBody>
          <a:bodyPr wrap="square" lIns="0" tIns="0" rIns="0" bIns="0" anchor="t">
            <a:spAutoFit/>
          </a:bodyPr>
          <a:lstStyle/>
          <a:p>
            <a:pPr algn="l">
              <a:spcBef>
                <a:spcPts val="0"/>
              </a:spcBef>
              <a:spcAft>
                <a:spcPts val="0"/>
              </a:spcAft>
            </a:pPr>
            <a:r>
              <a:rPr lang="en-GB" sz="700" b="0">
                <a:solidFill>
                  <a:srgbClr val="5B6F7B"/>
                </a:solidFill>
                <a:latin typeface="Aptos"/>
              </a:rPr>
              <a:t>Source: user-provided Outreach Assurance Data, February 2025. Local service data; health-board branding removed.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Rectangle 203"/>
          <p:cNvSpPr/>
          <p:nvPr/>
        </p:nvSpPr>
        <p:spPr>
          <a:xfrm>
            <a:off x="0" y="0"/>
            <a:ext cx="12191695" cy="6858000"/>
          </a:xfrm>
          <a:prstGeom prst="rect">
            <a:avLst/>
          </a:prstGeom>
          <a:solidFill>
            <a:srgbClr val="F3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66" name="Group 65"/>
          <p:cNvGrpSpPr>
            <a:grpSpLocks noChangeAspect="1"/>
          </p:cNvGrpSpPr>
          <p:nvPr/>
        </p:nvGrpSpPr>
        <p:grpSpPr>
          <a:xfrm>
            <a:off x="4160521" y="1508760"/>
            <a:ext cx="3977638" cy="4645151"/>
            <a:chOff x="1857375" y="1430338"/>
            <a:chExt cx="4100513" cy="4927600"/>
          </a:xfrm>
        </p:grpSpPr>
        <p:sp>
          <p:nvSpPr>
            <p:cNvPr id="182" name="Freeform 6"/>
            <p:cNvSpPr>
              <a:spLocks/>
            </p:cNvSpPr>
            <p:nvPr/>
          </p:nvSpPr>
          <p:spPr bwMode="auto">
            <a:xfrm>
              <a:off x="4835525" y="2151063"/>
              <a:ext cx="1027113" cy="666750"/>
            </a:xfrm>
            <a:custGeom>
              <a:avLst/>
              <a:gdLst>
                <a:gd name="T0" fmla="*/ 2147483646 w 270"/>
                <a:gd name="T1" fmla="*/ 1611287100 h 175"/>
                <a:gd name="T2" fmla="*/ 2147483646 w 270"/>
                <a:gd name="T3" fmla="*/ 1785480300 h 175"/>
                <a:gd name="T4" fmla="*/ 2147483646 w 270"/>
                <a:gd name="T5" fmla="*/ 1930641300 h 175"/>
                <a:gd name="T6" fmla="*/ 2147483646 w 270"/>
                <a:gd name="T7" fmla="*/ 2147483646 h 175"/>
                <a:gd name="T8" fmla="*/ 2147483646 w 270"/>
                <a:gd name="T9" fmla="*/ 1814512500 h 175"/>
                <a:gd name="T10" fmla="*/ 2147483646 w 270"/>
                <a:gd name="T11" fmla="*/ 1741932000 h 175"/>
                <a:gd name="T12" fmla="*/ 2147483646 w 270"/>
                <a:gd name="T13" fmla="*/ 1698383700 h 175"/>
                <a:gd name="T14" fmla="*/ 2147483646 w 270"/>
                <a:gd name="T15" fmla="*/ 1567738800 h 175"/>
                <a:gd name="T16" fmla="*/ 2147483646 w 270"/>
                <a:gd name="T17" fmla="*/ 1611287100 h 175"/>
                <a:gd name="T18" fmla="*/ 2147483646 w 270"/>
                <a:gd name="T19" fmla="*/ 1698383700 h 175"/>
                <a:gd name="T20" fmla="*/ 2040458882 w 270"/>
                <a:gd name="T21" fmla="*/ 1901609100 h 175"/>
                <a:gd name="T22" fmla="*/ 1751033655 w 270"/>
                <a:gd name="T23" fmla="*/ 1901609100 h 175"/>
                <a:gd name="T24" fmla="*/ 1635262803 w 270"/>
                <a:gd name="T25" fmla="*/ 2017737900 h 175"/>
                <a:gd name="T26" fmla="*/ 1620791922 w 270"/>
                <a:gd name="T27" fmla="*/ 2147483646 h 175"/>
                <a:gd name="T28" fmla="*/ 1476075505 w 270"/>
                <a:gd name="T29" fmla="*/ 2147483646 h 175"/>
                <a:gd name="T30" fmla="*/ 1461604624 w 270"/>
                <a:gd name="T31" fmla="*/ 2147483646 h 175"/>
                <a:gd name="T32" fmla="*/ 868279485 w 270"/>
                <a:gd name="T33" fmla="*/ 2147483646 h 175"/>
                <a:gd name="T34" fmla="*/ 419670764 w 270"/>
                <a:gd name="T35" fmla="*/ 2147483646 h 175"/>
                <a:gd name="T36" fmla="*/ 231541703 w 270"/>
                <a:gd name="T37" fmla="*/ 2147483646 h 175"/>
                <a:gd name="T38" fmla="*/ 217070822 w 270"/>
                <a:gd name="T39" fmla="*/ 1974189600 h 175"/>
                <a:gd name="T40" fmla="*/ 419670764 w 270"/>
                <a:gd name="T41" fmla="*/ 1785480300 h 175"/>
                <a:gd name="T42" fmla="*/ 1505021071 w 270"/>
                <a:gd name="T43" fmla="*/ 1712899800 h 175"/>
                <a:gd name="T44" fmla="*/ 1722091893 w 270"/>
                <a:gd name="T45" fmla="*/ 1451610000 h 175"/>
                <a:gd name="T46" fmla="*/ 1490550190 w 270"/>
                <a:gd name="T47" fmla="*/ 958062600 h 175"/>
                <a:gd name="T48" fmla="*/ 1418191981 w 270"/>
                <a:gd name="T49" fmla="*/ 667740600 h 175"/>
                <a:gd name="T50" fmla="*/ 1953633596 w 270"/>
                <a:gd name="T51" fmla="*/ 420966900 h 175"/>
                <a:gd name="T52" fmla="*/ 2147483646 w 270"/>
                <a:gd name="T53" fmla="*/ 72580500 h 175"/>
                <a:gd name="T54" fmla="*/ 2147483646 w 270"/>
                <a:gd name="T55" fmla="*/ 72580500 h 175"/>
                <a:gd name="T56" fmla="*/ 2147483646 w 270"/>
                <a:gd name="T57" fmla="*/ 145161000 h 175"/>
                <a:gd name="T58" fmla="*/ 2147483646 w 270"/>
                <a:gd name="T59" fmla="*/ 159677100 h 175"/>
                <a:gd name="T60" fmla="*/ 2147483646 w 270"/>
                <a:gd name="T61" fmla="*/ 246773700 h 175"/>
                <a:gd name="T62" fmla="*/ 2147483646 w 270"/>
                <a:gd name="T63" fmla="*/ 333870300 h 175"/>
                <a:gd name="T64" fmla="*/ 2147483646 w 270"/>
                <a:gd name="T65" fmla="*/ 580644000 h 175"/>
                <a:gd name="T66" fmla="*/ 2147483646 w 270"/>
                <a:gd name="T67" fmla="*/ 624192300 h 175"/>
                <a:gd name="T68" fmla="*/ 2147483646 w 270"/>
                <a:gd name="T69" fmla="*/ 754837200 h 175"/>
                <a:gd name="T70" fmla="*/ 2147483646 w 270"/>
                <a:gd name="T71" fmla="*/ 812901600 h 175"/>
                <a:gd name="T72" fmla="*/ 2147483646 w 270"/>
                <a:gd name="T73" fmla="*/ 943546500 h 175"/>
                <a:gd name="T74" fmla="*/ 2147483646 w 270"/>
                <a:gd name="T75" fmla="*/ 1074191400 h 175"/>
                <a:gd name="T76" fmla="*/ 2147483646 w 270"/>
                <a:gd name="T77" fmla="*/ 1335481200 h 175"/>
                <a:gd name="T78" fmla="*/ 2147483646 w 270"/>
                <a:gd name="T79" fmla="*/ 1320965100 h 175"/>
                <a:gd name="T80" fmla="*/ 2147483646 w 270"/>
                <a:gd name="T81" fmla="*/ 1393545600 h 175"/>
                <a:gd name="T82" fmla="*/ 2147483646 w 270"/>
                <a:gd name="T83" fmla="*/ 1524190500 h 1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70" h="175">
                  <a:moveTo>
                    <a:pt x="270" y="105"/>
                  </a:moveTo>
                  <a:cubicBezTo>
                    <a:pt x="268" y="107"/>
                    <a:pt x="267" y="109"/>
                    <a:pt x="266" y="111"/>
                  </a:cubicBezTo>
                  <a:cubicBezTo>
                    <a:pt x="266" y="113"/>
                    <a:pt x="266" y="114"/>
                    <a:pt x="266" y="115"/>
                  </a:cubicBezTo>
                  <a:cubicBezTo>
                    <a:pt x="265" y="118"/>
                    <a:pt x="264" y="119"/>
                    <a:pt x="263" y="123"/>
                  </a:cubicBezTo>
                  <a:cubicBezTo>
                    <a:pt x="262" y="126"/>
                    <a:pt x="262" y="132"/>
                    <a:pt x="259" y="133"/>
                  </a:cubicBezTo>
                  <a:cubicBezTo>
                    <a:pt x="256" y="134"/>
                    <a:pt x="252" y="133"/>
                    <a:pt x="249" y="133"/>
                  </a:cubicBezTo>
                  <a:cubicBezTo>
                    <a:pt x="243" y="139"/>
                    <a:pt x="237" y="144"/>
                    <a:pt x="233" y="151"/>
                  </a:cubicBezTo>
                  <a:cubicBezTo>
                    <a:pt x="231" y="151"/>
                    <a:pt x="231" y="151"/>
                    <a:pt x="231" y="151"/>
                  </a:cubicBezTo>
                  <a:cubicBezTo>
                    <a:pt x="232" y="146"/>
                    <a:pt x="228" y="141"/>
                    <a:pt x="225" y="138"/>
                  </a:cubicBezTo>
                  <a:cubicBezTo>
                    <a:pt x="222" y="133"/>
                    <a:pt x="219" y="128"/>
                    <a:pt x="215" y="125"/>
                  </a:cubicBezTo>
                  <a:cubicBezTo>
                    <a:pt x="209" y="120"/>
                    <a:pt x="202" y="120"/>
                    <a:pt x="195" y="116"/>
                  </a:cubicBezTo>
                  <a:cubicBezTo>
                    <a:pt x="189" y="120"/>
                    <a:pt x="189" y="120"/>
                    <a:pt x="189" y="120"/>
                  </a:cubicBezTo>
                  <a:cubicBezTo>
                    <a:pt x="186" y="121"/>
                    <a:pt x="182" y="122"/>
                    <a:pt x="179" y="123"/>
                  </a:cubicBezTo>
                  <a:cubicBezTo>
                    <a:pt x="175" y="117"/>
                    <a:pt x="175" y="117"/>
                    <a:pt x="175" y="117"/>
                  </a:cubicBezTo>
                  <a:cubicBezTo>
                    <a:pt x="170" y="112"/>
                    <a:pt x="170" y="112"/>
                    <a:pt x="170" y="112"/>
                  </a:cubicBezTo>
                  <a:cubicBezTo>
                    <a:pt x="170" y="108"/>
                    <a:pt x="170" y="108"/>
                    <a:pt x="170" y="108"/>
                  </a:cubicBezTo>
                  <a:cubicBezTo>
                    <a:pt x="169" y="108"/>
                    <a:pt x="168" y="107"/>
                    <a:pt x="168" y="107"/>
                  </a:cubicBezTo>
                  <a:cubicBezTo>
                    <a:pt x="164" y="111"/>
                    <a:pt x="164" y="111"/>
                    <a:pt x="164" y="111"/>
                  </a:cubicBezTo>
                  <a:cubicBezTo>
                    <a:pt x="156" y="113"/>
                    <a:pt x="156" y="113"/>
                    <a:pt x="156" y="113"/>
                  </a:cubicBezTo>
                  <a:cubicBezTo>
                    <a:pt x="155" y="114"/>
                    <a:pt x="154" y="116"/>
                    <a:pt x="153" y="117"/>
                  </a:cubicBezTo>
                  <a:cubicBezTo>
                    <a:pt x="151" y="119"/>
                    <a:pt x="150" y="123"/>
                    <a:pt x="148" y="126"/>
                  </a:cubicBezTo>
                  <a:cubicBezTo>
                    <a:pt x="146" y="127"/>
                    <a:pt x="143" y="129"/>
                    <a:pt x="141" y="131"/>
                  </a:cubicBezTo>
                  <a:cubicBezTo>
                    <a:pt x="139" y="131"/>
                    <a:pt x="137" y="132"/>
                    <a:pt x="134" y="132"/>
                  </a:cubicBezTo>
                  <a:cubicBezTo>
                    <a:pt x="130" y="132"/>
                    <a:pt x="125" y="131"/>
                    <a:pt x="121" y="131"/>
                  </a:cubicBezTo>
                  <a:cubicBezTo>
                    <a:pt x="117" y="133"/>
                    <a:pt x="117" y="133"/>
                    <a:pt x="117" y="133"/>
                  </a:cubicBezTo>
                  <a:cubicBezTo>
                    <a:pt x="113" y="139"/>
                    <a:pt x="113" y="139"/>
                    <a:pt x="113" y="139"/>
                  </a:cubicBezTo>
                  <a:cubicBezTo>
                    <a:pt x="112" y="145"/>
                    <a:pt x="112" y="145"/>
                    <a:pt x="112" y="145"/>
                  </a:cubicBezTo>
                  <a:cubicBezTo>
                    <a:pt x="112" y="152"/>
                    <a:pt x="112" y="152"/>
                    <a:pt x="112" y="152"/>
                  </a:cubicBezTo>
                  <a:cubicBezTo>
                    <a:pt x="110" y="153"/>
                    <a:pt x="110" y="153"/>
                    <a:pt x="110" y="153"/>
                  </a:cubicBezTo>
                  <a:cubicBezTo>
                    <a:pt x="102" y="153"/>
                    <a:pt x="102" y="153"/>
                    <a:pt x="102" y="153"/>
                  </a:cubicBezTo>
                  <a:cubicBezTo>
                    <a:pt x="101" y="155"/>
                    <a:pt x="101" y="155"/>
                    <a:pt x="101" y="155"/>
                  </a:cubicBezTo>
                  <a:cubicBezTo>
                    <a:pt x="101" y="155"/>
                    <a:pt x="101" y="155"/>
                    <a:pt x="101" y="155"/>
                  </a:cubicBezTo>
                  <a:cubicBezTo>
                    <a:pt x="92" y="161"/>
                    <a:pt x="86" y="154"/>
                    <a:pt x="78" y="154"/>
                  </a:cubicBezTo>
                  <a:cubicBezTo>
                    <a:pt x="71" y="154"/>
                    <a:pt x="64" y="160"/>
                    <a:pt x="60" y="164"/>
                  </a:cubicBezTo>
                  <a:cubicBezTo>
                    <a:pt x="52" y="173"/>
                    <a:pt x="50" y="175"/>
                    <a:pt x="37" y="172"/>
                  </a:cubicBezTo>
                  <a:cubicBezTo>
                    <a:pt x="35" y="174"/>
                    <a:pt x="32" y="174"/>
                    <a:pt x="29" y="172"/>
                  </a:cubicBezTo>
                  <a:cubicBezTo>
                    <a:pt x="28" y="171"/>
                    <a:pt x="28" y="169"/>
                    <a:pt x="28" y="167"/>
                  </a:cubicBezTo>
                  <a:cubicBezTo>
                    <a:pt x="24" y="165"/>
                    <a:pt x="21" y="163"/>
                    <a:pt x="16" y="164"/>
                  </a:cubicBezTo>
                  <a:cubicBezTo>
                    <a:pt x="11" y="164"/>
                    <a:pt x="8" y="158"/>
                    <a:pt x="2" y="158"/>
                  </a:cubicBezTo>
                  <a:cubicBezTo>
                    <a:pt x="0" y="149"/>
                    <a:pt x="10" y="140"/>
                    <a:pt x="15" y="136"/>
                  </a:cubicBezTo>
                  <a:cubicBezTo>
                    <a:pt x="18" y="134"/>
                    <a:pt x="21" y="134"/>
                    <a:pt x="24" y="131"/>
                  </a:cubicBezTo>
                  <a:cubicBezTo>
                    <a:pt x="26" y="129"/>
                    <a:pt x="26" y="124"/>
                    <a:pt x="29" y="123"/>
                  </a:cubicBezTo>
                  <a:cubicBezTo>
                    <a:pt x="33" y="120"/>
                    <a:pt x="47" y="122"/>
                    <a:pt x="52" y="122"/>
                  </a:cubicBezTo>
                  <a:cubicBezTo>
                    <a:pt x="70" y="122"/>
                    <a:pt x="87" y="119"/>
                    <a:pt x="104" y="118"/>
                  </a:cubicBezTo>
                  <a:cubicBezTo>
                    <a:pt x="111" y="117"/>
                    <a:pt x="117" y="120"/>
                    <a:pt x="121" y="114"/>
                  </a:cubicBezTo>
                  <a:cubicBezTo>
                    <a:pt x="122" y="112"/>
                    <a:pt x="116" y="105"/>
                    <a:pt x="119" y="100"/>
                  </a:cubicBezTo>
                  <a:cubicBezTo>
                    <a:pt x="108" y="96"/>
                    <a:pt x="85" y="100"/>
                    <a:pt x="95" y="81"/>
                  </a:cubicBezTo>
                  <a:cubicBezTo>
                    <a:pt x="100" y="73"/>
                    <a:pt x="102" y="76"/>
                    <a:pt x="103" y="66"/>
                  </a:cubicBezTo>
                  <a:cubicBezTo>
                    <a:pt x="103" y="64"/>
                    <a:pt x="105" y="56"/>
                    <a:pt x="104" y="54"/>
                  </a:cubicBezTo>
                  <a:cubicBezTo>
                    <a:pt x="103" y="51"/>
                    <a:pt x="99" y="49"/>
                    <a:pt x="98" y="46"/>
                  </a:cubicBezTo>
                  <a:cubicBezTo>
                    <a:pt x="100" y="46"/>
                    <a:pt x="110" y="39"/>
                    <a:pt x="112" y="38"/>
                  </a:cubicBezTo>
                  <a:cubicBezTo>
                    <a:pt x="120" y="32"/>
                    <a:pt x="124" y="27"/>
                    <a:pt x="135" y="29"/>
                  </a:cubicBezTo>
                  <a:cubicBezTo>
                    <a:pt x="136" y="24"/>
                    <a:pt x="140" y="23"/>
                    <a:pt x="144" y="24"/>
                  </a:cubicBezTo>
                  <a:cubicBezTo>
                    <a:pt x="144" y="17"/>
                    <a:pt x="151" y="11"/>
                    <a:pt x="154" y="5"/>
                  </a:cubicBezTo>
                  <a:cubicBezTo>
                    <a:pt x="157" y="0"/>
                    <a:pt x="166" y="0"/>
                    <a:pt x="172" y="2"/>
                  </a:cubicBezTo>
                  <a:cubicBezTo>
                    <a:pt x="173" y="2"/>
                    <a:pt x="175" y="4"/>
                    <a:pt x="176" y="5"/>
                  </a:cubicBezTo>
                  <a:cubicBezTo>
                    <a:pt x="177" y="6"/>
                    <a:pt x="178" y="8"/>
                    <a:pt x="180" y="9"/>
                  </a:cubicBezTo>
                  <a:cubicBezTo>
                    <a:pt x="181" y="10"/>
                    <a:pt x="182" y="10"/>
                    <a:pt x="183" y="10"/>
                  </a:cubicBezTo>
                  <a:cubicBezTo>
                    <a:pt x="188" y="12"/>
                    <a:pt x="190" y="14"/>
                    <a:pt x="194" y="16"/>
                  </a:cubicBezTo>
                  <a:cubicBezTo>
                    <a:pt x="197" y="16"/>
                    <a:pt x="202" y="14"/>
                    <a:pt x="203" y="11"/>
                  </a:cubicBezTo>
                  <a:cubicBezTo>
                    <a:pt x="206" y="10"/>
                    <a:pt x="206" y="10"/>
                    <a:pt x="206" y="10"/>
                  </a:cubicBezTo>
                  <a:cubicBezTo>
                    <a:pt x="207" y="12"/>
                    <a:pt x="206" y="14"/>
                    <a:pt x="205" y="17"/>
                  </a:cubicBezTo>
                  <a:cubicBezTo>
                    <a:pt x="203" y="17"/>
                    <a:pt x="203" y="18"/>
                    <a:pt x="203" y="20"/>
                  </a:cubicBezTo>
                  <a:cubicBezTo>
                    <a:pt x="203" y="21"/>
                    <a:pt x="196" y="22"/>
                    <a:pt x="196" y="23"/>
                  </a:cubicBezTo>
                  <a:cubicBezTo>
                    <a:pt x="194" y="25"/>
                    <a:pt x="191" y="24"/>
                    <a:pt x="191" y="28"/>
                  </a:cubicBezTo>
                  <a:cubicBezTo>
                    <a:pt x="196" y="31"/>
                    <a:pt x="204" y="34"/>
                    <a:pt x="198" y="40"/>
                  </a:cubicBezTo>
                  <a:cubicBezTo>
                    <a:pt x="200" y="42"/>
                    <a:pt x="200" y="42"/>
                    <a:pt x="200" y="42"/>
                  </a:cubicBezTo>
                  <a:cubicBezTo>
                    <a:pt x="205" y="43"/>
                    <a:pt x="205" y="43"/>
                    <a:pt x="205" y="43"/>
                  </a:cubicBezTo>
                  <a:cubicBezTo>
                    <a:pt x="207" y="47"/>
                    <a:pt x="207" y="47"/>
                    <a:pt x="207" y="47"/>
                  </a:cubicBezTo>
                  <a:cubicBezTo>
                    <a:pt x="208" y="49"/>
                    <a:pt x="203" y="49"/>
                    <a:pt x="207" y="52"/>
                  </a:cubicBezTo>
                  <a:cubicBezTo>
                    <a:pt x="206" y="54"/>
                    <a:pt x="206" y="54"/>
                    <a:pt x="206" y="54"/>
                  </a:cubicBezTo>
                  <a:cubicBezTo>
                    <a:pt x="207" y="55"/>
                    <a:pt x="209" y="56"/>
                    <a:pt x="210" y="56"/>
                  </a:cubicBezTo>
                  <a:cubicBezTo>
                    <a:pt x="208" y="58"/>
                    <a:pt x="205" y="59"/>
                    <a:pt x="206" y="61"/>
                  </a:cubicBezTo>
                  <a:cubicBezTo>
                    <a:pt x="208" y="62"/>
                    <a:pt x="209" y="63"/>
                    <a:pt x="209" y="65"/>
                  </a:cubicBezTo>
                  <a:cubicBezTo>
                    <a:pt x="207" y="68"/>
                    <a:pt x="207" y="70"/>
                    <a:pt x="209" y="74"/>
                  </a:cubicBezTo>
                  <a:cubicBezTo>
                    <a:pt x="215" y="74"/>
                    <a:pt x="215" y="74"/>
                    <a:pt x="215" y="74"/>
                  </a:cubicBezTo>
                  <a:cubicBezTo>
                    <a:pt x="217" y="78"/>
                    <a:pt x="217" y="78"/>
                    <a:pt x="217" y="78"/>
                  </a:cubicBezTo>
                  <a:cubicBezTo>
                    <a:pt x="213" y="88"/>
                    <a:pt x="228" y="91"/>
                    <a:pt x="235" y="92"/>
                  </a:cubicBezTo>
                  <a:cubicBezTo>
                    <a:pt x="238" y="89"/>
                    <a:pt x="238" y="89"/>
                    <a:pt x="238" y="89"/>
                  </a:cubicBezTo>
                  <a:cubicBezTo>
                    <a:pt x="241" y="89"/>
                    <a:pt x="243" y="90"/>
                    <a:pt x="247" y="91"/>
                  </a:cubicBezTo>
                  <a:cubicBezTo>
                    <a:pt x="247" y="93"/>
                    <a:pt x="247" y="93"/>
                    <a:pt x="247" y="93"/>
                  </a:cubicBezTo>
                  <a:cubicBezTo>
                    <a:pt x="266" y="96"/>
                    <a:pt x="266" y="96"/>
                    <a:pt x="266" y="96"/>
                  </a:cubicBezTo>
                  <a:cubicBezTo>
                    <a:pt x="267" y="99"/>
                    <a:pt x="268" y="102"/>
                    <a:pt x="270" y="105"/>
                  </a:cubicBezTo>
                  <a:cubicBezTo>
                    <a:pt x="268" y="106"/>
                    <a:pt x="268" y="102"/>
                    <a:pt x="270" y="105"/>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Freeform 7"/>
            <p:cNvSpPr>
              <a:spLocks/>
            </p:cNvSpPr>
            <p:nvPr/>
          </p:nvSpPr>
          <p:spPr bwMode="auto">
            <a:xfrm>
              <a:off x="4446588" y="6042026"/>
              <a:ext cx="742950" cy="315912"/>
            </a:xfrm>
            <a:custGeom>
              <a:avLst/>
              <a:gdLst>
                <a:gd name="T0" fmla="*/ 2147483646 w 195"/>
                <a:gd name="T1" fmla="*/ 637422874 h 83"/>
                <a:gd name="T2" fmla="*/ 2147483646 w 195"/>
                <a:gd name="T3" fmla="*/ 478070010 h 83"/>
                <a:gd name="T4" fmla="*/ 2104834500 w 195"/>
                <a:gd name="T5" fmla="*/ 434607370 h 83"/>
                <a:gd name="T6" fmla="*/ 2090318400 w 195"/>
                <a:gd name="T7" fmla="*/ 318713340 h 83"/>
                <a:gd name="T8" fmla="*/ 1799996400 w 195"/>
                <a:gd name="T9" fmla="*/ 86921474 h 83"/>
                <a:gd name="T10" fmla="*/ 1524190500 w 195"/>
                <a:gd name="T11" fmla="*/ 57948918 h 83"/>
                <a:gd name="T12" fmla="*/ 1335481200 w 195"/>
                <a:gd name="T13" fmla="*/ 144870392 h 83"/>
                <a:gd name="T14" fmla="*/ 1074191400 w 195"/>
                <a:gd name="T15" fmla="*/ 86921474 h 83"/>
                <a:gd name="T16" fmla="*/ 856449900 w 195"/>
                <a:gd name="T17" fmla="*/ 14486278 h 83"/>
                <a:gd name="T18" fmla="*/ 595160100 w 195"/>
                <a:gd name="T19" fmla="*/ 159356670 h 83"/>
                <a:gd name="T20" fmla="*/ 449999100 w 195"/>
                <a:gd name="T21" fmla="*/ 260764422 h 83"/>
                <a:gd name="T22" fmla="*/ 246773700 w 195"/>
                <a:gd name="T23" fmla="*/ 333199618 h 83"/>
                <a:gd name="T24" fmla="*/ 188709300 w 195"/>
                <a:gd name="T25" fmla="*/ 318713340 h 83"/>
                <a:gd name="T26" fmla="*/ 0 w 195"/>
                <a:gd name="T27" fmla="*/ 420121092 h 83"/>
                <a:gd name="T28" fmla="*/ 217741500 w 195"/>
                <a:gd name="T29" fmla="*/ 608450318 h 83"/>
                <a:gd name="T30" fmla="*/ 217741500 w 195"/>
                <a:gd name="T31" fmla="*/ 651912958 h 83"/>
                <a:gd name="T32" fmla="*/ 261289800 w 195"/>
                <a:gd name="T33" fmla="*/ 666399236 h 83"/>
                <a:gd name="T34" fmla="*/ 377418600 w 195"/>
                <a:gd name="T35" fmla="*/ 854728462 h 83"/>
                <a:gd name="T36" fmla="*/ 508063500 w 195"/>
                <a:gd name="T37" fmla="*/ 1028571410 h 83"/>
                <a:gd name="T38" fmla="*/ 1016127000 w 195"/>
                <a:gd name="T39" fmla="*/ 1086520328 h 83"/>
                <a:gd name="T40" fmla="*/ 1393545600 w 195"/>
                <a:gd name="T41" fmla="*/ 1144465440 h 83"/>
                <a:gd name="T42" fmla="*/ 1437093900 w 195"/>
                <a:gd name="T43" fmla="*/ 1202414358 h 83"/>
                <a:gd name="T44" fmla="*/ 1683867600 w 195"/>
                <a:gd name="T45" fmla="*/ 1187928080 h 83"/>
                <a:gd name="T46" fmla="*/ 1945157400 w 195"/>
                <a:gd name="T47" fmla="*/ 1115492884 h 83"/>
                <a:gd name="T48" fmla="*/ 2075802300 w 195"/>
                <a:gd name="T49" fmla="*/ 1144465440 h 83"/>
                <a:gd name="T50" fmla="*/ 2104834500 w 195"/>
                <a:gd name="T51" fmla="*/ 1144465440 h 83"/>
                <a:gd name="T52" fmla="*/ 2119350600 w 195"/>
                <a:gd name="T53" fmla="*/ 1101006606 h 83"/>
                <a:gd name="T54" fmla="*/ 2133866700 w 195"/>
                <a:gd name="T55" fmla="*/ 1086520328 h 83"/>
                <a:gd name="T56" fmla="*/ 2147483646 w 195"/>
                <a:gd name="T57" fmla="*/ 1115492884 h 83"/>
                <a:gd name="T58" fmla="*/ 2147483646 w 195"/>
                <a:gd name="T59" fmla="*/ 1158951718 h 83"/>
                <a:gd name="T60" fmla="*/ 2147483646 w 195"/>
                <a:gd name="T61" fmla="*/ 1129979162 h 83"/>
                <a:gd name="T62" fmla="*/ 2147483646 w 195"/>
                <a:gd name="T63" fmla="*/ 1144465440 h 83"/>
                <a:gd name="T64" fmla="*/ 2147483646 w 195"/>
                <a:gd name="T65" fmla="*/ 1043057688 h 83"/>
                <a:gd name="T66" fmla="*/ 2147483646 w 195"/>
                <a:gd name="T67" fmla="*/ 970622492 h 83"/>
                <a:gd name="T68" fmla="*/ 2147483646 w 195"/>
                <a:gd name="T69" fmla="*/ 956136214 h 83"/>
                <a:gd name="T70" fmla="*/ 2147483646 w 195"/>
                <a:gd name="T71" fmla="*/ 912677380 h 83"/>
                <a:gd name="T72" fmla="*/ 2147483646 w 195"/>
                <a:gd name="T73" fmla="*/ 753320710 h 83"/>
                <a:gd name="T74" fmla="*/ 2147483646 w 195"/>
                <a:gd name="T75" fmla="*/ 637422874 h 83"/>
                <a:gd name="T76" fmla="*/ 2147483646 w 195"/>
                <a:gd name="T77" fmla="*/ 608450318 h 83"/>
                <a:gd name="T78" fmla="*/ 2147483646 w 195"/>
                <a:gd name="T79" fmla="*/ 608450318 h 83"/>
                <a:gd name="T80" fmla="*/ 2147483646 w 195"/>
                <a:gd name="T81" fmla="*/ 637422874 h 83"/>
                <a:gd name="T82" fmla="*/ 2147483646 w 195"/>
                <a:gd name="T83" fmla="*/ 637422874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95" h="83">
                  <a:moveTo>
                    <a:pt x="185" y="44"/>
                  </a:moveTo>
                  <a:cubicBezTo>
                    <a:pt x="176" y="36"/>
                    <a:pt x="164" y="22"/>
                    <a:pt x="155" y="33"/>
                  </a:cubicBezTo>
                  <a:cubicBezTo>
                    <a:pt x="151" y="36"/>
                    <a:pt x="148" y="32"/>
                    <a:pt x="145" y="30"/>
                  </a:cubicBezTo>
                  <a:cubicBezTo>
                    <a:pt x="144" y="22"/>
                    <a:pt x="144" y="22"/>
                    <a:pt x="144" y="22"/>
                  </a:cubicBezTo>
                  <a:cubicBezTo>
                    <a:pt x="139" y="13"/>
                    <a:pt x="135" y="8"/>
                    <a:pt x="124" y="6"/>
                  </a:cubicBezTo>
                  <a:cubicBezTo>
                    <a:pt x="118" y="4"/>
                    <a:pt x="110" y="4"/>
                    <a:pt x="105" y="4"/>
                  </a:cubicBezTo>
                  <a:cubicBezTo>
                    <a:pt x="94" y="4"/>
                    <a:pt x="97" y="5"/>
                    <a:pt x="92" y="10"/>
                  </a:cubicBezTo>
                  <a:cubicBezTo>
                    <a:pt x="94" y="8"/>
                    <a:pt x="75" y="6"/>
                    <a:pt x="74" y="6"/>
                  </a:cubicBezTo>
                  <a:cubicBezTo>
                    <a:pt x="70" y="2"/>
                    <a:pt x="65" y="0"/>
                    <a:pt x="59" y="1"/>
                  </a:cubicBezTo>
                  <a:cubicBezTo>
                    <a:pt x="52" y="3"/>
                    <a:pt x="48" y="9"/>
                    <a:pt x="41" y="11"/>
                  </a:cubicBezTo>
                  <a:cubicBezTo>
                    <a:pt x="43" y="20"/>
                    <a:pt x="35" y="17"/>
                    <a:pt x="31" y="18"/>
                  </a:cubicBezTo>
                  <a:cubicBezTo>
                    <a:pt x="26" y="19"/>
                    <a:pt x="22" y="22"/>
                    <a:pt x="17" y="23"/>
                  </a:cubicBezTo>
                  <a:cubicBezTo>
                    <a:pt x="13" y="22"/>
                    <a:pt x="13" y="22"/>
                    <a:pt x="13" y="22"/>
                  </a:cubicBezTo>
                  <a:cubicBezTo>
                    <a:pt x="8" y="23"/>
                    <a:pt x="4" y="26"/>
                    <a:pt x="0" y="29"/>
                  </a:cubicBezTo>
                  <a:cubicBezTo>
                    <a:pt x="2" y="35"/>
                    <a:pt x="9" y="38"/>
                    <a:pt x="15" y="42"/>
                  </a:cubicBezTo>
                  <a:cubicBezTo>
                    <a:pt x="15" y="45"/>
                    <a:pt x="15" y="45"/>
                    <a:pt x="15" y="45"/>
                  </a:cubicBezTo>
                  <a:cubicBezTo>
                    <a:pt x="18" y="46"/>
                    <a:pt x="18" y="46"/>
                    <a:pt x="18" y="46"/>
                  </a:cubicBezTo>
                  <a:cubicBezTo>
                    <a:pt x="22" y="49"/>
                    <a:pt x="26" y="53"/>
                    <a:pt x="26" y="59"/>
                  </a:cubicBezTo>
                  <a:cubicBezTo>
                    <a:pt x="30" y="62"/>
                    <a:pt x="32" y="66"/>
                    <a:pt x="35" y="71"/>
                  </a:cubicBezTo>
                  <a:cubicBezTo>
                    <a:pt x="43" y="73"/>
                    <a:pt x="63" y="76"/>
                    <a:pt x="70" y="75"/>
                  </a:cubicBezTo>
                  <a:cubicBezTo>
                    <a:pt x="78" y="79"/>
                    <a:pt x="87" y="79"/>
                    <a:pt x="96" y="79"/>
                  </a:cubicBezTo>
                  <a:cubicBezTo>
                    <a:pt x="99" y="83"/>
                    <a:pt x="99" y="83"/>
                    <a:pt x="99" y="83"/>
                  </a:cubicBezTo>
                  <a:cubicBezTo>
                    <a:pt x="105" y="82"/>
                    <a:pt x="111" y="83"/>
                    <a:pt x="116" y="82"/>
                  </a:cubicBezTo>
                  <a:cubicBezTo>
                    <a:pt x="122" y="82"/>
                    <a:pt x="130" y="77"/>
                    <a:pt x="134" y="77"/>
                  </a:cubicBezTo>
                  <a:cubicBezTo>
                    <a:pt x="139" y="77"/>
                    <a:pt x="139" y="74"/>
                    <a:pt x="143" y="79"/>
                  </a:cubicBezTo>
                  <a:cubicBezTo>
                    <a:pt x="145" y="79"/>
                    <a:pt x="145" y="79"/>
                    <a:pt x="145" y="79"/>
                  </a:cubicBezTo>
                  <a:cubicBezTo>
                    <a:pt x="146" y="76"/>
                    <a:pt x="146" y="76"/>
                    <a:pt x="146" y="76"/>
                  </a:cubicBezTo>
                  <a:cubicBezTo>
                    <a:pt x="147" y="75"/>
                    <a:pt x="147" y="75"/>
                    <a:pt x="147" y="75"/>
                  </a:cubicBezTo>
                  <a:cubicBezTo>
                    <a:pt x="148" y="77"/>
                    <a:pt x="148" y="77"/>
                    <a:pt x="148" y="77"/>
                  </a:cubicBezTo>
                  <a:cubicBezTo>
                    <a:pt x="147" y="78"/>
                    <a:pt x="147" y="79"/>
                    <a:pt x="148" y="80"/>
                  </a:cubicBezTo>
                  <a:cubicBezTo>
                    <a:pt x="151" y="78"/>
                    <a:pt x="151" y="78"/>
                    <a:pt x="151" y="78"/>
                  </a:cubicBezTo>
                  <a:cubicBezTo>
                    <a:pt x="154" y="79"/>
                    <a:pt x="154" y="79"/>
                    <a:pt x="154" y="79"/>
                  </a:cubicBezTo>
                  <a:cubicBezTo>
                    <a:pt x="165" y="70"/>
                    <a:pt x="171" y="68"/>
                    <a:pt x="185" y="72"/>
                  </a:cubicBezTo>
                  <a:cubicBezTo>
                    <a:pt x="193" y="67"/>
                    <a:pt x="193" y="67"/>
                    <a:pt x="193" y="67"/>
                  </a:cubicBezTo>
                  <a:cubicBezTo>
                    <a:pt x="194" y="66"/>
                    <a:pt x="194" y="66"/>
                    <a:pt x="194" y="66"/>
                  </a:cubicBezTo>
                  <a:cubicBezTo>
                    <a:pt x="192" y="63"/>
                    <a:pt x="192" y="63"/>
                    <a:pt x="192" y="63"/>
                  </a:cubicBezTo>
                  <a:cubicBezTo>
                    <a:pt x="192" y="59"/>
                    <a:pt x="193" y="55"/>
                    <a:pt x="193" y="52"/>
                  </a:cubicBezTo>
                  <a:cubicBezTo>
                    <a:pt x="195" y="44"/>
                    <a:pt x="195" y="44"/>
                    <a:pt x="195" y="44"/>
                  </a:cubicBezTo>
                  <a:cubicBezTo>
                    <a:pt x="194" y="42"/>
                    <a:pt x="194" y="42"/>
                    <a:pt x="194" y="42"/>
                  </a:cubicBezTo>
                  <a:cubicBezTo>
                    <a:pt x="192" y="42"/>
                    <a:pt x="192" y="42"/>
                    <a:pt x="192" y="42"/>
                  </a:cubicBezTo>
                  <a:cubicBezTo>
                    <a:pt x="191" y="43"/>
                    <a:pt x="187" y="45"/>
                    <a:pt x="185" y="44"/>
                  </a:cubicBezTo>
                  <a:cubicBezTo>
                    <a:pt x="176" y="36"/>
                    <a:pt x="187" y="45"/>
                    <a:pt x="185" y="44"/>
                  </a:cubicBezTo>
                  <a:close/>
                </a:path>
              </a:pathLst>
            </a:custGeom>
            <a:solidFill>
              <a:schemeClr val="accent5">
                <a:lumMod val="75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8"/>
            <p:cNvSpPr>
              <a:spLocks/>
            </p:cNvSpPr>
            <p:nvPr/>
          </p:nvSpPr>
          <p:spPr bwMode="auto">
            <a:xfrm>
              <a:off x="5181600" y="5348289"/>
              <a:ext cx="304800" cy="484187"/>
            </a:xfrm>
            <a:custGeom>
              <a:avLst/>
              <a:gdLst>
                <a:gd name="T0" fmla="*/ 14516100 w 80"/>
                <a:gd name="T1" fmla="*/ 87210847 h 127"/>
                <a:gd name="T2" fmla="*/ 29032200 w 80"/>
                <a:gd name="T3" fmla="*/ 145351412 h 127"/>
                <a:gd name="T4" fmla="*/ 116128800 w 80"/>
                <a:gd name="T5" fmla="*/ 203491977 h 127"/>
                <a:gd name="T6" fmla="*/ 246773700 w 80"/>
                <a:gd name="T7" fmla="*/ 363376625 h 127"/>
                <a:gd name="T8" fmla="*/ 203225400 w 80"/>
                <a:gd name="T9" fmla="*/ 392446907 h 127"/>
                <a:gd name="T10" fmla="*/ 261289800 w 80"/>
                <a:gd name="T11" fmla="*/ 537798320 h 127"/>
                <a:gd name="T12" fmla="*/ 217741500 w 80"/>
                <a:gd name="T13" fmla="*/ 610475932 h 127"/>
                <a:gd name="T14" fmla="*/ 261289800 w 80"/>
                <a:gd name="T15" fmla="*/ 843038192 h 127"/>
                <a:gd name="T16" fmla="*/ 188709300 w 80"/>
                <a:gd name="T17" fmla="*/ 1075600452 h 127"/>
                <a:gd name="T18" fmla="*/ 232257600 w 80"/>
                <a:gd name="T19" fmla="*/ 1061063404 h 127"/>
                <a:gd name="T20" fmla="*/ 261289800 w 80"/>
                <a:gd name="T21" fmla="*/ 1104670734 h 127"/>
                <a:gd name="T22" fmla="*/ 406450800 w 80"/>
                <a:gd name="T23" fmla="*/ 1075600452 h 127"/>
                <a:gd name="T24" fmla="*/ 479031300 w 80"/>
                <a:gd name="T25" fmla="*/ 1191881582 h 127"/>
                <a:gd name="T26" fmla="*/ 449999100 w 80"/>
                <a:gd name="T27" fmla="*/ 1395373559 h 127"/>
                <a:gd name="T28" fmla="*/ 362902500 w 80"/>
                <a:gd name="T29" fmla="*/ 1511654689 h 127"/>
                <a:gd name="T30" fmla="*/ 290322000 w 80"/>
                <a:gd name="T31" fmla="*/ 1569795254 h 127"/>
                <a:gd name="T32" fmla="*/ 391934700 w 80"/>
                <a:gd name="T33" fmla="*/ 1671539336 h 127"/>
                <a:gd name="T34" fmla="*/ 435483000 w 80"/>
                <a:gd name="T35" fmla="*/ 1787820466 h 127"/>
                <a:gd name="T36" fmla="*/ 435483000 w 80"/>
                <a:gd name="T37" fmla="*/ 1787820466 h 127"/>
                <a:gd name="T38" fmla="*/ 638708400 w 80"/>
                <a:gd name="T39" fmla="*/ 1845961031 h 127"/>
                <a:gd name="T40" fmla="*/ 696772800 w 80"/>
                <a:gd name="T41" fmla="*/ 1700609619 h 127"/>
                <a:gd name="T42" fmla="*/ 783869400 w 80"/>
                <a:gd name="T43" fmla="*/ 1773287231 h 127"/>
                <a:gd name="T44" fmla="*/ 856449900 w 80"/>
                <a:gd name="T45" fmla="*/ 1744216949 h 127"/>
                <a:gd name="T46" fmla="*/ 1161288000 w 80"/>
                <a:gd name="T47" fmla="*/ 1657006101 h 127"/>
                <a:gd name="T48" fmla="*/ 1074191400 w 80"/>
                <a:gd name="T49" fmla="*/ 1555258206 h 127"/>
                <a:gd name="T50" fmla="*/ 1059675300 w 80"/>
                <a:gd name="T51" fmla="*/ 1424443842 h 127"/>
                <a:gd name="T52" fmla="*/ 929030400 w 80"/>
                <a:gd name="T53" fmla="*/ 1235485099 h 127"/>
                <a:gd name="T54" fmla="*/ 972578700 w 80"/>
                <a:gd name="T55" fmla="*/ 1191881582 h 127"/>
                <a:gd name="T56" fmla="*/ 1088707500 w 80"/>
                <a:gd name="T57" fmla="*/ 1061063404 h 127"/>
                <a:gd name="T58" fmla="*/ 929030400 w 80"/>
                <a:gd name="T59" fmla="*/ 1031993122 h 127"/>
                <a:gd name="T60" fmla="*/ 929030400 w 80"/>
                <a:gd name="T61" fmla="*/ 988389604 h 127"/>
                <a:gd name="T62" fmla="*/ 1001610900 w 80"/>
                <a:gd name="T63" fmla="*/ 828501144 h 127"/>
                <a:gd name="T64" fmla="*/ 740321100 w 80"/>
                <a:gd name="T65" fmla="*/ 755827344 h 127"/>
                <a:gd name="T66" fmla="*/ 740321100 w 80"/>
                <a:gd name="T67" fmla="*/ 712220015 h 127"/>
                <a:gd name="T68" fmla="*/ 740321100 w 80"/>
                <a:gd name="T69" fmla="*/ 566868602 h 127"/>
                <a:gd name="T70" fmla="*/ 638708400 w 80"/>
                <a:gd name="T71" fmla="*/ 363376625 h 127"/>
                <a:gd name="T72" fmla="*/ 537095700 w 80"/>
                <a:gd name="T73" fmla="*/ 87210847 h 127"/>
                <a:gd name="T74" fmla="*/ 43548300 w 80"/>
                <a:gd name="T75" fmla="*/ 29070282 h 127"/>
                <a:gd name="T76" fmla="*/ 14516100 w 80"/>
                <a:gd name="T77" fmla="*/ 87210847 h 12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0" h="127">
                  <a:moveTo>
                    <a:pt x="1" y="6"/>
                  </a:moveTo>
                  <a:cubicBezTo>
                    <a:pt x="0" y="7"/>
                    <a:pt x="2" y="10"/>
                    <a:pt x="2" y="10"/>
                  </a:cubicBezTo>
                  <a:cubicBezTo>
                    <a:pt x="8" y="14"/>
                    <a:pt x="8" y="14"/>
                    <a:pt x="8" y="14"/>
                  </a:cubicBezTo>
                  <a:cubicBezTo>
                    <a:pt x="9" y="21"/>
                    <a:pt x="15" y="22"/>
                    <a:pt x="17" y="25"/>
                  </a:cubicBezTo>
                  <a:cubicBezTo>
                    <a:pt x="14" y="27"/>
                    <a:pt x="14" y="27"/>
                    <a:pt x="14" y="27"/>
                  </a:cubicBezTo>
                  <a:cubicBezTo>
                    <a:pt x="18" y="37"/>
                    <a:pt x="18" y="37"/>
                    <a:pt x="18" y="37"/>
                  </a:cubicBezTo>
                  <a:cubicBezTo>
                    <a:pt x="15" y="42"/>
                    <a:pt x="15" y="42"/>
                    <a:pt x="15" y="42"/>
                  </a:cubicBezTo>
                  <a:cubicBezTo>
                    <a:pt x="14" y="48"/>
                    <a:pt x="19" y="53"/>
                    <a:pt x="18" y="58"/>
                  </a:cubicBezTo>
                  <a:cubicBezTo>
                    <a:pt x="18" y="62"/>
                    <a:pt x="9" y="70"/>
                    <a:pt x="13" y="74"/>
                  </a:cubicBezTo>
                  <a:cubicBezTo>
                    <a:pt x="16" y="73"/>
                    <a:pt x="16" y="73"/>
                    <a:pt x="16" y="73"/>
                  </a:cubicBezTo>
                  <a:cubicBezTo>
                    <a:pt x="18" y="76"/>
                    <a:pt x="18" y="76"/>
                    <a:pt x="18" y="76"/>
                  </a:cubicBezTo>
                  <a:cubicBezTo>
                    <a:pt x="21" y="74"/>
                    <a:pt x="25" y="72"/>
                    <a:pt x="28" y="74"/>
                  </a:cubicBezTo>
                  <a:cubicBezTo>
                    <a:pt x="27" y="73"/>
                    <a:pt x="33" y="83"/>
                    <a:pt x="33" y="82"/>
                  </a:cubicBezTo>
                  <a:cubicBezTo>
                    <a:pt x="33" y="84"/>
                    <a:pt x="32" y="94"/>
                    <a:pt x="31" y="96"/>
                  </a:cubicBezTo>
                  <a:cubicBezTo>
                    <a:pt x="30" y="100"/>
                    <a:pt x="26" y="99"/>
                    <a:pt x="25" y="104"/>
                  </a:cubicBezTo>
                  <a:cubicBezTo>
                    <a:pt x="25" y="104"/>
                    <a:pt x="19" y="107"/>
                    <a:pt x="20" y="108"/>
                  </a:cubicBezTo>
                  <a:cubicBezTo>
                    <a:pt x="22" y="111"/>
                    <a:pt x="25" y="111"/>
                    <a:pt x="27" y="115"/>
                  </a:cubicBezTo>
                  <a:cubicBezTo>
                    <a:pt x="27" y="117"/>
                    <a:pt x="28" y="122"/>
                    <a:pt x="30" y="123"/>
                  </a:cubicBezTo>
                  <a:cubicBezTo>
                    <a:pt x="30" y="123"/>
                    <a:pt x="30" y="123"/>
                    <a:pt x="30" y="123"/>
                  </a:cubicBezTo>
                  <a:cubicBezTo>
                    <a:pt x="33" y="121"/>
                    <a:pt x="45" y="126"/>
                    <a:pt x="44" y="127"/>
                  </a:cubicBezTo>
                  <a:cubicBezTo>
                    <a:pt x="47" y="124"/>
                    <a:pt x="41" y="120"/>
                    <a:pt x="48" y="117"/>
                  </a:cubicBezTo>
                  <a:cubicBezTo>
                    <a:pt x="50" y="119"/>
                    <a:pt x="52" y="120"/>
                    <a:pt x="54" y="122"/>
                  </a:cubicBezTo>
                  <a:cubicBezTo>
                    <a:pt x="56" y="122"/>
                    <a:pt x="57" y="121"/>
                    <a:pt x="59" y="120"/>
                  </a:cubicBezTo>
                  <a:cubicBezTo>
                    <a:pt x="65" y="118"/>
                    <a:pt x="72" y="111"/>
                    <a:pt x="80" y="114"/>
                  </a:cubicBezTo>
                  <a:cubicBezTo>
                    <a:pt x="80" y="110"/>
                    <a:pt x="75" y="110"/>
                    <a:pt x="74" y="107"/>
                  </a:cubicBezTo>
                  <a:cubicBezTo>
                    <a:pt x="73" y="104"/>
                    <a:pt x="73" y="100"/>
                    <a:pt x="73" y="98"/>
                  </a:cubicBezTo>
                  <a:cubicBezTo>
                    <a:pt x="71" y="94"/>
                    <a:pt x="65" y="89"/>
                    <a:pt x="64" y="85"/>
                  </a:cubicBezTo>
                  <a:cubicBezTo>
                    <a:pt x="63" y="81"/>
                    <a:pt x="63" y="77"/>
                    <a:pt x="67" y="82"/>
                  </a:cubicBezTo>
                  <a:cubicBezTo>
                    <a:pt x="73" y="84"/>
                    <a:pt x="76" y="78"/>
                    <a:pt x="75" y="73"/>
                  </a:cubicBezTo>
                  <a:cubicBezTo>
                    <a:pt x="74" y="64"/>
                    <a:pt x="73" y="70"/>
                    <a:pt x="64" y="71"/>
                  </a:cubicBezTo>
                  <a:cubicBezTo>
                    <a:pt x="64" y="68"/>
                    <a:pt x="64" y="68"/>
                    <a:pt x="64" y="68"/>
                  </a:cubicBezTo>
                  <a:cubicBezTo>
                    <a:pt x="66" y="67"/>
                    <a:pt x="70" y="59"/>
                    <a:pt x="69" y="57"/>
                  </a:cubicBezTo>
                  <a:cubicBezTo>
                    <a:pt x="67" y="48"/>
                    <a:pt x="59" y="51"/>
                    <a:pt x="51" y="52"/>
                  </a:cubicBezTo>
                  <a:cubicBezTo>
                    <a:pt x="51" y="49"/>
                    <a:pt x="51" y="49"/>
                    <a:pt x="51" y="49"/>
                  </a:cubicBezTo>
                  <a:cubicBezTo>
                    <a:pt x="49" y="45"/>
                    <a:pt x="51" y="43"/>
                    <a:pt x="51" y="39"/>
                  </a:cubicBezTo>
                  <a:cubicBezTo>
                    <a:pt x="50" y="32"/>
                    <a:pt x="47" y="32"/>
                    <a:pt x="44" y="25"/>
                  </a:cubicBezTo>
                  <a:cubicBezTo>
                    <a:pt x="41" y="17"/>
                    <a:pt x="44" y="14"/>
                    <a:pt x="37" y="6"/>
                  </a:cubicBezTo>
                  <a:cubicBezTo>
                    <a:pt x="25" y="5"/>
                    <a:pt x="16" y="0"/>
                    <a:pt x="3" y="2"/>
                  </a:cubicBezTo>
                  <a:cubicBezTo>
                    <a:pt x="4" y="4"/>
                    <a:pt x="3" y="4"/>
                    <a:pt x="1" y="6"/>
                  </a:cubicBezTo>
                  <a:close/>
                </a:path>
              </a:pathLst>
            </a:custGeom>
            <a:solidFill>
              <a:srgbClr val="00206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9"/>
            <p:cNvSpPr>
              <a:spLocks/>
            </p:cNvSpPr>
            <p:nvPr/>
          </p:nvSpPr>
          <p:spPr bwMode="auto">
            <a:xfrm>
              <a:off x="3403600" y="5408614"/>
              <a:ext cx="708025" cy="571500"/>
            </a:xfrm>
            <a:custGeom>
              <a:avLst/>
              <a:gdLst>
                <a:gd name="T0" fmla="*/ 2147483646 w 186"/>
                <a:gd name="T1" fmla="*/ 1437093900 h 150"/>
                <a:gd name="T2" fmla="*/ 2147483646 w 186"/>
                <a:gd name="T3" fmla="*/ 1509674400 h 150"/>
                <a:gd name="T4" fmla="*/ 2072084648 w 186"/>
                <a:gd name="T5" fmla="*/ 1524190500 h 150"/>
                <a:gd name="T6" fmla="*/ 1869224066 w 186"/>
                <a:gd name="T7" fmla="*/ 1814512500 h 150"/>
                <a:gd name="T8" fmla="*/ 1941674818 w 186"/>
                <a:gd name="T9" fmla="*/ 1930641300 h 150"/>
                <a:gd name="T10" fmla="*/ 1709830889 w 186"/>
                <a:gd name="T11" fmla="*/ 1930641300 h 150"/>
                <a:gd name="T12" fmla="*/ 1651871811 w 186"/>
                <a:gd name="T13" fmla="*/ 1887093000 h 150"/>
                <a:gd name="T14" fmla="*/ 1492478634 w 186"/>
                <a:gd name="T15" fmla="*/ 2003221800 h 150"/>
                <a:gd name="T16" fmla="*/ 1202679434 w 186"/>
                <a:gd name="T17" fmla="*/ 1872576900 h 150"/>
                <a:gd name="T18" fmla="*/ 1159208221 w 186"/>
                <a:gd name="T19" fmla="*/ 1887093000 h 150"/>
                <a:gd name="T20" fmla="*/ 912876427 w 186"/>
                <a:gd name="T21" fmla="*/ 2032254000 h 150"/>
                <a:gd name="T22" fmla="*/ 941855966 w 186"/>
                <a:gd name="T23" fmla="*/ 2147483646 h 150"/>
                <a:gd name="T24" fmla="*/ 637565093 w 186"/>
                <a:gd name="T25" fmla="*/ 2147483646 h 150"/>
                <a:gd name="T26" fmla="*/ 579602207 w 186"/>
                <a:gd name="T27" fmla="*/ 2147483646 h 150"/>
                <a:gd name="T28" fmla="*/ 101430291 w 186"/>
                <a:gd name="T29" fmla="*/ 1974189600 h 150"/>
                <a:gd name="T30" fmla="*/ 159389370 w 186"/>
                <a:gd name="T31" fmla="*/ 1858060800 h 150"/>
                <a:gd name="T32" fmla="*/ 159389370 w 186"/>
                <a:gd name="T33" fmla="*/ 1480642200 h 150"/>
                <a:gd name="T34" fmla="*/ 420212838 w 186"/>
                <a:gd name="T35" fmla="*/ 1161288000 h 150"/>
                <a:gd name="T36" fmla="*/ 463684050 w 186"/>
                <a:gd name="T37" fmla="*/ 1262900700 h 150"/>
                <a:gd name="T38" fmla="*/ 420212838 w 186"/>
                <a:gd name="T39" fmla="*/ 1364513400 h 150"/>
                <a:gd name="T40" fmla="*/ 449192377 w 186"/>
                <a:gd name="T41" fmla="*/ 1320965100 h 150"/>
                <a:gd name="T42" fmla="*/ 623073420 w 186"/>
                <a:gd name="T43" fmla="*/ 1335481200 h 150"/>
                <a:gd name="T44" fmla="*/ 883896887 w 186"/>
                <a:gd name="T45" fmla="*/ 1379029500 h 150"/>
                <a:gd name="T46" fmla="*/ 970835506 w 186"/>
                <a:gd name="T47" fmla="*/ 1335481200 h 150"/>
                <a:gd name="T48" fmla="*/ 1043286257 w 186"/>
                <a:gd name="T49" fmla="*/ 1248384600 h 150"/>
                <a:gd name="T50" fmla="*/ 1086757470 w 186"/>
                <a:gd name="T51" fmla="*/ 1233868500 h 150"/>
                <a:gd name="T52" fmla="*/ 1159208221 w 186"/>
                <a:gd name="T53" fmla="*/ 1161288000 h 150"/>
                <a:gd name="T54" fmla="*/ 1275130185 w 186"/>
                <a:gd name="T55" fmla="*/ 1117739700 h 150"/>
                <a:gd name="T56" fmla="*/ 1362068804 w 186"/>
                <a:gd name="T57" fmla="*/ 1045159200 h 150"/>
                <a:gd name="T58" fmla="*/ 1463499095 w 186"/>
                <a:gd name="T59" fmla="*/ 827417700 h 150"/>
                <a:gd name="T60" fmla="*/ 1782281641 w 186"/>
                <a:gd name="T61" fmla="*/ 188709300 h 150"/>
                <a:gd name="T62" fmla="*/ 1927183145 w 186"/>
                <a:gd name="T63" fmla="*/ 58064400 h 150"/>
                <a:gd name="T64" fmla="*/ 2147483646 w 186"/>
                <a:gd name="T65" fmla="*/ 246773700 h 150"/>
                <a:gd name="T66" fmla="*/ 2147483646 w 186"/>
                <a:gd name="T67" fmla="*/ 406450800 h 150"/>
                <a:gd name="T68" fmla="*/ 2147483646 w 186"/>
                <a:gd name="T69" fmla="*/ 522579600 h 150"/>
                <a:gd name="T70" fmla="*/ 2147483646 w 186"/>
                <a:gd name="T71" fmla="*/ 667740600 h 150"/>
                <a:gd name="T72" fmla="*/ 2147483646 w 186"/>
                <a:gd name="T73" fmla="*/ 769353300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50">
                  <a:moveTo>
                    <a:pt x="185" y="53"/>
                  </a:moveTo>
                  <a:cubicBezTo>
                    <a:pt x="180" y="68"/>
                    <a:pt x="174" y="84"/>
                    <a:pt x="167" y="99"/>
                  </a:cubicBezTo>
                  <a:cubicBezTo>
                    <a:pt x="164" y="101"/>
                    <a:pt x="162" y="102"/>
                    <a:pt x="159" y="102"/>
                  </a:cubicBezTo>
                  <a:cubicBezTo>
                    <a:pt x="157" y="104"/>
                    <a:pt x="157" y="104"/>
                    <a:pt x="157" y="104"/>
                  </a:cubicBezTo>
                  <a:cubicBezTo>
                    <a:pt x="156" y="103"/>
                    <a:pt x="155" y="102"/>
                    <a:pt x="154" y="101"/>
                  </a:cubicBezTo>
                  <a:cubicBezTo>
                    <a:pt x="151" y="103"/>
                    <a:pt x="147" y="104"/>
                    <a:pt x="143" y="105"/>
                  </a:cubicBezTo>
                  <a:cubicBezTo>
                    <a:pt x="133" y="111"/>
                    <a:pt x="133" y="111"/>
                    <a:pt x="133" y="111"/>
                  </a:cubicBezTo>
                  <a:cubicBezTo>
                    <a:pt x="130" y="115"/>
                    <a:pt x="129" y="120"/>
                    <a:pt x="129" y="125"/>
                  </a:cubicBezTo>
                  <a:cubicBezTo>
                    <a:pt x="135" y="127"/>
                    <a:pt x="139" y="129"/>
                    <a:pt x="136" y="133"/>
                  </a:cubicBezTo>
                  <a:cubicBezTo>
                    <a:pt x="134" y="133"/>
                    <a:pt x="134" y="133"/>
                    <a:pt x="134" y="133"/>
                  </a:cubicBezTo>
                  <a:cubicBezTo>
                    <a:pt x="131" y="133"/>
                    <a:pt x="127" y="132"/>
                    <a:pt x="123" y="132"/>
                  </a:cubicBezTo>
                  <a:cubicBezTo>
                    <a:pt x="121" y="133"/>
                    <a:pt x="121" y="134"/>
                    <a:pt x="118" y="133"/>
                  </a:cubicBezTo>
                  <a:cubicBezTo>
                    <a:pt x="117" y="131"/>
                    <a:pt x="117" y="131"/>
                    <a:pt x="117" y="131"/>
                  </a:cubicBezTo>
                  <a:cubicBezTo>
                    <a:pt x="114" y="130"/>
                    <a:pt x="114" y="130"/>
                    <a:pt x="114" y="130"/>
                  </a:cubicBezTo>
                  <a:cubicBezTo>
                    <a:pt x="104" y="134"/>
                    <a:pt x="104" y="134"/>
                    <a:pt x="104" y="134"/>
                  </a:cubicBezTo>
                  <a:cubicBezTo>
                    <a:pt x="105" y="136"/>
                    <a:pt x="105" y="137"/>
                    <a:pt x="103" y="138"/>
                  </a:cubicBezTo>
                  <a:cubicBezTo>
                    <a:pt x="96" y="135"/>
                    <a:pt x="90" y="133"/>
                    <a:pt x="84" y="130"/>
                  </a:cubicBezTo>
                  <a:cubicBezTo>
                    <a:pt x="83" y="129"/>
                    <a:pt x="83" y="129"/>
                    <a:pt x="83" y="129"/>
                  </a:cubicBezTo>
                  <a:cubicBezTo>
                    <a:pt x="83" y="128"/>
                    <a:pt x="83" y="128"/>
                    <a:pt x="83" y="128"/>
                  </a:cubicBezTo>
                  <a:cubicBezTo>
                    <a:pt x="80" y="130"/>
                    <a:pt x="80" y="130"/>
                    <a:pt x="80" y="130"/>
                  </a:cubicBezTo>
                  <a:cubicBezTo>
                    <a:pt x="73" y="128"/>
                    <a:pt x="66" y="131"/>
                    <a:pt x="63" y="138"/>
                  </a:cubicBezTo>
                  <a:cubicBezTo>
                    <a:pt x="63" y="140"/>
                    <a:pt x="63" y="140"/>
                    <a:pt x="63" y="140"/>
                  </a:cubicBezTo>
                  <a:cubicBezTo>
                    <a:pt x="66" y="141"/>
                    <a:pt x="68" y="143"/>
                    <a:pt x="69" y="145"/>
                  </a:cubicBezTo>
                  <a:cubicBezTo>
                    <a:pt x="68" y="147"/>
                    <a:pt x="67" y="147"/>
                    <a:pt x="65" y="148"/>
                  </a:cubicBezTo>
                  <a:cubicBezTo>
                    <a:pt x="58" y="144"/>
                    <a:pt x="50" y="142"/>
                    <a:pt x="43" y="145"/>
                  </a:cubicBezTo>
                  <a:cubicBezTo>
                    <a:pt x="44" y="150"/>
                    <a:pt x="44" y="150"/>
                    <a:pt x="44" y="150"/>
                  </a:cubicBezTo>
                  <a:cubicBezTo>
                    <a:pt x="42" y="150"/>
                    <a:pt x="42" y="150"/>
                    <a:pt x="42" y="150"/>
                  </a:cubicBezTo>
                  <a:cubicBezTo>
                    <a:pt x="40" y="148"/>
                    <a:pt x="40" y="148"/>
                    <a:pt x="40" y="148"/>
                  </a:cubicBezTo>
                  <a:cubicBezTo>
                    <a:pt x="29" y="148"/>
                    <a:pt x="19" y="139"/>
                    <a:pt x="10" y="134"/>
                  </a:cubicBezTo>
                  <a:cubicBezTo>
                    <a:pt x="7" y="136"/>
                    <a:pt x="7" y="136"/>
                    <a:pt x="7" y="136"/>
                  </a:cubicBezTo>
                  <a:cubicBezTo>
                    <a:pt x="3" y="133"/>
                    <a:pt x="3" y="133"/>
                    <a:pt x="3" y="133"/>
                  </a:cubicBezTo>
                  <a:cubicBezTo>
                    <a:pt x="11" y="128"/>
                    <a:pt x="11" y="128"/>
                    <a:pt x="11" y="128"/>
                  </a:cubicBezTo>
                  <a:cubicBezTo>
                    <a:pt x="11" y="119"/>
                    <a:pt x="0" y="105"/>
                    <a:pt x="8" y="101"/>
                  </a:cubicBezTo>
                  <a:cubicBezTo>
                    <a:pt x="11" y="102"/>
                    <a:pt x="11" y="102"/>
                    <a:pt x="11" y="102"/>
                  </a:cubicBezTo>
                  <a:cubicBezTo>
                    <a:pt x="18" y="95"/>
                    <a:pt x="27" y="92"/>
                    <a:pt x="28" y="80"/>
                  </a:cubicBezTo>
                  <a:cubicBezTo>
                    <a:pt x="29" y="80"/>
                    <a:pt x="29" y="80"/>
                    <a:pt x="29" y="80"/>
                  </a:cubicBezTo>
                  <a:cubicBezTo>
                    <a:pt x="34" y="85"/>
                    <a:pt x="34" y="85"/>
                    <a:pt x="34" y="85"/>
                  </a:cubicBezTo>
                  <a:cubicBezTo>
                    <a:pt x="32" y="87"/>
                    <a:pt x="32" y="87"/>
                    <a:pt x="32" y="87"/>
                  </a:cubicBezTo>
                  <a:cubicBezTo>
                    <a:pt x="30" y="87"/>
                    <a:pt x="30" y="87"/>
                    <a:pt x="30" y="87"/>
                  </a:cubicBezTo>
                  <a:cubicBezTo>
                    <a:pt x="29" y="89"/>
                    <a:pt x="29" y="91"/>
                    <a:pt x="29" y="94"/>
                  </a:cubicBezTo>
                  <a:cubicBezTo>
                    <a:pt x="30" y="94"/>
                    <a:pt x="30" y="94"/>
                    <a:pt x="30" y="94"/>
                  </a:cubicBezTo>
                  <a:cubicBezTo>
                    <a:pt x="31" y="91"/>
                    <a:pt x="31" y="91"/>
                    <a:pt x="31" y="91"/>
                  </a:cubicBezTo>
                  <a:cubicBezTo>
                    <a:pt x="35" y="93"/>
                    <a:pt x="39" y="93"/>
                    <a:pt x="42" y="94"/>
                  </a:cubicBezTo>
                  <a:cubicBezTo>
                    <a:pt x="43" y="92"/>
                    <a:pt x="43" y="92"/>
                    <a:pt x="43" y="92"/>
                  </a:cubicBezTo>
                  <a:cubicBezTo>
                    <a:pt x="48" y="94"/>
                    <a:pt x="53" y="94"/>
                    <a:pt x="59" y="96"/>
                  </a:cubicBezTo>
                  <a:cubicBezTo>
                    <a:pt x="61" y="95"/>
                    <a:pt x="61" y="95"/>
                    <a:pt x="61" y="95"/>
                  </a:cubicBezTo>
                  <a:cubicBezTo>
                    <a:pt x="61" y="92"/>
                    <a:pt x="61" y="92"/>
                    <a:pt x="61" y="92"/>
                  </a:cubicBezTo>
                  <a:cubicBezTo>
                    <a:pt x="63" y="93"/>
                    <a:pt x="65" y="93"/>
                    <a:pt x="67" y="92"/>
                  </a:cubicBezTo>
                  <a:cubicBezTo>
                    <a:pt x="68" y="89"/>
                    <a:pt x="68" y="89"/>
                    <a:pt x="68" y="89"/>
                  </a:cubicBezTo>
                  <a:cubicBezTo>
                    <a:pt x="72" y="86"/>
                    <a:pt x="72" y="86"/>
                    <a:pt x="72" y="86"/>
                  </a:cubicBezTo>
                  <a:cubicBezTo>
                    <a:pt x="72" y="84"/>
                    <a:pt x="72" y="84"/>
                    <a:pt x="72" y="84"/>
                  </a:cubicBezTo>
                  <a:cubicBezTo>
                    <a:pt x="75" y="85"/>
                    <a:pt x="75" y="85"/>
                    <a:pt x="75" y="85"/>
                  </a:cubicBezTo>
                  <a:cubicBezTo>
                    <a:pt x="77" y="84"/>
                    <a:pt x="80" y="83"/>
                    <a:pt x="81" y="82"/>
                  </a:cubicBezTo>
                  <a:cubicBezTo>
                    <a:pt x="80" y="80"/>
                    <a:pt x="80" y="80"/>
                    <a:pt x="80" y="80"/>
                  </a:cubicBezTo>
                  <a:cubicBezTo>
                    <a:pt x="87" y="75"/>
                    <a:pt x="87" y="75"/>
                    <a:pt x="87" y="75"/>
                  </a:cubicBezTo>
                  <a:cubicBezTo>
                    <a:pt x="88" y="77"/>
                    <a:pt x="88" y="77"/>
                    <a:pt x="88" y="77"/>
                  </a:cubicBezTo>
                  <a:cubicBezTo>
                    <a:pt x="91" y="75"/>
                    <a:pt x="94" y="74"/>
                    <a:pt x="98" y="74"/>
                  </a:cubicBezTo>
                  <a:cubicBezTo>
                    <a:pt x="96" y="74"/>
                    <a:pt x="95" y="73"/>
                    <a:pt x="94" y="72"/>
                  </a:cubicBezTo>
                  <a:cubicBezTo>
                    <a:pt x="101" y="68"/>
                    <a:pt x="99" y="64"/>
                    <a:pt x="96" y="61"/>
                  </a:cubicBezTo>
                  <a:cubicBezTo>
                    <a:pt x="91" y="58"/>
                    <a:pt x="101" y="57"/>
                    <a:pt x="101" y="57"/>
                  </a:cubicBezTo>
                  <a:cubicBezTo>
                    <a:pt x="101" y="57"/>
                    <a:pt x="108" y="37"/>
                    <a:pt x="108" y="35"/>
                  </a:cubicBezTo>
                  <a:cubicBezTo>
                    <a:pt x="110" y="25"/>
                    <a:pt x="115" y="20"/>
                    <a:pt x="123" y="13"/>
                  </a:cubicBezTo>
                  <a:cubicBezTo>
                    <a:pt x="123" y="12"/>
                    <a:pt x="123" y="8"/>
                    <a:pt x="124" y="7"/>
                  </a:cubicBezTo>
                  <a:cubicBezTo>
                    <a:pt x="127" y="0"/>
                    <a:pt x="127" y="3"/>
                    <a:pt x="133" y="4"/>
                  </a:cubicBezTo>
                  <a:cubicBezTo>
                    <a:pt x="140" y="5"/>
                    <a:pt x="146" y="7"/>
                    <a:pt x="153" y="3"/>
                  </a:cubicBezTo>
                  <a:cubicBezTo>
                    <a:pt x="158" y="6"/>
                    <a:pt x="160" y="13"/>
                    <a:pt x="163" y="17"/>
                  </a:cubicBezTo>
                  <a:cubicBezTo>
                    <a:pt x="165" y="20"/>
                    <a:pt x="167" y="19"/>
                    <a:pt x="169" y="22"/>
                  </a:cubicBezTo>
                  <a:cubicBezTo>
                    <a:pt x="170" y="24"/>
                    <a:pt x="168" y="26"/>
                    <a:pt x="171" y="28"/>
                  </a:cubicBezTo>
                  <a:cubicBezTo>
                    <a:pt x="171" y="29"/>
                    <a:pt x="171" y="30"/>
                    <a:pt x="171" y="30"/>
                  </a:cubicBezTo>
                  <a:cubicBezTo>
                    <a:pt x="172" y="36"/>
                    <a:pt x="172" y="36"/>
                    <a:pt x="172" y="36"/>
                  </a:cubicBezTo>
                  <a:cubicBezTo>
                    <a:pt x="173" y="38"/>
                    <a:pt x="174" y="43"/>
                    <a:pt x="175" y="44"/>
                  </a:cubicBezTo>
                  <a:cubicBezTo>
                    <a:pt x="176" y="46"/>
                    <a:pt x="179" y="45"/>
                    <a:pt x="179" y="46"/>
                  </a:cubicBezTo>
                  <a:cubicBezTo>
                    <a:pt x="182" y="48"/>
                    <a:pt x="186" y="48"/>
                    <a:pt x="185" y="53"/>
                  </a:cubicBezTo>
                  <a:cubicBezTo>
                    <a:pt x="180" y="68"/>
                    <a:pt x="186" y="48"/>
                    <a:pt x="185" y="53"/>
                  </a:cubicBezTo>
                  <a:cubicBezTo>
                    <a:pt x="180" y="68"/>
                    <a:pt x="186" y="48"/>
                    <a:pt x="185" y="53"/>
                  </a:cubicBezTo>
                  <a:close/>
                </a:path>
              </a:pathLst>
            </a:custGeom>
            <a:solidFill>
              <a:schemeClr val="accent2">
                <a:lumMod val="60000"/>
                <a:lumOff val="4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Freeform 10"/>
            <p:cNvSpPr>
              <a:spLocks/>
            </p:cNvSpPr>
            <p:nvPr/>
          </p:nvSpPr>
          <p:spPr bwMode="auto">
            <a:xfrm>
              <a:off x="4500563" y="5268914"/>
              <a:ext cx="552450" cy="811212"/>
            </a:xfrm>
            <a:custGeom>
              <a:avLst/>
              <a:gdLst>
                <a:gd name="T0" fmla="*/ 1974189600 w 145"/>
                <a:gd name="T1" fmla="*/ 2147483646 h 213"/>
                <a:gd name="T2" fmla="*/ 1858060800 w 145"/>
                <a:gd name="T3" fmla="*/ 2147483646 h 213"/>
                <a:gd name="T4" fmla="*/ 1770964200 w 145"/>
                <a:gd name="T5" fmla="*/ 2146699271 h 213"/>
                <a:gd name="T6" fmla="*/ 1712899800 w 145"/>
                <a:gd name="T7" fmla="*/ 2030661678 h 213"/>
                <a:gd name="T8" fmla="*/ 1669351500 w 145"/>
                <a:gd name="T9" fmla="*/ 1726061094 h 213"/>
                <a:gd name="T10" fmla="*/ 1654835400 w 145"/>
                <a:gd name="T11" fmla="*/ 1726061094 h 213"/>
                <a:gd name="T12" fmla="*/ 1669351500 w 145"/>
                <a:gd name="T13" fmla="*/ 1726061094 h 213"/>
                <a:gd name="T14" fmla="*/ 1524190500 w 145"/>
                <a:gd name="T15" fmla="*/ 1653539503 h 213"/>
                <a:gd name="T16" fmla="*/ 1320965100 w 145"/>
                <a:gd name="T17" fmla="*/ 1261910723 h 213"/>
                <a:gd name="T18" fmla="*/ 1045159200 w 145"/>
                <a:gd name="T19" fmla="*/ 928300741 h 213"/>
                <a:gd name="T20" fmla="*/ 972578700 w 145"/>
                <a:gd name="T21" fmla="*/ 681722761 h 213"/>
                <a:gd name="T22" fmla="*/ 899998200 w 145"/>
                <a:gd name="T23" fmla="*/ 261084583 h 213"/>
                <a:gd name="T24" fmla="*/ 856449900 w 145"/>
                <a:gd name="T25" fmla="*/ 159553594 h 213"/>
                <a:gd name="T26" fmla="*/ 856449900 w 145"/>
                <a:gd name="T27" fmla="*/ 159553594 h 213"/>
                <a:gd name="T28" fmla="*/ 856449900 w 145"/>
                <a:gd name="T29" fmla="*/ 159553594 h 213"/>
                <a:gd name="T30" fmla="*/ 667740600 w 145"/>
                <a:gd name="T31" fmla="*/ 246581788 h 213"/>
                <a:gd name="T32" fmla="*/ 435483000 w 145"/>
                <a:gd name="T33" fmla="*/ 420638177 h 213"/>
                <a:gd name="T34" fmla="*/ 0 w 145"/>
                <a:gd name="T35" fmla="*/ 739741557 h 213"/>
                <a:gd name="T36" fmla="*/ 0 w 145"/>
                <a:gd name="T37" fmla="*/ 768750955 h 213"/>
                <a:gd name="T38" fmla="*/ 58064400 w 145"/>
                <a:gd name="T39" fmla="*/ 1087854335 h 213"/>
                <a:gd name="T40" fmla="*/ 29032200 w 145"/>
                <a:gd name="T41" fmla="*/ 1479483114 h 213"/>
                <a:gd name="T42" fmla="*/ 174193200 w 145"/>
                <a:gd name="T43" fmla="*/ 1755070492 h 213"/>
                <a:gd name="T44" fmla="*/ 406450800 w 145"/>
                <a:gd name="T45" fmla="*/ 1972642882 h 213"/>
                <a:gd name="T46" fmla="*/ 696772800 w 145"/>
                <a:gd name="T47" fmla="*/ 2147483646 h 213"/>
                <a:gd name="T48" fmla="*/ 667740600 w 145"/>
                <a:gd name="T49" fmla="*/ 2147483646 h 213"/>
                <a:gd name="T50" fmla="*/ 711288900 w 145"/>
                <a:gd name="T51" fmla="*/ 2147483646 h 213"/>
                <a:gd name="T52" fmla="*/ 653224500 w 145"/>
                <a:gd name="T53" fmla="*/ 2147483646 h 213"/>
                <a:gd name="T54" fmla="*/ 870966000 w 145"/>
                <a:gd name="T55" fmla="*/ 2147483646 h 213"/>
                <a:gd name="T56" fmla="*/ 1132255800 w 145"/>
                <a:gd name="T57" fmla="*/ 2147483646 h 213"/>
                <a:gd name="T58" fmla="*/ 1219352400 w 145"/>
                <a:gd name="T59" fmla="*/ 2147483646 h 213"/>
                <a:gd name="T60" fmla="*/ 1509674400 w 145"/>
                <a:gd name="T61" fmla="*/ 2147483646 h 213"/>
                <a:gd name="T62" fmla="*/ 1524190500 w 145"/>
                <a:gd name="T63" fmla="*/ 2147483646 h 213"/>
                <a:gd name="T64" fmla="*/ 1669351500 w 145"/>
                <a:gd name="T65" fmla="*/ 2147483646 h 213"/>
                <a:gd name="T66" fmla="*/ 1799996400 w 145"/>
                <a:gd name="T67" fmla="*/ 2147483646 h 213"/>
                <a:gd name="T68" fmla="*/ 1945157400 w 145"/>
                <a:gd name="T69" fmla="*/ 2147483646 h 213"/>
                <a:gd name="T70" fmla="*/ 2046770100 w 145"/>
                <a:gd name="T71" fmla="*/ 2147483646 h 213"/>
                <a:gd name="T72" fmla="*/ 2104834500 w 145"/>
                <a:gd name="T73" fmla="*/ 2147483646 h 213"/>
                <a:gd name="T74" fmla="*/ 1974189600 w 145"/>
                <a:gd name="T75" fmla="*/ 2147483646 h 2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5" h="213">
                  <a:moveTo>
                    <a:pt x="136" y="168"/>
                  </a:moveTo>
                  <a:cubicBezTo>
                    <a:pt x="131" y="169"/>
                    <a:pt x="130" y="161"/>
                    <a:pt x="128" y="157"/>
                  </a:cubicBezTo>
                  <a:cubicBezTo>
                    <a:pt x="125" y="154"/>
                    <a:pt x="120" y="155"/>
                    <a:pt x="122" y="148"/>
                  </a:cubicBezTo>
                  <a:cubicBezTo>
                    <a:pt x="119" y="146"/>
                    <a:pt x="118" y="143"/>
                    <a:pt x="118" y="140"/>
                  </a:cubicBezTo>
                  <a:cubicBezTo>
                    <a:pt x="118" y="133"/>
                    <a:pt x="116" y="126"/>
                    <a:pt x="115" y="119"/>
                  </a:cubicBezTo>
                  <a:cubicBezTo>
                    <a:pt x="115" y="119"/>
                    <a:pt x="114" y="119"/>
                    <a:pt x="114" y="119"/>
                  </a:cubicBezTo>
                  <a:cubicBezTo>
                    <a:pt x="114" y="119"/>
                    <a:pt x="115" y="119"/>
                    <a:pt x="115" y="119"/>
                  </a:cubicBezTo>
                  <a:cubicBezTo>
                    <a:pt x="114" y="114"/>
                    <a:pt x="110" y="113"/>
                    <a:pt x="105" y="114"/>
                  </a:cubicBezTo>
                  <a:cubicBezTo>
                    <a:pt x="103" y="104"/>
                    <a:pt x="95" y="96"/>
                    <a:pt x="91" y="87"/>
                  </a:cubicBezTo>
                  <a:cubicBezTo>
                    <a:pt x="86" y="76"/>
                    <a:pt x="77" y="74"/>
                    <a:pt x="72" y="64"/>
                  </a:cubicBezTo>
                  <a:cubicBezTo>
                    <a:pt x="68" y="60"/>
                    <a:pt x="53" y="42"/>
                    <a:pt x="67" y="47"/>
                  </a:cubicBezTo>
                  <a:cubicBezTo>
                    <a:pt x="75" y="38"/>
                    <a:pt x="61" y="28"/>
                    <a:pt x="62" y="18"/>
                  </a:cubicBezTo>
                  <a:cubicBezTo>
                    <a:pt x="61" y="16"/>
                    <a:pt x="60" y="13"/>
                    <a:pt x="59" y="11"/>
                  </a:cubicBezTo>
                  <a:cubicBezTo>
                    <a:pt x="59" y="11"/>
                    <a:pt x="59" y="11"/>
                    <a:pt x="59" y="11"/>
                  </a:cubicBezTo>
                  <a:cubicBezTo>
                    <a:pt x="59" y="11"/>
                    <a:pt x="59" y="11"/>
                    <a:pt x="59" y="11"/>
                  </a:cubicBezTo>
                  <a:cubicBezTo>
                    <a:pt x="50" y="0"/>
                    <a:pt x="49" y="11"/>
                    <a:pt x="46" y="17"/>
                  </a:cubicBezTo>
                  <a:cubicBezTo>
                    <a:pt x="42" y="23"/>
                    <a:pt x="36" y="25"/>
                    <a:pt x="30" y="29"/>
                  </a:cubicBezTo>
                  <a:cubicBezTo>
                    <a:pt x="19" y="36"/>
                    <a:pt x="13" y="48"/>
                    <a:pt x="0" y="51"/>
                  </a:cubicBezTo>
                  <a:cubicBezTo>
                    <a:pt x="0" y="52"/>
                    <a:pt x="0" y="53"/>
                    <a:pt x="0" y="53"/>
                  </a:cubicBezTo>
                  <a:cubicBezTo>
                    <a:pt x="6" y="59"/>
                    <a:pt x="4" y="68"/>
                    <a:pt x="4" y="75"/>
                  </a:cubicBezTo>
                  <a:cubicBezTo>
                    <a:pt x="7" y="84"/>
                    <a:pt x="2" y="92"/>
                    <a:pt x="2" y="102"/>
                  </a:cubicBezTo>
                  <a:cubicBezTo>
                    <a:pt x="5" y="108"/>
                    <a:pt x="12" y="114"/>
                    <a:pt x="12" y="121"/>
                  </a:cubicBezTo>
                  <a:cubicBezTo>
                    <a:pt x="23" y="121"/>
                    <a:pt x="23" y="130"/>
                    <a:pt x="28" y="136"/>
                  </a:cubicBezTo>
                  <a:cubicBezTo>
                    <a:pt x="33" y="142"/>
                    <a:pt x="45" y="144"/>
                    <a:pt x="48" y="150"/>
                  </a:cubicBezTo>
                  <a:cubicBezTo>
                    <a:pt x="49" y="153"/>
                    <a:pt x="46" y="157"/>
                    <a:pt x="46" y="160"/>
                  </a:cubicBezTo>
                  <a:cubicBezTo>
                    <a:pt x="45" y="168"/>
                    <a:pt x="48" y="172"/>
                    <a:pt x="49" y="179"/>
                  </a:cubicBezTo>
                  <a:cubicBezTo>
                    <a:pt x="51" y="188"/>
                    <a:pt x="42" y="193"/>
                    <a:pt x="45" y="204"/>
                  </a:cubicBezTo>
                  <a:cubicBezTo>
                    <a:pt x="51" y="203"/>
                    <a:pt x="56" y="205"/>
                    <a:pt x="60" y="209"/>
                  </a:cubicBezTo>
                  <a:cubicBezTo>
                    <a:pt x="61" y="209"/>
                    <a:pt x="80" y="211"/>
                    <a:pt x="78" y="213"/>
                  </a:cubicBezTo>
                  <a:cubicBezTo>
                    <a:pt x="82" y="208"/>
                    <a:pt x="77" y="211"/>
                    <a:pt x="84" y="208"/>
                  </a:cubicBezTo>
                  <a:cubicBezTo>
                    <a:pt x="90" y="205"/>
                    <a:pt x="99" y="208"/>
                    <a:pt x="104" y="208"/>
                  </a:cubicBezTo>
                  <a:cubicBezTo>
                    <a:pt x="105" y="203"/>
                    <a:pt x="105" y="203"/>
                    <a:pt x="105" y="203"/>
                  </a:cubicBezTo>
                  <a:cubicBezTo>
                    <a:pt x="101" y="195"/>
                    <a:pt x="106" y="184"/>
                    <a:pt x="115" y="186"/>
                  </a:cubicBezTo>
                  <a:cubicBezTo>
                    <a:pt x="116" y="182"/>
                    <a:pt x="120" y="182"/>
                    <a:pt x="124" y="183"/>
                  </a:cubicBezTo>
                  <a:cubicBezTo>
                    <a:pt x="130" y="183"/>
                    <a:pt x="130" y="183"/>
                    <a:pt x="134" y="189"/>
                  </a:cubicBezTo>
                  <a:cubicBezTo>
                    <a:pt x="141" y="183"/>
                    <a:pt x="141" y="183"/>
                    <a:pt x="141" y="183"/>
                  </a:cubicBezTo>
                  <a:cubicBezTo>
                    <a:pt x="145" y="179"/>
                    <a:pt x="145" y="179"/>
                    <a:pt x="145" y="179"/>
                  </a:cubicBezTo>
                  <a:cubicBezTo>
                    <a:pt x="142" y="174"/>
                    <a:pt x="143" y="168"/>
                    <a:pt x="136" y="168"/>
                  </a:cubicBezTo>
                  <a:close/>
                </a:path>
              </a:pathLst>
            </a:custGeom>
            <a:solidFill>
              <a:schemeClr val="accent4">
                <a:lumMod val="60000"/>
                <a:lumOff val="4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 name="Freeform 11"/>
            <p:cNvSpPr>
              <a:spLocks/>
            </p:cNvSpPr>
            <p:nvPr/>
          </p:nvSpPr>
          <p:spPr bwMode="auto">
            <a:xfrm>
              <a:off x="4005263" y="2738438"/>
              <a:ext cx="1500188" cy="2746376"/>
            </a:xfrm>
            <a:custGeom>
              <a:avLst/>
              <a:gdLst>
                <a:gd name="T0" fmla="*/ 2147483646 w 394"/>
                <a:gd name="T1" fmla="*/ 203132713 h 721"/>
                <a:gd name="T2" fmla="*/ 2147483646 w 394"/>
                <a:gd name="T3" fmla="*/ 145093162 h 721"/>
                <a:gd name="T4" fmla="*/ 2147483646 w 394"/>
                <a:gd name="T5" fmla="*/ 304699069 h 721"/>
                <a:gd name="T6" fmla="*/ 1942690154 w 394"/>
                <a:gd name="T7" fmla="*/ 986638076 h 721"/>
                <a:gd name="T8" fmla="*/ 2044173684 w 394"/>
                <a:gd name="T9" fmla="*/ 1508974984 h 721"/>
                <a:gd name="T10" fmla="*/ 1406277754 w 394"/>
                <a:gd name="T11" fmla="*/ 1799165118 h 721"/>
                <a:gd name="T12" fmla="*/ 710388517 w 394"/>
                <a:gd name="T13" fmla="*/ 1799165118 h 721"/>
                <a:gd name="T14" fmla="*/ 594405708 w 394"/>
                <a:gd name="T15" fmla="*/ 2147483646 h 721"/>
                <a:gd name="T16" fmla="*/ 376939369 w 394"/>
                <a:gd name="T17" fmla="*/ 2147483646 h 721"/>
                <a:gd name="T18" fmla="*/ 521916928 w 394"/>
                <a:gd name="T19" fmla="*/ 2147483646 h 721"/>
                <a:gd name="T20" fmla="*/ 1116322636 w 394"/>
                <a:gd name="T21" fmla="*/ 2147483646 h 721"/>
                <a:gd name="T22" fmla="*/ 1145317386 w 394"/>
                <a:gd name="T23" fmla="*/ 2147483646 h 721"/>
                <a:gd name="T24" fmla="*/ 1406277754 w 394"/>
                <a:gd name="T25" fmla="*/ 2147483646 h 721"/>
                <a:gd name="T26" fmla="*/ 1145317386 w 394"/>
                <a:gd name="T27" fmla="*/ 2147483646 h 721"/>
                <a:gd name="T28" fmla="*/ 1029334578 w 394"/>
                <a:gd name="T29" fmla="*/ 2147483646 h 721"/>
                <a:gd name="T30" fmla="*/ 1217806166 w 394"/>
                <a:gd name="T31" fmla="*/ 2147483646 h 721"/>
                <a:gd name="T32" fmla="*/ 1464267255 w 394"/>
                <a:gd name="T33" fmla="*/ 2147483646 h 721"/>
                <a:gd name="T34" fmla="*/ 1493262005 w 394"/>
                <a:gd name="T35" fmla="*/ 2147483646 h 721"/>
                <a:gd name="T36" fmla="*/ 1217806166 w 394"/>
                <a:gd name="T37" fmla="*/ 2147483646 h 721"/>
                <a:gd name="T38" fmla="*/ 1130821915 w 394"/>
                <a:gd name="T39" fmla="*/ 2147483646 h 721"/>
                <a:gd name="T40" fmla="*/ 811872046 w 394"/>
                <a:gd name="T41" fmla="*/ 2147483646 h 721"/>
                <a:gd name="T42" fmla="*/ 1551251506 w 394"/>
                <a:gd name="T43" fmla="*/ 2147483646 h 721"/>
                <a:gd name="T44" fmla="*/ 2147483646 w 394"/>
                <a:gd name="T45" fmla="*/ 2147483646 h 721"/>
                <a:gd name="T46" fmla="*/ 2147483646 w 394"/>
                <a:gd name="T47" fmla="*/ 2147483646 h 721"/>
                <a:gd name="T48" fmla="*/ 2147483646 w 394"/>
                <a:gd name="T49" fmla="*/ 2147483646 h 721"/>
                <a:gd name="T50" fmla="*/ 2147483646 w 394"/>
                <a:gd name="T51" fmla="*/ 2147483646 h 721"/>
                <a:gd name="T52" fmla="*/ 2147483646 w 394"/>
                <a:gd name="T53" fmla="*/ 2147483646 h 721"/>
                <a:gd name="T54" fmla="*/ 2147483646 w 394"/>
                <a:gd name="T55" fmla="*/ 2147483646 h 721"/>
                <a:gd name="T56" fmla="*/ 2147483646 w 394"/>
                <a:gd name="T57" fmla="*/ 2147483646 h 721"/>
                <a:gd name="T58" fmla="*/ 2147483646 w 394"/>
                <a:gd name="T59" fmla="*/ 2147483646 h 721"/>
                <a:gd name="T60" fmla="*/ 2147483646 w 394"/>
                <a:gd name="T61" fmla="*/ 2147483646 h 721"/>
                <a:gd name="T62" fmla="*/ 2147483646 w 394"/>
                <a:gd name="T63" fmla="*/ 2147483646 h 721"/>
                <a:gd name="T64" fmla="*/ 2147483646 w 394"/>
                <a:gd name="T65" fmla="*/ 2147483646 h 721"/>
                <a:gd name="T66" fmla="*/ 2147483646 w 394"/>
                <a:gd name="T67" fmla="*/ 2147483646 h 721"/>
                <a:gd name="T68" fmla="*/ 2147483646 w 394"/>
                <a:gd name="T69" fmla="*/ 2147483646 h 721"/>
                <a:gd name="T70" fmla="*/ 2147483646 w 394"/>
                <a:gd name="T71" fmla="*/ 2147483646 h 721"/>
                <a:gd name="T72" fmla="*/ 2147483646 w 394"/>
                <a:gd name="T73" fmla="*/ 2147483646 h 721"/>
                <a:gd name="T74" fmla="*/ 2147483646 w 394"/>
                <a:gd name="T75" fmla="*/ 2147483646 h 721"/>
                <a:gd name="T76" fmla="*/ 2147483646 w 394"/>
                <a:gd name="T77" fmla="*/ 2147483646 h 721"/>
                <a:gd name="T78" fmla="*/ 2147483646 w 394"/>
                <a:gd name="T79" fmla="*/ 2147483646 h 721"/>
                <a:gd name="T80" fmla="*/ 2147483646 w 394"/>
                <a:gd name="T81" fmla="*/ 2147483646 h 721"/>
                <a:gd name="T82" fmla="*/ 2147483646 w 394"/>
                <a:gd name="T83" fmla="*/ 2147483646 h 721"/>
                <a:gd name="T84" fmla="*/ 2147483646 w 394"/>
                <a:gd name="T85" fmla="*/ 2147483646 h 721"/>
                <a:gd name="T86" fmla="*/ 2147483646 w 394"/>
                <a:gd name="T87" fmla="*/ 2147483646 h 721"/>
                <a:gd name="T88" fmla="*/ 2147483646 w 394"/>
                <a:gd name="T89" fmla="*/ 2147483646 h 721"/>
                <a:gd name="T90" fmla="*/ 2147483646 w 394"/>
                <a:gd name="T91" fmla="*/ 2147483646 h 721"/>
                <a:gd name="T92" fmla="*/ 2147483646 w 394"/>
                <a:gd name="T93" fmla="*/ 2147483646 h 721"/>
                <a:gd name="T94" fmla="*/ 2147483646 w 394"/>
                <a:gd name="T95" fmla="*/ 2147483646 h 721"/>
                <a:gd name="T96" fmla="*/ 2147483646 w 394"/>
                <a:gd name="T97" fmla="*/ 2147483646 h 721"/>
                <a:gd name="T98" fmla="*/ 2147483646 w 394"/>
                <a:gd name="T99" fmla="*/ 1712107697 h 721"/>
                <a:gd name="T100" fmla="*/ 2147483646 w 394"/>
                <a:gd name="T101" fmla="*/ 1639559211 h 721"/>
                <a:gd name="T102" fmla="*/ 2147483646 w 394"/>
                <a:gd name="T103" fmla="*/ 1639559211 h 721"/>
                <a:gd name="T104" fmla="*/ 2147483646 w 394"/>
                <a:gd name="T105" fmla="*/ 1494466049 h 721"/>
                <a:gd name="T106" fmla="*/ 2147483646 w 394"/>
                <a:gd name="T107" fmla="*/ 1247806530 h 721"/>
                <a:gd name="T108" fmla="*/ 2147483646 w 394"/>
                <a:gd name="T109" fmla="*/ 1044677626 h 721"/>
                <a:gd name="T110" fmla="*/ 2147483646 w 394"/>
                <a:gd name="T111" fmla="*/ 899580654 h 721"/>
                <a:gd name="T112" fmla="*/ 2147483646 w 394"/>
                <a:gd name="T113" fmla="*/ 116075292 h 721"/>
                <a:gd name="T114" fmla="*/ 2147483646 w 394"/>
                <a:gd name="T115" fmla="*/ 29017871 h 7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4" h="721">
                  <a:moveTo>
                    <a:pt x="315" y="2"/>
                  </a:moveTo>
                  <a:cubicBezTo>
                    <a:pt x="313" y="1"/>
                    <a:pt x="305" y="3"/>
                    <a:pt x="303" y="3"/>
                  </a:cubicBezTo>
                  <a:cubicBezTo>
                    <a:pt x="300" y="2"/>
                    <a:pt x="297" y="0"/>
                    <a:pt x="292" y="1"/>
                  </a:cubicBezTo>
                  <a:cubicBezTo>
                    <a:pt x="284" y="2"/>
                    <a:pt x="281" y="8"/>
                    <a:pt x="276" y="14"/>
                  </a:cubicBezTo>
                  <a:cubicBezTo>
                    <a:pt x="271" y="20"/>
                    <a:pt x="260" y="22"/>
                    <a:pt x="253" y="19"/>
                  </a:cubicBezTo>
                  <a:cubicBezTo>
                    <a:pt x="251" y="20"/>
                    <a:pt x="249" y="19"/>
                    <a:pt x="247" y="18"/>
                  </a:cubicBezTo>
                  <a:cubicBezTo>
                    <a:pt x="246" y="17"/>
                    <a:pt x="246" y="15"/>
                    <a:pt x="246" y="13"/>
                  </a:cubicBezTo>
                  <a:cubicBezTo>
                    <a:pt x="242" y="11"/>
                    <a:pt x="239" y="9"/>
                    <a:pt x="234" y="10"/>
                  </a:cubicBezTo>
                  <a:cubicBezTo>
                    <a:pt x="226" y="10"/>
                    <a:pt x="224" y="2"/>
                    <a:pt x="215" y="7"/>
                  </a:cubicBezTo>
                  <a:cubicBezTo>
                    <a:pt x="208" y="10"/>
                    <a:pt x="209" y="16"/>
                    <a:pt x="199" y="15"/>
                  </a:cubicBezTo>
                  <a:cubicBezTo>
                    <a:pt x="191" y="19"/>
                    <a:pt x="183" y="23"/>
                    <a:pt x="174" y="21"/>
                  </a:cubicBezTo>
                  <a:cubicBezTo>
                    <a:pt x="174" y="21"/>
                    <a:pt x="174" y="21"/>
                    <a:pt x="174" y="21"/>
                  </a:cubicBezTo>
                  <a:cubicBezTo>
                    <a:pt x="174" y="21"/>
                    <a:pt x="174" y="21"/>
                    <a:pt x="174" y="21"/>
                  </a:cubicBezTo>
                  <a:cubicBezTo>
                    <a:pt x="166" y="19"/>
                    <a:pt x="160" y="38"/>
                    <a:pt x="149" y="38"/>
                  </a:cubicBezTo>
                  <a:cubicBezTo>
                    <a:pt x="140" y="44"/>
                    <a:pt x="140" y="49"/>
                    <a:pt x="137" y="58"/>
                  </a:cubicBezTo>
                  <a:cubicBezTo>
                    <a:pt x="135" y="65"/>
                    <a:pt x="133" y="61"/>
                    <a:pt x="134" y="68"/>
                  </a:cubicBezTo>
                  <a:cubicBezTo>
                    <a:pt x="134" y="71"/>
                    <a:pt x="138" y="74"/>
                    <a:pt x="138" y="77"/>
                  </a:cubicBezTo>
                  <a:cubicBezTo>
                    <a:pt x="143" y="80"/>
                    <a:pt x="139" y="81"/>
                    <a:pt x="139" y="85"/>
                  </a:cubicBezTo>
                  <a:cubicBezTo>
                    <a:pt x="140" y="88"/>
                    <a:pt x="141" y="93"/>
                    <a:pt x="141" y="96"/>
                  </a:cubicBezTo>
                  <a:cubicBezTo>
                    <a:pt x="141" y="96"/>
                    <a:pt x="141" y="103"/>
                    <a:pt x="141" y="104"/>
                  </a:cubicBezTo>
                  <a:cubicBezTo>
                    <a:pt x="140" y="107"/>
                    <a:pt x="136" y="113"/>
                    <a:pt x="133" y="115"/>
                  </a:cubicBezTo>
                  <a:cubicBezTo>
                    <a:pt x="126" y="120"/>
                    <a:pt x="115" y="121"/>
                    <a:pt x="106" y="123"/>
                  </a:cubicBezTo>
                  <a:cubicBezTo>
                    <a:pt x="104" y="124"/>
                    <a:pt x="103" y="128"/>
                    <a:pt x="101" y="128"/>
                  </a:cubicBezTo>
                  <a:cubicBezTo>
                    <a:pt x="99" y="128"/>
                    <a:pt x="98" y="124"/>
                    <a:pt x="97" y="124"/>
                  </a:cubicBezTo>
                  <a:cubicBezTo>
                    <a:pt x="95" y="124"/>
                    <a:pt x="89" y="125"/>
                    <a:pt x="87" y="125"/>
                  </a:cubicBezTo>
                  <a:cubicBezTo>
                    <a:pt x="82" y="125"/>
                    <a:pt x="80" y="123"/>
                    <a:pt x="75" y="125"/>
                  </a:cubicBezTo>
                  <a:cubicBezTo>
                    <a:pt x="69" y="126"/>
                    <a:pt x="68" y="129"/>
                    <a:pt x="61" y="127"/>
                  </a:cubicBezTo>
                  <a:cubicBezTo>
                    <a:pt x="57" y="126"/>
                    <a:pt x="53" y="121"/>
                    <a:pt x="49" y="124"/>
                  </a:cubicBezTo>
                  <a:cubicBezTo>
                    <a:pt x="45" y="126"/>
                    <a:pt x="47" y="133"/>
                    <a:pt x="46" y="137"/>
                  </a:cubicBezTo>
                  <a:cubicBezTo>
                    <a:pt x="45" y="142"/>
                    <a:pt x="44" y="148"/>
                    <a:pt x="43" y="153"/>
                  </a:cubicBezTo>
                  <a:cubicBezTo>
                    <a:pt x="43" y="154"/>
                    <a:pt x="46" y="155"/>
                    <a:pt x="46" y="157"/>
                  </a:cubicBezTo>
                  <a:cubicBezTo>
                    <a:pt x="46" y="158"/>
                    <a:pt x="41" y="158"/>
                    <a:pt x="41" y="160"/>
                  </a:cubicBezTo>
                  <a:cubicBezTo>
                    <a:pt x="40" y="163"/>
                    <a:pt x="43" y="182"/>
                    <a:pt x="45" y="180"/>
                  </a:cubicBezTo>
                  <a:cubicBezTo>
                    <a:pt x="43" y="182"/>
                    <a:pt x="38" y="178"/>
                    <a:pt x="37" y="180"/>
                  </a:cubicBezTo>
                  <a:cubicBezTo>
                    <a:pt x="35" y="182"/>
                    <a:pt x="37" y="186"/>
                    <a:pt x="36" y="187"/>
                  </a:cubicBezTo>
                  <a:cubicBezTo>
                    <a:pt x="32" y="190"/>
                    <a:pt x="30" y="190"/>
                    <a:pt x="26" y="193"/>
                  </a:cubicBezTo>
                  <a:cubicBezTo>
                    <a:pt x="20" y="196"/>
                    <a:pt x="23" y="196"/>
                    <a:pt x="19" y="199"/>
                  </a:cubicBezTo>
                  <a:cubicBezTo>
                    <a:pt x="12" y="206"/>
                    <a:pt x="16" y="202"/>
                    <a:pt x="6" y="204"/>
                  </a:cubicBezTo>
                  <a:cubicBezTo>
                    <a:pt x="3" y="205"/>
                    <a:pt x="0" y="206"/>
                    <a:pt x="0" y="210"/>
                  </a:cubicBezTo>
                  <a:cubicBezTo>
                    <a:pt x="15" y="211"/>
                    <a:pt x="33" y="206"/>
                    <a:pt x="36" y="224"/>
                  </a:cubicBezTo>
                  <a:cubicBezTo>
                    <a:pt x="38" y="232"/>
                    <a:pt x="33" y="237"/>
                    <a:pt x="35" y="246"/>
                  </a:cubicBezTo>
                  <a:cubicBezTo>
                    <a:pt x="37" y="254"/>
                    <a:pt x="40" y="258"/>
                    <a:pt x="46" y="263"/>
                  </a:cubicBezTo>
                  <a:cubicBezTo>
                    <a:pt x="53" y="258"/>
                    <a:pt x="65" y="260"/>
                    <a:pt x="65" y="252"/>
                  </a:cubicBezTo>
                  <a:cubicBezTo>
                    <a:pt x="68" y="246"/>
                    <a:pt x="74" y="244"/>
                    <a:pt x="77" y="248"/>
                  </a:cubicBezTo>
                  <a:cubicBezTo>
                    <a:pt x="80" y="253"/>
                    <a:pt x="75" y="263"/>
                    <a:pt x="72" y="266"/>
                  </a:cubicBezTo>
                  <a:cubicBezTo>
                    <a:pt x="65" y="269"/>
                    <a:pt x="61" y="277"/>
                    <a:pt x="63" y="284"/>
                  </a:cubicBezTo>
                  <a:cubicBezTo>
                    <a:pt x="65" y="290"/>
                    <a:pt x="68" y="288"/>
                    <a:pt x="71" y="291"/>
                  </a:cubicBezTo>
                  <a:cubicBezTo>
                    <a:pt x="74" y="293"/>
                    <a:pt x="76" y="297"/>
                    <a:pt x="79" y="299"/>
                  </a:cubicBezTo>
                  <a:cubicBezTo>
                    <a:pt x="79" y="300"/>
                    <a:pt x="81" y="303"/>
                    <a:pt x="81" y="303"/>
                  </a:cubicBezTo>
                  <a:cubicBezTo>
                    <a:pt x="82" y="304"/>
                    <a:pt x="85" y="301"/>
                    <a:pt x="86" y="303"/>
                  </a:cubicBezTo>
                  <a:cubicBezTo>
                    <a:pt x="88" y="306"/>
                    <a:pt x="87" y="312"/>
                    <a:pt x="87" y="316"/>
                  </a:cubicBezTo>
                  <a:cubicBezTo>
                    <a:pt x="88" y="321"/>
                    <a:pt x="91" y="335"/>
                    <a:pt x="97" y="333"/>
                  </a:cubicBezTo>
                  <a:cubicBezTo>
                    <a:pt x="99" y="337"/>
                    <a:pt x="108" y="342"/>
                    <a:pt x="106" y="347"/>
                  </a:cubicBezTo>
                  <a:cubicBezTo>
                    <a:pt x="105" y="349"/>
                    <a:pt x="97" y="349"/>
                    <a:pt x="95" y="350"/>
                  </a:cubicBezTo>
                  <a:cubicBezTo>
                    <a:pt x="87" y="353"/>
                    <a:pt x="73" y="356"/>
                    <a:pt x="75" y="366"/>
                  </a:cubicBezTo>
                  <a:cubicBezTo>
                    <a:pt x="75" y="369"/>
                    <a:pt x="79" y="369"/>
                    <a:pt x="79" y="371"/>
                  </a:cubicBezTo>
                  <a:cubicBezTo>
                    <a:pt x="80" y="374"/>
                    <a:pt x="79" y="377"/>
                    <a:pt x="79" y="379"/>
                  </a:cubicBezTo>
                  <a:cubicBezTo>
                    <a:pt x="81" y="382"/>
                    <a:pt x="87" y="389"/>
                    <a:pt x="87" y="393"/>
                  </a:cubicBezTo>
                  <a:cubicBezTo>
                    <a:pt x="84" y="395"/>
                    <a:pt x="84" y="395"/>
                    <a:pt x="84" y="395"/>
                  </a:cubicBezTo>
                  <a:cubicBezTo>
                    <a:pt x="67" y="392"/>
                    <a:pt x="71" y="428"/>
                    <a:pt x="71" y="437"/>
                  </a:cubicBezTo>
                  <a:cubicBezTo>
                    <a:pt x="70" y="447"/>
                    <a:pt x="68" y="456"/>
                    <a:pt x="70" y="466"/>
                  </a:cubicBezTo>
                  <a:cubicBezTo>
                    <a:pt x="70" y="467"/>
                    <a:pt x="73" y="476"/>
                    <a:pt x="73" y="476"/>
                  </a:cubicBezTo>
                  <a:cubicBezTo>
                    <a:pt x="72" y="479"/>
                    <a:pt x="66" y="482"/>
                    <a:pt x="67" y="484"/>
                  </a:cubicBezTo>
                  <a:cubicBezTo>
                    <a:pt x="68" y="484"/>
                    <a:pt x="84" y="493"/>
                    <a:pt x="84" y="494"/>
                  </a:cubicBezTo>
                  <a:cubicBezTo>
                    <a:pt x="89" y="499"/>
                    <a:pt x="81" y="502"/>
                    <a:pt x="82" y="508"/>
                  </a:cubicBezTo>
                  <a:cubicBezTo>
                    <a:pt x="82" y="513"/>
                    <a:pt x="87" y="514"/>
                    <a:pt x="93" y="516"/>
                  </a:cubicBezTo>
                  <a:cubicBezTo>
                    <a:pt x="93" y="517"/>
                    <a:pt x="101" y="519"/>
                    <a:pt x="101" y="519"/>
                  </a:cubicBezTo>
                  <a:cubicBezTo>
                    <a:pt x="104" y="523"/>
                    <a:pt x="101" y="523"/>
                    <a:pt x="101" y="525"/>
                  </a:cubicBezTo>
                  <a:cubicBezTo>
                    <a:pt x="101" y="524"/>
                    <a:pt x="99" y="528"/>
                    <a:pt x="100" y="530"/>
                  </a:cubicBezTo>
                  <a:cubicBezTo>
                    <a:pt x="100" y="531"/>
                    <a:pt x="107" y="534"/>
                    <a:pt x="108" y="535"/>
                  </a:cubicBezTo>
                  <a:cubicBezTo>
                    <a:pt x="111" y="540"/>
                    <a:pt x="112" y="545"/>
                    <a:pt x="105" y="547"/>
                  </a:cubicBezTo>
                  <a:cubicBezTo>
                    <a:pt x="102" y="550"/>
                    <a:pt x="98" y="554"/>
                    <a:pt x="103" y="557"/>
                  </a:cubicBezTo>
                  <a:cubicBezTo>
                    <a:pt x="105" y="562"/>
                    <a:pt x="96" y="571"/>
                    <a:pt x="92" y="574"/>
                  </a:cubicBezTo>
                  <a:cubicBezTo>
                    <a:pt x="93" y="576"/>
                    <a:pt x="93" y="579"/>
                    <a:pt x="92" y="582"/>
                  </a:cubicBezTo>
                  <a:cubicBezTo>
                    <a:pt x="85" y="588"/>
                    <a:pt x="89" y="588"/>
                    <a:pt x="87" y="594"/>
                  </a:cubicBezTo>
                  <a:cubicBezTo>
                    <a:pt x="87" y="596"/>
                    <a:pt x="92" y="600"/>
                    <a:pt x="84" y="599"/>
                  </a:cubicBezTo>
                  <a:cubicBezTo>
                    <a:pt x="82" y="602"/>
                    <a:pt x="82" y="602"/>
                    <a:pt x="82" y="602"/>
                  </a:cubicBezTo>
                  <a:cubicBezTo>
                    <a:pt x="85" y="609"/>
                    <a:pt x="78" y="611"/>
                    <a:pt x="80" y="618"/>
                  </a:cubicBezTo>
                  <a:cubicBezTo>
                    <a:pt x="81" y="625"/>
                    <a:pt x="85" y="626"/>
                    <a:pt x="84" y="637"/>
                  </a:cubicBezTo>
                  <a:cubicBezTo>
                    <a:pt x="80" y="639"/>
                    <a:pt x="78" y="642"/>
                    <a:pt x="78" y="646"/>
                  </a:cubicBezTo>
                  <a:cubicBezTo>
                    <a:pt x="70" y="652"/>
                    <a:pt x="60" y="655"/>
                    <a:pt x="58" y="665"/>
                  </a:cubicBezTo>
                  <a:cubicBezTo>
                    <a:pt x="57" y="669"/>
                    <a:pt x="58" y="675"/>
                    <a:pt x="56" y="678"/>
                  </a:cubicBezTo>
                  <a:cubicBezTo>
                    <a:pt x="53" y="683"/>
                    <a:pt x="47" y="683"/>
                    <a:pt x="45" y="690"/>
                  </a:cubicBezTo>
                  <a:cubicBezTo>
                    <a:pt x="48" y="692"/>
                    <a:pt x="54" y="703"/>
                    <a:pt x="56" y="706"/>
                  </a:cubicBezTo>
                  <a:cubicBezTo>
                    <a:pt x="58" y="711"/>
                    <a:pt x="55" y="713"/>
                    <a:pt x="61" y="715"/>
                  </a:cubicBezTo>
                  <a:cubicBezTo>
                    <a:pt x="75" y="721"/>
                    <a:pt x="71" y="704"/>
                    <a:pt x="78" y="701"/>
                  </a:cubicBezTo>
                  <a:cubicBezTo>
                    <a:pt x="83" y="698"/>
                    <a:pt x="87" y="701"/>
                    <a:pt x="92" y="700"/>
                  </a:cubicBezTo>
                  <a:cubicBezTo>
                    <a:pt x="98" y="699"/>
                    <a:pt x="100" y="695"/>
                    <a:pt x="107" y="697"/>
                  </a:cubicBezTo>
                  <a:cubicBezTo>
                    <a:pt x="112" y="698"/>
                    <a:pt x="116" y="702"/>
                    <a:pt x="120" y="704"/>
                  </a:cubicBezTo>
                  <a:cubicBezTo>
                    <a:pt x="127" y="708"/>
                    <a:pt x="129" y="705"/>
                    <a:pt x="130" y="715"/>
                  </a:cubicBezTo>
                  <a:cubicBezTo>
                    <a:pt x="143" y="712"/>
                    <a:pt x="149" y="700"/>
                    <a:pt x="160" y="693"/>
                  </a:cubicBezTo>
                  <a:cubicBezTo>
                    <a:pt x="166" y="689"/>
                    <a:pt x="172" y="688"/>
                    <a:pt x="176" y="681"/>
                  </a:cubicBezTo>
                  <a:cubicBezTo>
                    <a:pt x="179" y="675"/>
                    <a:pt x="180" y="664"/>
                    <a:pt x="189" y="675"/>
                  </a:cubicBezTo>
                  <a:cubicBezTo>
                    <a:pt x="192" y="671"/>
                    <a:pt x="196" y="664"/>
                    <a:pt x="202" y="666"/>
                  </a:cubicBezTo>
                  <a:cubicBezTo>
                    <a:pt x="203" y="666"/>
                    <a:pt x="217" y="678"/>
                    <a:pt x="218" y="680"/>
                  </a:cubicBezTo>
                  <a:cubicBezTo>
                    <a:pt x="221" y="683"/>
                    <a:pt x="223" y="688"/>
                    <a:pt x="226" y="690"/>
                  </a:cubicBezTo>
                  <a:cubicBezTo>
                    <a:pt x="227" y="691"/>
                    <a:pt x="237" y="690"/>
                    <a:pt x="237" y="691"/>
                  </a:cubicBezTo>
                  <a:cubicBezTo>
                    <a:pt x="241" y="692"/>
                    <a:pt x="246" y="691"/>
                    <a:pt x="247" y="687"/>
                  </a:cubicBezTo>
                  <a:cubicBezTo>
                    <a:pt x="247" y="687"/>
                    <a:pt x="247" y="687"/>
                    <a:pt x="247" y="687"/>
                  </a:cubicBezTo>
                  <a:cubicBezTo>
                    <a:pt x="250" y="667"/>
                    <a:pt x="262" y="679"/>
                    <a:pt x="275" y="681"/>
                  </a:cubicBezTo>
                  <a:cubicBezTo>
                    <a:pt x="283" y="680"/>
                    <a:pt x="301" y="684"/>
                    <a:pt x="306" y="677"/>
                  </a:cubicBezTo>
                  <a:cubicBezTo>
                    <a:pt x="306" y="677"/>
                    <a:pt x="306" y="677"/>
                    <a:pt x="306" y="677"/>
                  </a:cubicBezTo>
                  <a:cubicBezTo>
                    <a:pt x="306" y="674"/>
                    <a:pt x="314" y="673"/>
                    <a:pt x="316" y="672"/>
                  </a:cubicBezTo>
                  <a:cubicBezTo>
                    <a:pt x="320" y="668"/>
                    <a:pt x="322" y="666"/>
                    <a:pt x="326" y="662"/>
                  </a:cubicBezTo>
                  <a:cubicBezTo>
                    <a:pt x="328" y="661"/>
                    <a:pt x="331" y="659"/>
                    <a:pt x="334" y="657"/>
                  </a:cubicBezTo>
                  <a:cubicBezTo>
                    <a:pt x="337" y="655"/>
                    <a:pt x="345" y="649"/>
                    <a:pt x="347" y="646"/>
                  </a:cubicBezTo>
                  <a:cubicBezTo>
                    <a:pt x="351" y="640"/>
                    <a:pt x="345" y="639"/>
                    <a:pt x="347" y="636"/>
                  </a:cubicBezTo>
                  <a:cubicBezTo>
                    <a:pt x="350" y="632"/>
                    <a:pt x="356" y="635"/>
                    <a:pt x="359" y="631"/>
                  </a:cubicBezTo>
                  <a:cubicBezTo>
                    <a:pt x="362" y="627"/>
                    <a:pt x="358" y="626"/>
                    <a:pt x="357" y="622"/>
                  </a:cubicBezTo>
                  <a:cubicBezTo>
                    <a:pt x="355" y="615"/>
                    <a:pt x="355" y="611"/>
                    <a:pt x="350" y="604"/>
                  </a:cubicBezTo>
                  <a:cubicBezTo>
                    <a:pt x="341" y="600"/>
                    <a:pt x="343" y="598"/>
                    <a:pt x="342" y="588"/>
                  </a:cubicBezTo>
                  <a:cubicBezTo>
                    <a:pt x="341" y="583"/>
                    <a:pt x="339" y="583"/>
                    <a:pt x="340" y="579"/>
                  </a:cubicBezTo>
                  <a:cubicBezTo>
                    <a:pt x="340" y="577"/>
                    <a:pt x="344" y="569"/>
                    <a:pt x="347" y="569"/>
                  </a:cubicBezTo>
                  <a:cubicBezTo>
                    <a:pt x="344" y="562"/>
                    <a:pt x="341" y="556"/>
                    <a:pt x="339" y="549"/>
                  </a:cubicBezTo>
                  <a:cubicBezTo>
                    <a:pt x="339" y="545"/>
                    <a:pt x="339" y="545"/>
                    <a:pt x="339" y="545"/>
                  </a:cubicBezTo>
                  <a:cubicBezTo>
                    <a:pt x="342" y="539"/>
                    <a:pt x="342" y="539"/>
                    <a:pt x="342" y="539"/>
                  </a:cubicBezTo>
                  <a:cubicBezTo>
                    <a:pt x="342" y="536"/>
                    <a:pt x="342" y="536"/>
                    <a:pt x="342" y="536"/>
                  </a:cubicBezTo>
                  <a:cubicBezTo>
                    <a:pt x="340" y="534"/>
                    <a:pt x="340" y="534"/>
                    <a:pt x="340" y="534"/>
                  </a:cubicBezTo>
                  <a:cubicBezTo>
                    <a:pt x="338" y="538"/>
                    <a:pt x="338" y="538"/>
                    <a:pt x="338" y="538"/>
                  </a:cubicBezTo>
                  <a:cubicBezTo>
                    <a:pt x="333" y="534"/>
                    <a:pt x="333" y="534"/>
                    <a:pt x="333" y="534"/>
                  </a:cubicBezTo>
                  <a:cubicBezTo>
                    <a:pt x="329" y="530"/>
                    <a:pt x="329" y="530"/>
                    <a:pt x="329" y="530"/>
                  </a:cubicBezTo>
                  <a:cubicBezTo>
                    <a:pt x="328" y="527"/>
                    <a:pt x="326" y="525"/>
                    <a:pt x="325" y="523"/>
                  </a:cubicBezTo>
                  <a:cubicBezTo>
                    <a:pt x="326" y="520"/>
                    <a:pt x="326" y="520"/>
                    <a:pt x="326" y="520"/>
                  </a:cubicBezTo>
                  <a:cubicBezTo>
                    <a:pt x="326" y="512"/>
                    <a:pt x="326" y="506"/>
                    <a:pt x="334" y="505"/>
                  </a:cubicBezTo>
                  <a:cubicBezTo>
                    <a:pt x="334" y="505"/>
                    <a:pt x="334" y="503"/>
                    <a:pt x="334" y="503"/>
                  </a:cubicBezTo>
                  <a:cubicBezTo>
                    <a:pt x="331" y="498"/>
                    <a:pt x="331" y="495"/>
                    <a:pt x="326" y="495"/>
                  </a:cubicBezTo>
                  <a:cubicBezTo>
                    <a:pt x="320" y="488"/>
                    <a:pt x="320" y="488"/>
                    <a:pt x="320" y="488"/>
                  </a:cubicBezTo>
                  <a:cubicBezTo>
                    <a:pt x="322" y="485"/>
                    <a:pt x="322" y="485"/>
                    <a:pt x="322" y="485"/>
                  </a:cubicBezTo>
                  <a:cubicBezTo>
                    <a:pt x="331" y="484"/>
                    <a:pt x="339" y="483"/>
                    <a:pt x="344" y="475"/>
                  </a:cubicBezTo>
                  <a:cubicBezTo>
                    <a:pt x="343" y="471"/>
                    <a:pt x="343" y="471"/>
                    <a:pt x="343" y="471"/>
                  </a:cubicBezTo>
                  <a:cubicBezTo>
                    <a:pt x="342" y="470"/>
                    <a:pt x="342" y="470"/>
                    <a:pt x="342" y="470"/>
                  </a:cubicBezTo>
                  <a:cubicBezTo>
                    <a:pt x="336" y="474"/>
                    <a:pt x="333" y="476"/>
                    <a:pt x="326" y="471"/>
                  </a:cubicBezTo>
                  <a:cubicBezTo>
                    <a:pt x="326" y="468"/>
                    <a:pt x="326" y="468"/>
                    <a:pt x="326" y="468"/>
                  </a:cubicBezTo>
                  <a:cubicBezTo>
                    <a:pt x="330" y="465"/>
                    <a:pt x="334" y="461"/>
                    <a:pt x="336" y="456"/>
                  </a:cubicBezTo>
                  <a:cubicBezTo>
                    <a:pt x="333" y="444"/>
                    <a:pt x="348" y="438"/>
                    <a:pt x="345" y="426"/>
                  </a:cubicBezTo>
                  <a:cubicBezTo>
                    <a:pt x="346" y="424"/>
                    <a:pt x="346" y="424"/>
                    <a:pt x="346" y="424"/>
                  </a:cubicBezTo>
                  <a:cubicBezTo>
                    <a:pt x="356" y="423"/>
                    <a:pt x="356" y="423"/>
                    <a:pt x="356" y="423"/>
                  </a:cubicBezTo>
                  <a:cubicBezTo>
                    <a:pt x="357" y="421"/>
                    <a:pt x="357" y="421"/>
                    <a:pt x="357" y="421"/>
                  </a:cubicBezTo>
                  <a:cubicBezTo>
                    <a:pt x="354" y="416"/>
                    <a:pt x="354" y="416"/>
                    <a:pt x="354" y="416"/>
                  </a:cubicBezTo>
                  <a:cubicBezTo>
                    <a:pt x="359" y="412"/>
                    <a:pt x="367" y="411"/>
                    <a:pt x="373" y="406"/>
                  </a:cubicBezTo>
                  <a:cubicBezTo>
                    <a:pt x="378" y="407"/>
                    <a:pt x="382" y="409"/>
                    <a:pt x="387" y="409"/>
                  </a:cubicBezTo>
                  <a:cubicBezTo>
                    <a:pt x="389" y="405"/>
                    <a:pt x="389" y="405"/>
                    <a:pt x="389" y="405"/>
                  </a:cubicBezTo>
                  <a:cubicBezTo>
                    <a:pt x="391" y="405"/>
                    <a:pt x="393" y="405"/>
                    <a:pt x="393" y="403"/>
                  </a:cubicBezTo>
                  <a:cubicBezTo>
                    <a:pt x="386" y="402"/>
                    <a:pt x="377" y="402"/>
                    <a:pt x="371" y="398"/>
                  </a:cubicBezTo>
                  <a:cubicBezTo>
                    <a:pt x="371" y="395"/>
                    <a:pt x="372" y="394"/>
                    <a:pt x="370" y="393"/>
                  </a:cubicBezTo>
                  <a:cubicBezTo>
                    <a:pt x="370" y="391"/>
                    <a:pt x="370" y="391"/>
                    <a:pt x="370" y="391"/>
                  </a:cubicBezTo>
                  <a:cubicBezTo>
                    <a:pt x="372" y="390"/>
                    <a:pt x="373" y="388"/>
                    <a:pt x="372" y="387"/>
                  </a:cubicBezTo>
                  <a:cubicBezTo>
                    <a:pt x="374" y="381"/>
                    <a:pt x="374" y="381"/>
                    <a:pt x="374" y="381"/>
                  </a:cubicBezTo>
                  <a:cubicBezTo>
                    <a:pt x="372" y="377"/>
                    <a:pt x="372" y="377"/>
                    <a:pt x="372" y="377"/>
                  </a:cubicBezTo>
                  <a:cubicBezTo>
                    <a:pt x="373" y="372"/>
                    <a:pt x="373" y="372"/>
                    <a:pt x="373" y="372"/>
                  </a:cubicBezTo>
                  <a:cubicBezTo>
                    <a:pt x="381" y="368"/>
                    <a:pt x="388" y="366"/>
                    <a:pt x="391" y="357"/>
                  </a:cubicBezTo>
                  <a:cubicBezTo>
                    <a:pt x="390" y="353"/>
                    <a:pt x="390" y="353"/>
                    <a:pt x="390" y="353"/>
                  </a:cubicBezTo>
                  <a:cubicBezTo>
                    <a:pt x="371" y="342"/>
                    <a:pt x="347" y="366"/>
                    <a:pt x="333" y="338"/>
                  </a:cubicBezTo>
                  <a:cubicBezTo>
                    <a:pt x="322" y="335"/>
                    <a:pt x="315" y="325"/>
                    <a:pt x="307" y="318"/>
                  </a:cubicBezTo>
                  <a:cubicBezTo>
                    <a:pt x="287" y="309"/>
                    <a:pt x="287" y="309"/>
                    <a:pt x="287" y="309"/>
                  </a:cubicBezTo>
                  <a:cubicBezTo>
                    <a:pt x="284" y="292"/>
                    <a:pt x="284" y="292"/>
                    <a:pt x="284" y="292"/>
                  </a:cubicBezTo>
                  <a:cubicBezTo>
                    <a:pt x="284" y="292"/>
                    <a:pt x="286" y="296"/>
                    <a:pt x="286" y="296"/>
                  </a:cubicBezTo>
                  <a:cubicBezTo>
                    <a:pt x="284" y="293"/>
                    <a:pt x="284" y="293"/>
                    <a:pt x="284" y="293"/>
                  </a:cubicBezTo>
                  <a:cubicBezTo>
                    <a:pt x="285" y="287"/>
                    <a:pt x="285" y="287"/>
                    <a:pt x="285" y="287"/>
                  </a:cubicBezTo>
                  <a:cubicBezTo>
                    <a:pt x="290" y="281"/>
                    <a:pt x="290" y="281"/>
                    <a:pt x="290" y="281"/>
                  </a:cubicBezTo>
                  <a:cubicBezTo>
                    <a:pt x="292" y="277"/>
                    <a:pt x="292" y="277"/>
                    <a:pt x="292" y="277"/>
                  </a:cubicBezTo>
                  <a:cubicBezTo>
                    <a:pt x="294" y="275"/>
                    <a:pt x="296" y="273"/>
                    <a:pt x="298" y="271"/>
                  </a:cubicBezTo>
                  <a:cubicBezTo>
                    <a:pt x="301" y="271"/>
                    <a:pt x="303" y="271"/>
                    <a:pt x="306" y="271"/>
                  </a:cubicBezTo>
                  <a:cubicBezTo>
                    <a:pt x="321" y="261"/>
                    <a:pt x="321" y="261"/>
                    <a:pt x="321" y="261"/>
                  </a:cubicBezTo>
                  <a:cubicBezTo>
                    <a:pt x="329" y="260"/>
                    <a:pt x="329" y="260"/>
                    <a:pt x="329" y="260"/>
                  </a:cubicBezTo>
                  <a:cubicBezTo>
                    <a:pt x="337" y="257"/>
                    <a:pt x="337" y="257"/>
                    <a:pt x="337" y="257"/>
                  </a:cubicBezTo>
                  <a:cubicBezTo>
                    <a:pt x="342" y="257"/>
                    <a:pt x="347" y="257"/>
                    <a:pt x="351" y="256"/>
                  </a:cubicBezTo>
                  <a:cubicBezTo>
                    <a:pt x="359" y="257"/>
                    <a:pt x="359" y="257"/>
                    <a:pt x="359" y="257"/>
                  </a:cubicBezTo>
                  <a:cubicBezTo>
                    <a:pt x="362" y="256"/>
                    <a:pt x="362" y="256"/>
                    <a:pt x="362" y="256"/>
                  </a:cubicBezTo>
                  <a:cubicBezTo>
                    <a:pt x="363" y="255"/>
                    <a:pt x="363" y="255"/>
                    <a:pt x="363" y="255"/>
                  </a:cubicBezTo>
                  <a:cubicBezTo>
                    <a:pt x="363" y="250"/>
                    <a:pt x="363" y="250"/>
                    <a:pt x="363" y="250"/>
                  </a:cubicBezTo>
                  <a:cubicBezTo>
                    <a:pt x="363" y="248"/>
                    <a:pt x="363" y="246"/>
                    <a:pt x="363" y="244"/>
                  </a:cubicBezTo>
                  <a:cubicBezTo>
                    <a:pt x="365" y="242"/>
                    <a:pt x="365" y="242"/>
                    <a:pt x="365" y="242"/>
                  </a:cubicBezTo>
                  <a:cubicBezTo>
                    <a:pt x="367" y="241"/>
                    <a:pt x="367" y="241"/>
                    <a:pt x="367" y="241"/>
                  </a:cubicBezTo>
                  <a:cubicBezTo>
                    <a:pt x="373" y="244"/>
                    <a:pt x="373" y="244"/>
                    <a:pt x="373" y="244"/>
                  </a:cubicBezTo>
                  <a:cubicBezTo>
                    <a:pt x="378" y="245"/>
                    <a:pt x="378" y="245"/>
                    <a:pt x="378" y="245"/>
                  </a:cubicBezTo>
                  <a:cubicBezTo>
                    <a:pt x="377" y="241"/>
                    <a:pt x="377" y="237"/>
                    <a:pt x="377" y="233"/>
                  </a:cubicBezTo>
                  <a:cubicBezTo>
                    <a:pt x="379" y="220"/>
                    <a:pt x="379" y="220"/>
                    <a:pt x="379" y="220"/>
                  </a:cubicBezTo>
                  <a:cubicBezTo>
                    <a:pt x="377" y="213"/>
                    <a:pt x="377" y="213"/>
                    <a:pt x="377" y="213"/>
                  </a:cubicBezTo>
                  <a:cubicBezTo>
                    <a:pt x="373" y="209"/>
                    <a:pt x="373" y="209"/>
                    <a:pt x="373" y="209"/>
                  </a:cubicBezTo>
                  <a:cubicBezTo>
                    <a:pt x="371" y="208"/>
                    <a:pt x="371" y="208"/>
                    <a:pt x="371" y="208"/>
                  </a:cubicBezTo>
                  <a:cubicBezTo>
                    <a:pt x="367" y="209"/>
                    <a:pt x="367" y="209"/>
                    <a:pt x="367" y="209"/>
                  </a:cubicBezTo>
                  <a:cubicBezTo>
                    <a:pt x="356" y="218"/>
                    <a:pt x="356" y="218"/>
                    <a:pt x="356" y="218"/>
                  </a:cubicBezTo>
                  <a:cubicBezTo>
                    <a:pt x="350" y="221"/>
                    <a:pt x="345" y="223"/>
                    <a:pt x="340" y="226"/>
                  </a:cubicBezTo>
                  <a:cubicBezTo>
                    <a:pt x="342" y="227"/>
                    <a:pt x="343" y="228"/>
                    <a:pt x="345" y="230"/>
                  </a:cubicBezTo>
                  <a:cubicBezTo>
                    <a:pt x="343" y="233"/>
                    <a:pt x="343" y="233"/>
                    <a:pt x="343" y="233"/>
                  </a:cubicBezTo>
                  <a:cubicBezTo>
                    <a:pt x="338" y="235"/>
                    <a:pt x="333" y="237"/>
                    <a:pt x="329" y="239"/>
                  </a:cubicBezTo>
                  <a:cubicBezTo>
                    <a:pt x="326" y="239"/>
                    <a:pt x="326" y="239"/>
                    <a:pt x="326" y="239"/>
                  </a:cubicBezTo>
                  <a:cubicBezTo>
                    <a:pt x="325" y="238"/>
                    <a:pt x="324" y="238"/>
                    <a:pt x="323" y="237"/>
                  </a:cubicBezTo>
                  <a:cubicBezTo>
                    <a:pt x="322" y="235"/>
                    <a:pt x="322" y="235"/>
                    <a:pt x="322" y="235"/>
                  </a:cubicBezTo>
                  <a:cubicBezTo>
                    <a:pt x="323" y="235"/>
                    <a:pt x="324" y="234"/>
                    <a:pt x="325" y="234"/>
                  </a:cubicBezTo>
                  <a:cubicBezTo>
                    <a:pt x="331" y="232"/>
                    <a:pt x="331" y="232"/>
                    <a:pt x="331" y="232"/>
                  </a:cubicBezTo>
                  <a:cubicBezTo>
                    <a:pt x="331" y="223"/>
                    <a:pt x="331" y="223"/>
                    <a:pt x="331" y="223"/>
                  </a:cubicBezTo>
                  <a:cubicBezTo>
                    <a:pt x="327" y="214"/>
                    <a:pt x="327" y="214"/>
                    <a:pt x="327" y="214"/>
                  </a:cubicBezTo>
                  <a:cubicBezTo>
                    <a:pt x="323" y="210"/>
                    <a:pt x="321" y="207"/>
                    <a:pt x="323" y="202"/>
                  </a:cubicBezTo>
                  <a:cubicBezTo>
                    <a:pt x="341" y="197"/>
                    <a:pt x="339" y="186"/>
                    <a:pt x="349" y="174"/>
                  </a:cubicBezTo>
                  <a:cubicBezTo>
                    <a:pt x="348" y="171"/>
                    <a:pt x="347" y="168"/>
                    <a:pt x="345" y="167"/>
                  </a:cubicBezTo>
                  <a:cubicBezTo>
                    <a:pt x="349" y="164"/>
                    <a:pt x="353" y="162"/>
                    <a:pt x="357" y="160"/>
                  </a:cubicBezTo>
                  <a:cubicBezTo>
                    <a:pt x="362" y="156"/>
                    <a:pt x="360" y="141"/>
                    <a:pt x="360" y="136"/>
                  </a:cubicBezTo>
                  <a:cubicBezTo>
                    <a:pt x="357" y="130"/>
                    <a:pt x="372" y="128"/>
                    <a:pt x="367" y="118"/>
                  </a:cubicBezTo>
                  <a:cubicBezTo>
                    <a:pt x="369" y="115"/>
                    <a:pt x="369" y="115"/>
                    <a:pt x="369" y="115"/>
                  </a:cubicBezTo>
                  <a:cubicBezTo>
                    <a:pt x="380" y="115"/>
                    <a:pt x="380" y="115"/>
                    <a:pt x="380" y="115"/>
                  </a:cubicBezTo>
                  <a:cubicBezTo>
                    <a:pt x="382" y="114"/>
                    <a:pt x="383" y="113"/>
                    <a:pt x="385" y="112"/>
                  </a:cubicBezTo>
                  <a:cubicBezTo>
                    <a:pt x="388" y="113"/>
                    <a:pt x="388" y="113"/>
                    <a:pt x="388" y="113"/>
                  </a:cubicBezTo>
                  <a:cubicBezTo>
                    <a:pt x="387" y="117"/>
                    <a:pt x="387" y="117"/>
                    <a:pt x="387" y="117"/>
                  </a:cubicBezTo>
                  <a:cubicBezTo>
                    <a:pt x="388" y="119"/>
                    <a:pt x="388" y="119"/>
                    <a:pt x="388" y="119"/>
                  </a:cubicBezTo>
                  <a:cubicBezTo>
                    <a:pt x="392" y="119"/>
                    <a:pt x="394" y="120"/>
                    <a:pt x="394" y="116"/>
                  </a:cubicBezTo>
                  <a:cubicBezTo>
                    <a:pt x="391" y="113"/>
                    <a:pt x="391" y="113"/>
                    <a:pt x="391" y="113"/>
                  </a:cubicBezTo>
                  <a:cubicBezTo>
                    <a:pt x="392" y="109"/>
                    <a:pt x="392" y="109"/>
                    <a:pt x="392" y="109"/>
                  </a:cubicBezTo>
                  <a:cubicBezTo>
                    <a:pt x="390" y="107"/>
                    <a:pt x="390" y="107"/>
                    <a:pt x="390" y="107"/>
                  </a:cubicBezTo>
                  <a:cubicBezTo>
                    <a:pt x="387" y="108"/>
                    <a:pt x="384" y="109"/>
                    <a:pt x="380" y="108"/>
                  </a:cubicBezTo>
                  <a:cubicBezTo>
                    <a:pt x="377" y="107"/>
                    <a:pt x="378" y="105"/>
                    <a:pt x="381" y="103"/>
                  </a:cubicBezTo>
                  <a:cubicBezTo>
                    <a:pt x="378" y="101"/>
                    <a:pt x="374" y="98"/>
                    <a:pt x="370" y="98"/>
                  </a:cubicBezTo>
                  <a:cubicBezTo>
                    <a:pt x="372" y="93"/>
                    <a:pt x="366" y="88"/>
                    <a:pt x="361" y="86"/>
                  </a:cubicBezTo>
                  <a:cubicBezTo>
                    <a:pt x="358" y="87"/>
                    <a:pt x="357" y="88"/>
                    <a:pt x="356" y="85"/>
                  </a:cubicBezTo>
                  <a:cubicBezTo>
                    <a:pt x="353" y="85"/>
                    <a:pt x="351" y="85"/>
                    <a:pt x="349" y="86"/>
                  </a:cubicBezTo>
                  <a:cubicBezTo>
                    <a:pt x="346" y="86"/>
                    <a:pt x="346" y="86"/>
                    <a:pt x="346" y="86"/>
                  </a:cubicBezTo>
                  <a:cubicBezTo>
                    <a:pt x="346" y="83"/>
                    <a:pt x="346" y="83"/>
                    <a:pt x="346" y="83"/>
                  </a:cubicBezTo>
                  <a:cubicBezTo>
                    <a:pt x="344" y="79"/>
                    <a:pt x="343" y="74"/>
                    <a:pt x="342" y="69"/>
                  </a:cubicBezTo>
                  <a:cubicBezTo>
                    <a:pt x="336" y="72"/>
                    <a:pt x="336" y="72"/>
                    <a:pt x="336" y="72"/>
                  </a:cubicBezTo>
                  <a:cubicBezTo>
                    <a:pt x="334" y="74"/>
                    <a:pt x="334" y="75"/>
                    <a:pt x="332" y="76"/>
                  </a:cubicBezTo>
                  <a:cubicBezTo>
                    <a:pt x="325" y="74"/>
                    <a:pt x="319" y="73"/>
                    <a:pt x="314" y="69"/>
                  </a:cubicBezTo>
                  <a:cubicBezTo>
                    <a:pt x="317" y="63"/>
                    <a:pt x="317" y="63"/>
                    <a:pt x="317" y="63"/>
                  </a:cubicBezTo>
                  <a:cubicBezTo>
                    <a:pt x="315" y="62"/>
                    <a:pt x="315" y="62"/>
                    <a:pt x="315" y="62"/>
                  </a:cubicBezTo>
                  <a:cubicBezTo>
                    <a:pt x="306" y="61"/>
                    <a:pt x="313" y="37"/>
                    <a:pt x="315" y="32"/>
                  </a:cubicBezTo>
                  <a:cubicBezTo>
                    <a:pt x="312" y="28"/>
                    <a:pt x="312" y="28"/>
                    <a:pt x="312" y="28"/>
                  </a:cubicBezTo>
                  <a:cubicBezTo>
                    <a:pt x="316" y="24"/>
                    <a:pt x="320" y="20"/>
                    <a:pt x="325" y="19"/>
                  </a:cubicBezTo>
                  <a:cubicBezTo>
                    <a:pt x="322" y="15"/>
                    <a:pt x="319" y="12"/>
                    <a:pt x="315" y="8"/>
                  </a:cubicBezTo>
                  <a:cubicBezTo>
                    <a:pt x="318" y="5"/>
                    <a:pt x="318" y="5"/>
                    <a:pt x="318" y="5"/>
                  </a:cubicBezTo>
                  <a:cubicBezTo>
                    <a:pt x="321" y="4"/>
                    <a:pt x="321" y="4"/>
                    <a:pt x="321" y="4"/>
                  </a:cubicBezTo>
                  <a:cubicBezTo>
                    <a:pt x="319" y="1"/>
                    <a:pt x="319" y="1"/>
                    <a:pt x="319" y="1"/>
                  </a:cubicBezTo>
                  <a:cubicBezTo>
                    <a:pt x="318" y="2"/>
                    <a:pt x="316" y="3"/>
                    <a:pt x="315" y="2"/>
                  </a:cubicBezTo>
                  <a:cubicBezTo>
                    <a:pt x="313" y="1"/>
                    <a:pt x="316" y="3"/>
                    <a:pt x="315" y="2"/>
                  </a:cubicBezTo>
                  <a:cubicBezTo>
                    <a:pt x="313" y="1"/>
                    <a:pt x="316" y="3"/>
                    <a:pt x="315" y="2"/>
                  </a:cubicBezTo>
                  <a:close/>
                </a:path>
              </a:pathLst>
            </a:custGeom>
            <a:solidFill>
              <a:schemeClr val="bg2"/>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12"/>
            <p:cNvSpPr>
              <a:spLocks/>
            </p:cNvSpPr>
            <p:nvPr/>
          </p:nvSpPr>
          <p:spPr bwMode="auto">
            <a:xfrm>
              <a:off x="1857375" y="4594226"/>
              <a:ext cx="1298575" cy="1252537"/>
            </a:xfrm>
            <a:custGeom>
              <a:avLst/>
              <a:gdLst>
                <a:gd name="T0" fmla="*/ 2147483646 w 341"/>
                <a:gd name="T1" fmla="*/ 2147483646 h 329"/>
                <a:gd name="T2" fmla="*/ 2147483646 w 341"/>
                <a:gd name="T3" fmla="*/ 2147483646 h 329"/>
                <a:gd name="T4" fmla="*/ 2147483646 w 341"/>
                <a:gd name="T5" fmla="*/ 2147483646 h 329"/>
                <a:gd name="T6" fmla="*/ 2147483646 w 341"/>
                <a:gd name="T7" fmla="*/ 1942201385 h 329"/>
                <a:gd name="T8" fmla="*/ 2147483646 w 341"/>
                <a:gd name="T9" fmla="*/ 1666814565 h 329"/>
                <a:gd name="T10" fmla="*/ 2147483646 w 341"/>
                <a:gd name="T11" fmla="*/ 1130534566 h 329"/>
                <a:gd name="T12" fmla="*/ 2147483646 w 341"/>
                <a:gd name="T13" fmla="*/ 550773641 h 329"/>
                <a:gd name="T14" fmla="*/ 2147483646 w 341"/>
                <a:gd name="T15" fmla="*/ 521786356 h 329"/>
                <a:gd name="T16" fmla="*/ 2147483646 w 341"/>
                <a:gd name="T17" fmla="*/ 159433874 h 329"/>
                <a:gd name="T18" fmla="*/ 2147483646 w 341"/>
                <a:gd name="T19" fmla="*/ 130446589 h 329"/>
                <a:gd name="T20" fmla="*/ 2147483646 w 341"/>
                <a:gd name="T21" fmla="*/ 333361390 h 329"/>
                <a:gd name="T22" fmla="*/ 2147483646 w 341"/>
                <a:gd name="T23" fmla="*/ 695713872 h 329"/>
                <a:gd name="T24" fmla="*/ 2147483646 w 341"/>
                <a:gd name="T25" fmla="*/ 884135031 h 329"/>
                <a:gd name="T26" fmla="*/ 2147483646 w 341"/>
                <a:gd name="T27" fmla="*/ 840654103 h 329"/>
                <a:gd name="T28" fmla="*/ 2147483646 w 341"/>
                <a:gd name="T29" fmla="*/ 956607050 h 329"/>
                <a:gd name="T30" fmla="*/ 1957759850 w 341"/>
                <a:gd name="T31" fmla="*/ 840654103 h 329"/>
                <a:gd name="T32" fmla="*/ 1522699144 w 341"/>
                <a:gd name="T33" fmla="*/ 782679534 h 329"/>
                <a:gd name="T34" fmla="*/ 1377681447 w 341"/>
                <a:gd name="T35" fmla="*/ 942113408 h 329"/>
                <a:gd name="T36" fmla="*/ 1479194977 w 341"/>
                <a:gd name="T37" fmla="*/ 1029075262 h 329"/>
                <a:gd name="T38" fmla="*/ 1406684225 w 341"/>
                <a:gd name="T39" fmla="*/ 1188509136 h 329"/>
                <a:gd name="T40" fmla="*/ 1334177281 w 341"/>
                <a:gd name="T41" fmla="*/ 1347946817 h 329"/>
                <a:gd name="T42" fmla="*/ 1160152998 w 341"/>
                <a:gd name="T43" fmla="*/ 1420415029 h 329"/>
                <a:gd name="T44" fmla="*/ 971627327 w 341"/>
                <a:gd name="T45" fmla="*/ 1521874333 h 329"/>
                <a:gd name="T46" fmla="*/ 696093322 w 341"/>
                <a:gd name="T47" fmla="*/ 1565355260 h 329"/>
                <a:gd name="T48" fmla="*/ 188525671 w 341"/>
                <a:gd name="T49" fmla="*/ 1840742081 h 329"/>
                <a:gd name="T50" fmla="*/ 58009364 w 341"/>
                <a:gd name="T51" fmla="*/ 2087141616 h 329"/>
                <a:gd name="T52" fmla="*/ 0 w 341"/>
                <a:gd name="T53" fmla="*/ 2147483646 h 329"/>
                <a:gd name="T54" fmla="*/ 348044757 w 341"/>
                <a:gd name="T55" fmla="*/ 2147483646 h 329"/>
                <a:gd name="T56" fmla="*/ 638083959 w 341"/>
                <a:gd name="T57" fmla="*/ 2147483646 h 329"/>
                <a:gd name="T58" fmla="*/ 710594711 w 341"/>
                <a:gd name="T59" fmla="*/ 2147483646 h 329"/>
                <a:gd name="T60" fmla="*/ 826609630 w 341"/>
                <a:gd name="T61" fmla="*/ 2147483646 h 329"/>
                <a:gd name="T62" fmla="*/ 1203657165 w 341"/>
                <a:gd name="T63" fmla="*/ 2147483646 h 329"/>
                <a:gd name="T64" fmla="*/ 1131150220 w 341"/>
                <a:gd name="T65" fmla="*/ 2147483646 h 329"/>
                <a:gd name="T66" fmla="*/ 536570428 w 341"/>
                <a:gd name="T67" fmla="*/ 2147483646 h 329"/>
                <a:gd name="T68" fmla="*/ 681588125 w 341"/>
                <a:gd name="T69" fmla="*/ 2147483646 h 329"/>
                <a:gd name="T70" fmla="*/ 841111019 w 341"/>
                <a:gd name="T71" fmla="*/ 2147483646 h 329"/>
                <a:gd name="T72" fmla="*/ 971627327 w 341"/>
                <a:gd name="T73" fmla="*/ 2147483646 h 329"/>
                <a:gd name="T74" fmla="*/ 899120382 w 341"/>
                <a:gd name="T75" fmla="*/ 2147483646 h 329"/>
                <a:gd name="T76" fmla="*/ 1102143634 w 341"/>
                <a:gd name="T77" fmla="*/ 2147483646 h 329"/>
                <a:gd name="T78" fmla="*/ 1247165139 w 341"/>
                <a:gd name="T79" fmla="*/ 2147483646 h 329"/>
                <a:gd name="T80" fmla="*/ 1377681447 w 341"/>
                <a:gd name="T81" fmla="*/ 2147483646 h 329"/>
                <a:gd name="T82" fmla="*/ 1638717871 w 341"/>
                <a:gd name="T83" fmla="*/ 2147483646 h 329"/>
                <a:gd name="T84" fmla="*/ 2147483646 w 341"/>
                <a:gd name="T85" fmla="*/ 2147483646 h 329"/>
                <a:gd name="T86" fmla="*/ 2147483646 w 341"/>
                <a:gd name="T87" fmla="*/ 2147483646 h 329"/>
                <a:gd name="T88" fmla="*/ 1986762628 w 341"/>
                <a:gd name="T89" fmla="*/ 2147483646 h 329"/>
                <a:gd name="T90" fmla="*/ 1566207119 w 341"/>
                <a:gd name="T91" fmla="*/ 2147483646 h 329"/>
                <a:gd name="T92" fmla="*/ 1435690811 w 341"/>
                <a:gd name="T93" fmla="*/ 2147483646 h 329"/>
                <a:gd name="T94" fmla="*/ 1160152998 w 341"/>
                <a:gd name="T95" fmla="*/ 2147483646 h 329"/>
                <a:gd name="T96" fmla="*/ 1841744931 w 341"/>
                <a:gd name="T97" fmla="*/ 2147483646 h 329"/>
                <a:gd name="T98" fmla="*/ 2147483646 w 341"/>
                <a:gd name="T99" fmla="*/ 2147483646 h 329"/>
                <a:gd name="T100" fmla="*/ 2147483646 w 341"/>
                <a:gd name="T101" fmla="*/ 2147483646 h 329"/>
                <a:gd name="T102" fmla="*/ 2147483646 w 341"/>
                <a:gd name="T103" fmla="*/ 2147483646 h 329"/>
                <a:gd name="T104" fmla="*/ 2147483646 w 341"/>
                <a:gd name="T105" fmla="*/ 2147483646 h 329"/>
                <a:gd name="T106" fmla="*/ 2147483646 w 341"/>
                <a:gd name="T107" fmla="*/ 2147483646 h 329"/>
                <a:gd name="T108" fmla="*/ 2147483646 w 341"/>
                <a:gd name="T109" fmla="*/ 2147483646 h 329"/>
                <a:gd name="T110" fmla="*/ 2147483646 w 341"/>
                <a:gd name="T111" fmla="*/ 2147483646 h 329"/>
                <a:gd name="T112" fmla="*/ 2147483646 w 341"/>
                <a:gd name="T113" fmla="*/ 2147483646 h 329"/>
                <a:gd name="T114" fmla="*/ 2147483646 w 341"/>
                <a:gd name="T115" fmla="*/ 2147483646 h 3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41" h="329">
                  <a:moveTo>
                    <a:pt x="282" y="230"/>
                  </a:moveTo>
                  <a:cubicBezTo>
                    <a:pt x="282" y="226"/>
                    <a:pt x="284" y="223"/>
                    <a:pt x="284" y="223"/>
                  </a:cubicBezTo>
                  <a:cubicBezTo>
                    <a:pt x="288" y="217"/>
                    <a:pt x="288" y="217"/>
                    <a:pt x="288" y="217"/>
                  </a:cubicBezTo>
                  <a:cubicBezTo>
                    <a:pt x="282" y="217"/>
                    <a:pt x="274" y="212"/>
                    <a:pt x="282" y="208"/>
                  </a:cubicBezTo>
                  <a:cubicBezTo>
                    <a:pt x="280" y="205"/>
                    <a:pt x="279" y="202"/>
                    <a:pt x="279" y="198"/>
                  </a:cubicBezTo>
                  <a:cubicBezTo>
                    <a:pt x="285" y="197"/>
                    <a:pt x="291" y="193"/>
                    <a:pt x="286" y="187"/>
                  </a:cubicBezTo>
                  <a:cubicBezTo>
                    <a:pt x="279" y="186"/>
                    <a:pt x="281" y="180"/>
                    <a:pt x="277" y="178"/>
                  </a:cubicBezTo>
                  <a:cubicBezTo>
                    <a:pt x="269" y="174"/>
                    <a:pt x="262" y="177"/>
                    <a:pt x="256" y="181"/>
                  </a:cubicBezTo>
                  <a:cubicBezTo>
                    <a:pt x="254" y="181"/>
                    <a:pt x="248" y="177"/>
                    <a:pt x="248" y="177"/>
                  </a:cubicBezTo>
                  <a:cubicBezTo>
                    <a:pt x="246" y="177"/>
                    <a:pt x="245" y="182"/>
                    <a:pt x="243" y="182"/>
                  </a:cubicBezTo>
                  <a:cubicBezTo>
                    <a:pt x="238" y="181"/>
                    <a:pt x="242" y="178"/>
                    <a:pt x="237" y="176"/>
                  </a:cubicBezTo>
                  <a:cubicBezTo>
                    <a:pt x="229" y="173"/>
                    <a:pt x="226" y="179"/>
                    <a:pt x="228" y="170"/>
                  </a:cubicBezTo>
                  <a:cubicBezTo>
                    <a:pt x="228" y="167"/>
                    <a:pt x="232" y="162"/>
                    <a:pt x="235" y="161"/>
                  </a:cubicBezTo>
                  <a:cubicBezTo>
                    <a:pt x="232" y="168"/>
                    <a:pt x="235" y="169"/>
                    <a:pt x="241" y="168"/>
                  </a:cubicBezTo>
                  <a:cubicBezTo>
                    <a:pt x="239" y="168"/>
                    <a:pt x="252" y="162"/>
                    <a:pt x="250" y="165"/>
                  </a:cubicBezTo>
                  <a:cubicBezTo>
                    <a:pt x="254" y="158"/>
                    <a:pt x="246" y="149"/>
                    <a:pt x="238" y="152"/>
                  </a:cubicBezTo>
                  <a:cubicBezTo>
                    <a:pt x="239" y="149"/>
                    <a:pt x="239" y="149"/>
                    <a:pt x="239" y="149"/>
                  </a:cubicBezTo>
                  <a:cubicBezTo>
                    <a:pt x="238" y="146"/>
                    <a:pt x="239" y="142"/>
                    <a:pt x="240" y="139"/>
                  </a:cubicBezTo>
                  <a:cubicBezTo>
                    <a:pt x="244" y="135"/>
                    <a:pt x="244" y="135"/>
                    <a:pt x="244" y="135"/>
                  </a:cubicBezTo>
                  <a:cubicBezTo>
                    <a:pt x="247" y="134"/>
                    <a:pt x="247" y="134"/>
                    <a:pt x="247" y="134"/>
                  </a:cubicBezTo>
                  <a:cubicBezTo>
                    <a:pt x="246" y="124"/>
                    <a:pt x="264" y="119"/>
                    <a:pt x="272" y="115"/>
                  </a:cubicBezTo>
                  <a:cubicBezTo>
                    <a:pt x="275" y="122"/>
                    <a:pt x="279" y="124"/>
                    <a:pt x="284" y="122"/>
                  </a:cubicBezTo>
                  <a:cubicBezTo>
                    <a:pt x="284" y="122"/>
                    <a:pt x="284" y="118"/>
                    <a:pt x="284" y="117"/>
                  </a:cubicBezTo>
                  <a:cubicBezTo>
                    <a:pt x="284" y="118"/>
                    <a:pt x="291" y="114"/>
                    <a:pt x="292" y="114"/>
                  </a:cubicBezTo>
                  <a:cubicBezTo>
                    <a:pt x="297" y="113"/>
                    <a:pt x="295" y="115"/>
                    <a:pt x="300" y="115"/>
                  </a:cubicBezTo>
                  <a:cubicBezTo>
                    <a:pt x="305" y="115"/>
                    <a:pt x="304" y="117"/>
                    <a:pt x="309" y="115"/>
                  </a:cubicBezTo>
                  <a:cubicBezTo>
                    <a:pt x="312" y="113"/>
                    <a:pt x="312" y="108"/>
                    <a:pt x="314" y="106"/>
                  </a:cubicBezTo>
                  <a:cubicBezTo>
                    <a:pt x="318" y="101"/>
                    <a:pt x="320" y="102"/>
                    <a:pt x="326" y="101"/>
                  </a:cubicBezTo>
                  <a:cubicBezTo>
                    <a:pt x="335" y="100"/>
                    <a:pt x="341" y="99"/>
                    <a:pt x="341" y="89"/>
                  </a:cubicBezTo>
                  <a:cubicBezTo>
                    <a:pt x="341" y="79"/>
                    <a:pt x="336" y="83"/>
                    <a:pt x="332" y="78"/>
                  </a:cubicBezTo>
                  <a:cubicBezTo>
                    <a:pt x="330" y="76"/>
                    <a:pt x="330" y="73"/>
                    <a:pt x="328" y="71"/>
                  </a:cubicBezTo>
                  <a:cubicBezTo>
                    <a:pt x="326" y="68"/>
                    <a:pt x="322" y="67"/>
                    <a:pt x="320" y="64"/>
                  </a:cubicBezTo>
                  <a:cubicBezTo>
                    <a:pt x="315" y="59"/>
                    <a:pt x="314" y="52"/>
                    <a:pt x="314" y="45"/>
                  </a:cubicBezTo>
                  <a:cubicBezTo>
                    <a:pt x="314" y="43"/>
                    <a:pt x="314" y="41"/>
                    <a:pt x="314" y="41"/>
                  </a:cubicBezTo>
                  <a:cubicBezTo>
                    <a:pt x="309" y="38"/>
                    <a:pt x="309" y="38"/>
                    <a:pt x="309" y="38"/>
                  </a:cubicBezTo>
                  <a:cubicBezTo>
                    <a:pt x="303" y="38"/>
                    <a:pt x="299" y="37"/>
                    <a:pt x="294" y="38"/>
                  </a:cubicBezTo>
                  <a:cubicBezTo>
                    <a:pt x="290" y="38"/>
                    <a:pt x="289" y="41"/>
                    <a:pt x="284" y="38"/>
                  </a:cubicBezTo>
                  <a:cubicBezTo>
                    <a:pt x="283" y="36"/>
                    <a:pt x="280" y="28"/>
                    <a:pt x="278" y="27"/>
                  </a:cubicBezTo>
                  <a:cubicBezTo>
                    <a:pt x="272" y="25"/>
                    <a:pt x="277" y="33"/>
                    <a:pt x="275" y="35"/>
                  </a:cubicBezTo>
                  <a:cubicBezTo>
                    <a:pt x="271" y="39"/>
                    <a:pt x="270" y="36"/>
                    <a:pt x="266" y="36"/>
                  </a:cubicBezTo>
                  <a:cubicBezTo>
                    <a:pt x="266" y="36"/>
                    <a:pt x="256" y="37"/>
                    <a:pt x="255" y="36"/>
                  </a:cubicBezTo>
                  <a:cubicBezTo>
                    <a:pt x="255" y="36"/>
                    <a:pt x="264" y="28"/>
                    <a:pt x="265" y="26"/>
                  </a:cubicBezTo>
                  <a:cubicBezTo>
                    <a:pt x="267" y="19"/>
                    <a:pt x="258" y="22"/>
                    <a:pt x="259" y="20"/>
                  </a:cubicBezTo>
                  <a:cubicBezTo>
                    <a:pt x="259" y="15"/>
                    <a:pt x="259" y="15"/>
                    <a:pt x="259" y="15"/>
                  </a:cubicBezTo>
                  <a:cubicBezTo>
                    <a:pt x="255" y="11"/>
                    <a:pt x="255" y="11"/>
                    <a:pt x="255" y="11"/>
                  </a:cubicBezTo>
                  <a:cubicBezTo>
                    <a:pt x="255" y="8"/>
                    <a:pt x="255" y="8"/>
                    <a:pt x="255" y="8"/>
                  </a:cubicBezTo>
                  <a:cubicBezTo>
                    <a:pt x="249" y="7"/>
                    <a:pt x="244" y="4"/>
                    <a:pt x="239" y="0"/>
                  </a:cubicBezTo>
                  <a:cubicBezTo>
                    <a:pt x="238" y="1"/>
                    <a:pt x="238" y="1"/>
                    <a:pt x="238" y="1"/>
                  </a:cubicBezTo>
                  <a:cubicBezTo>
                    <a:pt x="237" y="4"/>
                    <a:pt x="237" y="4"/>
                    <a:pt x="237" y="4"/>
                  </a:cubicBezTo>
                  <a:cubicBezTo>
                    <a:pt x="232" y="9"/>
                    <a:pt x="232" y="9"/>
                    <a:pt x="232" y="9"/>
                  </a:cubicBezTo>
                  <a:cubicBezTo>
                    <a:pt x="234" y="10"/>
                    <a:pt x="234" y="10"/>
                    <a:pt x="234" y="10"/>
                  </a:cubicBezTo>
                  <a:cubicBezTo>
                    <a:pt x="234" y="14"/>
                    <a:pt x="234" y="14"/>
                    <a:pt x="234" y="14"/>
                  </a:cubicBezTo>
                  <a:cubicBezTo>
                    <a:pt x="231" y="17"/>
                    <a:pt x="231" y="17"/>
                    <a:pt x="231" y="17"/>
                  </a:cubicBezTo>
                  <a:cubicBezTo>
                    <a:pt x="231" y="19"/>
                    <a:pt x="231" y="19"/>
                    <a:pt x="231" y="19"/>
                  </a:cubicBezTo>
                  <a:cubicBezTo>
                    <a:pt x="228" y="23"/>
                    <a:pt x="228" y="23"/>
                    <a:pt x="228" y="23"/>
                  </a:cubicBezTo>
                  <a:cubicBezTo>
                    <a:pt x="228" y="25"/>
                    <a:pt x="228" y="25"/>
                    <a:pt x="228" y="25"/>
                  </a:cubicBezTo>
                  <a:cubicBezTo>
                    <a:pt x="219" y="32"/>
                    <a:pt x="213" y="39"/>
                    <a:pt x="200" y="40"/>
                  </a:cubicBezTo>
                  <a:cubicBezTo>
                    <a:pt x="199" y="41"/>
                    <a:pt x="199" y="41"/>
                    <a:pt x="199" y="41"/>
                  </a:cubicBezTo>
                  <a:cubicBezTo>
                    <a:pt x="197" y="42"/>
                    <a:pt x="197" y="42"/>
                    <a:pt x="197" y="42"/>
                  </a:cubicBezTo>
                  <a:cubicBezTo>
                    <a:pt x="196" y="44"/>
                    <a:pt x="195" y="47"/>
                    <a:pt x="193" y="48"/>
                  </a:cubicBezTo>
                  <a:cubicBezTo>
                    <a:pt x="193" y="51"/>
                    <a:pt x="193" y="51"/>
                    <a:pt x="193" y="51"/>
                  </a:cubicBezTo>
                  <a:cubicBezTo>
                    <a:pt x="196" y="52"/>
                    <a:pt x="196" y="52"/>
                    <a:pt x="196" y="52"/>
                  </a:cubicBezTo>
                  <a:cubicBezTo>
                    <a:pt x="196" y="57"/>
                    <a:pt x="196" y="57"/>
                    <a:pt x="196" y="57"/>
                  </a:cubicBezTo>
                  <a:cubicBezTo>
                    <a:pt x="201" y="60"/>
                    <a:pt x="201" y="60"/>
                    <a:pt x="201" y="60"/>
                  </a:cubicBezTo>
                  <a:cubicBezTo>
                    <a:pt x="199" y="61"/>
                    <a:pt x="199" y="61"/>
                    <a:pt x="199" y="61"/>
                  </a:cubicBezTo>
                  <a:cubicBezTo>
                    <a:pt x="192" y="59"/>
                    <a:pt x="184" y="60"/>
                    <a:pt x="176" y="60"/>
                  </a:cubicBezTo>
                  <a:cubicBezTo>
                    <a:pt x="174" y="55"/>
                    <a:pt x="174" y="55"/>
                    <a:pt x="174" y="55"/>
                  </a:cubicBezTo>
                  <a:cubicBezTo>
                    <a:pt x="172" y="53"/>
                    <a:pt x="170" y="52"/>
                    <a:pt x="168" y="52"/>
                  </a:cubicBezTo>
                  <a:cubicBezTo>
                    <a:pt x="166" y="53"/>
                    <a:pt x="165" y="55"/>
                    <a:pt x="164" y="57"/>
                  </a:cubicBezTo>
                  <a:cubicBezTo>
                    <a:pt x="166" y="58"/>
                    <a:pt x="166" y="58"/>
                    <a:pt x="166" y="58"/>
                  </a:cubicBezTo>
                  <a:cubicBezTo>
                    <a:pt x="167" y="59"/>
                    <a:pt x="167" y="59"/>
                    <a:pt x="167" y="59"/>
                  </a:cubicBezTo>
                  <a:cubicBezTo>
                    <a:pt x="163" y="64"/>
                    <a:pt x="163" y="64"/>
                    <a:pt x="163" y="64"/>
                  </a:cubicBezTo>
                  <a:cubicBezTo>
                    <a:pt x="164" y="67"/>
                    <a:pt x="164" y="67"/>
                    <a:pt x="164" y="67"/>
                  </a:cubicBezTo>
                  <a:cubicBezTo>
                    <a:pt x="163" y="67"/>
                    <a:pt x="163" y="67"/>
                    <a:pt x="163" y="67"/>
                  </a:cubicBezTo>
                  <a:cubicBezTo>
                    <a:pt x="160" y="66"/>
                    <a:pt x="160" y="66"/>
                    <a:pt x="160" y="66"/>
                  </a:cubicBezTo>
                  <a:cubicBezTo>
                    <a:pt x="147" y="73"/>
                    <a:pt x="147" y="73"/>
                    <a:pt x="147" y="73"/>
                  </a:cubicBezTo>
                  <a:cubicBezTo>
                    <a:pt x="145" y="74"/>
                    <a:pt x="145" y="72"/>
                    <a:pt x="142" y="73"/>
                  </a:cubicBezTo>
                  <a:cubicBezTo>
                    <a:pt x="142" y="71"/>
                    <a:pt x="142" y="69"/>
                    <a:pt x="143" y="67"/>
                  </a:cubicBezTo>
                  <a:cubicBezTo>
                    <a:pt x="138" y="66"/>
                    <a:pt x="138" y="66"/>
                    <a:pt x="138" y="66"/>
                  </a:cubicBezTo>
                  <a:cubicBezTo>
                    <a:pt x="137" y="64"/>
                    <a:pt x="136" y="61"/>
                    <a:pt x="135" y="58"/>
                  </a:cubicBezTo>
                  <a:cubicBezTo>
                    <a:pt x="131" y="58"/>
                    <a:pt x="127" y="59"/>
                    <a:pt x="123" y="61"/>
                  </a:cubicBezTo>
                  <a:cubicBezTo>
                    <a:pt x="121" y="60"/>
                    <a:pt x="121" y="60"/>
                    <a:pt x="121" y="60"/>
                  </a:cubicBezTo>
                  <a:cubicBezTo>
                    <a:pt x="122" y="59"/>
                    <a:pt x="122" y="59"/>
                    <a:pt x="122" y="59"/>
                  </a:cubicBezTo>
                  <a:cubicBezTo>
                    <a:pt x="118" y="57"/>
                    <a:pt x="113" y="57"/>
                    <a:pt x="109" y="57"/>
                  </a:cubicBezTo>
                  <a:cubicBezTo>
                    <a:pt x="105" y="54"/>
                    <a:pt x="105" y="54"/>
                    <a:pt x="105" y="54"/>
                  </a:cubicBezTo>
                  <a:cubicBezTo>
                    <a:pt x="102" y="55"/>
                    <a:pt x="102" y="55"/>
                    <a:pt x="102" y="55"/>
                  </a:cubicBezTo>
                  <a:cubicBezTo>
                    <a:pt x="101" y="58"/>
                    <a:pt x="101" y="58"/>
                    <a:pt x="101" y="58"/>
                  </a:cubicBezTo>
                  <a:cubicBezTo>
                    <a:pt x="99" y="58"/>
                    <a:pt x="99" y="58"/>
                    <a:pt x="99" y="58"/>
                  </a:cubicBezTo>
                  <a:cubicBezTo>
                    <a:pt x="95" y="63"/>
                    <a:pt x="95" y="63"/>
                    <a:pt x="95" y="63"/>
                  </a:cubicBezTo>
                  <a:cubicBezTo>
                    <a:pt x="95" y="65"/>
                    <a:pt x="95" y="65"/>
                    <a:pt x="95" y="65"/>
                  </a:cubicBezTo>
                  <a:cubicBezTo>
                    <a:pt x="99" y="66"/>
                    <a:pt x="99" y="66"/>
                    <a:pt x="99" y="66"/>
                  </a:cubicBezTo>
                  <a:cubicBezTo>
                    <a:pt x="98" y="68"/>
                    <a:pt x="98" y="68"/>
                    <a:pt x="98" y="68"/>
                  </a:cubicBezTo>
                  <a:cubicBezTo>
                    <a:pt x="99" y="70"/>
                    <a:pt x="99" y="70"/>
                    <a:pt x="99" y="70"/>
                  </a:cubicBezTo>
                  <a:cubicBezTo>
                    <a:pt x="101" y="70"/>
                    <a:pt x="101" y="70"/>
                    <a:pt x="101" y="70"/>
                  </a:cubicBezTo>
                  <a:cubicBezTo>
                    <a:pt x="102" y="71"/>
                    <a:pt x="102" y="71"/>
                    <a:pt x="102" y="71"/>
                  </a:cubicBezTo>
                  <a:cubicBezTo>
                    <a:pt x="93" y="76"/>
                    <a:pt x="93" y="76"/>
                    <a:pt x="93" y="76"/>
                  </a:cubicBezTo>
                  <a:cubicBezTo>
                    <a:pt x="92" y="78"/>
                    <a:pt x="92" y="78"/>
                    <a:pt x="92" y="78"/>
                  </a:cubicBezTo>
                  <a:cubicBezTo>
                    <a:pt x="94" y="79"/>
                    <a:pt x="94" y="79"/>
                    <a:pt x="94" y="79"/>
                  </a:cubicBezTo>
                  <a:cubicBezTo>
                    <a:pt x="93" y="81"/>
                    <a:pt x="93" y="81"/>
                    <a:pt x="93" y="81"/>
                  </a:cubicBezTo>
                  <a:cubicBezTo>
                    <a:pt x="97" y="82"/>
                    <a:pt x="97" y="82"/>
                    <a:pt x="97" y="82"/>
                  </a:cubicBezTo>
                  <a:cubicBezTo>
                    <a:pt x="97" y="83"/>
                    <a:pt x="97" y="83"/>
                    <a:pt x="97" y="83"/>
                  </a:cubicBezTo>
                  <a:cubicBezTo>
                    <a:pt x="95" y="85"/>
                    <a:pt x="95" y="85"/>
                    <a:pt x="95" y="85"/>
                  </a:cubicBezTo>
                  <a:cubicBezTo>
                    <a:pt x="95" y="87"/>
                    <a:pt x="95" y="88"/>
                    <a:pt x="97" y="89"/>
                  </a:cubicBezTo>
                  <a:cubicBezTo>
                    <a:pt x="94" y="93"/>
                    <a:pt x="94" y="93"/>
                    <a:pt x="94" y="93"/>
                  </a:cubicBezTo>
                  <a:cubicBezTo>
                    <a:pt x="92" y="93"/>
                    <a:pt x="92" y="93"/>
                    <a:pt x="92" y="93"/>
                  </a:cubicBezTo>
                  <a:cubicBezTo>
                    <a:pt x="90" y="92"/>
                    <a:pt x="90" y="92"/>
                    <a:pt x="90" y="92"/>
                  </a:cubicBezTo>
                  <a:cubicBezTo>
                    <a:pt x="87" y="93"/>
                    <a:pt x="87" y="93"/>
                    <a:pt x="87" y="93"/>
                  </a:cubicBezTo>
                  <a:cubicBezTo>
                    <a:pt x="88" y="95"/>
                    <a:pt x="88" y="95"/>
                    <a:pt x="88" y="95"/>
                  </a:cubicBezTo>
                  <a:cubicBezTo>
                    <a:pt x="87" y="97"/>
                    <a:pt x="87" y="97"/>
                    <a:pt x="87" y="97"/>
                  </a:cubicBezTo>
                  <a:cubicBezTo>
                    <a:pt x="84" y="96"/>
                    <a:pt x="82" y="97"/>
                    <a:pt x="80" y="98"/>
                  </a:cubicBezTo>
                  <a:cubicBezTo>
                    <a:pt x="77" y="96"/>
                    <a:pt x="74" y="96"/>
                    <a:pt x="71" y="97"/>
                  </a:cubicBezTo>
                  <a:cubicBezTo>
                    <a:pt x="73" y="99"/>
                    <a:pt x="73" y="99"/>
                    <a:pt x="73" y="99"/>
                  </a:cubicBezTo>
                  <a:cubicBezTo>
                    <a:pt x="72" y="101"/>
                    <a:pt x="71" y="102"/>
                    <a:pt x="70" y="103"/>
                  </a:cubicBezTo>
                  <a:cubicBezTo>
                    <a:pt x="67" y="103"/>
                    <a:pt x="67" y="103"/>
                    <a:pt x="67" y="103"/>
                  </a:cubicBezTo>
                  <a:cubicBezTo>
                    <a:pt x="67" y="105"/>
                    <a:pt x="67" y="105"/>
                    <a:pt x="67" y="105"/>
                  </a:cubicBezTo>
                  <a:cubicBezTo>
                    <a:pt x="63" y="106"/>
                    <a:pt x="60" y="105"/>
                    <a:pt x="57" y="104"/>
                  </a:cubicBezTo>
                  <a:cubicBezTo>
                    <a:pt x="55" y="105"/>
                    <a:pt x="55" y="105"/>
                    <a:pt x="55" y="105"/>
                  </a:cubicBezTo>
                  <a:cubicBezTo>
                    <a:pt x="51" y="104"/>
                    <a:pt x="51" y="104"/>
                    <a:pt x="51" y="104"/>
                  </a:cubicBezTo>
                  <a:cubicBezTo>
                    <a:pt x="50" y="107"/>
                    <a:pt x="50" y="107"/>
                    <a:pt x="50" y="107"/>
                  </a:cubicBezTo>
                  <a:cubicBezTo>
                    <a:pt x="48" y="108"/>
                    <a:pt x="48" y="108"/>
                    <a:pt x="48" y="108"/>
                  </a:cubicBezTo>
                  <a:cubicBezTo>
                    <a:pt x="49" y="110"/>
                    <a:pt x="49" y="110"/>
                    <a:pt x="49" y="110"/>
                  </a:cubicBezTo>
                  <a:cubicBezTo>
                    <a:pt x="45" y="112"/>
                    <a:pt x="45" y="112"/>
                    <a:pt x="45" y="112"/>
                  </a:cubicBezTo>
                  <a:cubicBezTo>
                    <a:pt x="46" y="117"/>
                    <a:pt x="40" y="117"/>
                    <a:pt x="36" y="116"/>
                  </a:cubicBezTo>
                  <a:cubicBezTo>
                    <a:pt x="31" y="123"/>
                    <a:pt x="24" y="126"/>
                    <a:pt x="17" y="129"/>
                  </a:cubicBezTo>
                  <a:cubicBezTo>
                    <a:pt x="13" y="127"/>
                    <a:pt x="13" y="127"/>
                    <a:pt x="13" y="127"/>
                  </a:cubicBezTo>
                  <a:cubicBezTo>
                    <a:pt x="9" y="129"/>
                    <a:pt x="5" y="131"/>
                    <a:pt x="1" y="134"/>
                  </a:cubicBezTo>
                  <a:cubicBezTo>
                    <a:pt x="3" y="135"/>
                    <a:pt x="4" y="135"/>
                    <a:pt x="5" y="133"/>
                  </a:cubicBezTo>
                  <a:cubicBezTo>
                    <a:pt x="7" y="135"/>
                    <a:pt x="9" y="136"/>
                    <a:pt x="10" y="139"/>
                  </a:cubicBezTo>
                  <a:cubicBezTo>
                    <a:pt x="6" y="144"/>
                    <a:pt x="6" y="144"/>
                    <a:pt x="6" y="144"/>
                  </a:cubicBezTo>
                  <a:cubicBezTo>
                    <a:pt x="4" y="144"/>
                    <a:pt x="4" y="144"/>
                    <a:pt x="4" y="144"/>
                  </a:cubicBezTo>
                  <a:cubicBezTo>
                    <a:pt x="2" y="145"/>
                    <a:pt x="2" y="145"/>
                    <a:pt x="2" y="145"/>
                  </a:cubicBezTo>
                  <a:cubicBezTo>
                    <a:pt x="2" y="148"/>
                    <a:pt x="2" y="148"/>
                    <a:pt x="2" y="148"/>
                  </a:cubicBezTo>
                  <a:cubicBezTo>
                    <a:pt x="5" y="150"/>
                    <a:pt x="6" y="151"/>
                    <a:pt x="4" y="154"/>
                  </a:cubicBezTo>
                  <a:cubicBezTo>
                    <a:pt x="0" y="158"/>
                    <a:pt x="0" y="158"/>
                    <a:pt x="0" y="158"/>
                  </a:cubicBezTo>
                  <a:cubicBezTo>
                    <a:pt x="0" y="160"/>
                    <a:pt x="0" y="160"/>
                    <a:pt x="0" y="160"/>
                  </a:cubicBezTo>
                  <a:cubicBezTo>
                    <a:pt x="3" y="161"/>
                    <a:pt x="3" y="161"/>
                    <a:pt x="3" y="161"/>
                  </a:cubicBezTo>
                  <a:cubicBezTo>
                    <a:pt x="9" y="157"/>
                    <a:pt x="9" y="157"/>
                    <a:pt x="9" y="157"/>
                  </a:cubicBezTo>
                  <a:cubicBezTo>
                    <a:pt x="9" y="159"/>
                    <a:pt x="9" y="159"/>
                    <a:pt x="9" y="159"/>
                  </a:cubicBezTo>
                  <a:cubicBezTo>
                    <a:pt x="13" y="158"/>
                    <a:pt x="17" y="156"/>
                    <a:pt x="21" y="154"/>
                  </a:cubicBezTo>
                  <a:cubicBezTo>
                    <a:pt x="24" y="155"/>
                    <a:pt x="24" y="155"/>
                    <a:pt x="24" y="155"/>
                  </a:cubicBezTo>
                  <a:cubicBezTo>
                    <a:pt x="26" y="153"/>
                    <a:pt x="26" y="153"/>
                    <a:pt x="26" y="153"/>
                  </a:cubicBezTo>
                  <a:cubicBezTo>
                    <a:pt x="28" y="155"/>
                    <a:pt x="28" y="155"/>
                    <a:pt x="28" y="155"/>
                  </a:cubicBezTo>
                  <a:cubicBezTo>
                    <a:pt x="30" y="153"/>
                    <a:pt x="30" y="153"/>
                    <a:pt x="30" y="153"/>
                  </a:cubicBezTo>
                  <a:cubicBezTo>
                    <a:pt x="34" y="153"/>
                    <a:pt x="38" y="153"/>
                    <a:pt x="42" y="153"/>
                  </a:cubicBezTo>
                  <a:cubicBezTo>
                    <a:pt x="44" y="156"/>
                    <a:pt x="44" y="156"/>
                    <a:pt x="44" y="156"/>
                  </a:cubicBezTo>
                  <a:cubicBezTo>
                    <a:pt x="46" y="156"/>
                    <a:pt x="46" y="156"/>
                    <a:pt x="46" y="156"/>
                  </a:cubicBezTo>
                  <a:cubicBezTo>
                    <a:pt x="49" y="157"/>
                    <a:pt x="49" y="157"/>
                    <a:pt x="49" y="157"/>
                  </a:cubicBezTo>
                  <a:cubicBezTo>
                    <a:pt x="50" y="156"/>
                    <a:pt x="50" y="156"/>
                    <a:pt x="50" y="156"/>
                  </a:cubicBezTo>
                  <a:cubicBezTo>
                    <a:pt x="50" y="155"/>
                    <a:pt x="50" y="155"/>
                    <a:pt x="50" y="155"/>
                  </a:cubicBezTo>
                  <a:cubicBezTo>
                    <a:pt x="49" y="154"/>
                    <a:pt x="49" y="154"/>
                    <a:pt x="49" y="154"/>
                  </a:cubicBezTo>
                  <a:cubicBezTo>
                    <a:pt x="51" y="153"/>
                    <a:pt x="51" y="153"/>
                    <a:pt x="51" y="153"/>
                  </a:cubicBezTo>
                  <a:cubicBezTo>
                    <a:pt x="51" y="156"/>
                    <a:pt x="51" y="156"/>
                    <a:pt x="51" y="156"/>
                  </a:cubicBezTo>
                  <a:cubicBezTo>
                    <a:pt x="52" y="156"/>
                    <a:pt x="52" y="156"/>
                    <a:pt x="52" y="156"/>
                  </a:cubicBezTo>
                  <a:cubicBezTo>
                    <a:pt x="57" y="156"/>
                    <a:pt x="57" y="156"/>
                    <a:pt x="57" y="156"/>
                  </a:cubicBezTo>
                  <a:cubicBezTo>
                    <a:pt x="57" y="160"/>
                    <a:pt x="57" y="160"/>
                    <a:pt x="57" y="160"/>
                  </a:cubicBezTo>
                  <a:cubicBezTo>
                    <a:pt x="62" y="158"/>
                    <a:pt x="62" y="158"/>
                    <a:pt x="62" y="158"/>
                  </a:cubicBezTo>
                  <a:cubicBezTo>
                    <a:pt x="65" y="160"/>
                    <a:pt x="65" y="160"/>
                    <a:pt x="65" y="160"/>
                  </a:cubicBezTo>
                  <a:cubicBezTo>
                    <a:pt x="68" y="160"/>
                    <a:pt x="71" y="160"/>
                    <a:pt x="74" y="159"/>
                  </a:cubicBezTo>
                  <a:cubicBezTo>
                    <a:pt x="76" y="160"/>
                    <a:pt x="76" y="160"/>
                    <a:pt x="76" y="160"/>
                  </a:cubicBezTo>
                  <a:cubicBezTo>
                    <a:pt x="81" y="167"/>
                    <a:pt x="84" y="174"/>
                    <a:pt x="83" y="183"/>
                  </a:cubicBezTo>
                  <a:cubicBezTo>
                    <a:pt x="85" y="184"/>
                    <a:pt x="85" y="184"/>
                    <a:pt x="85" y="184"/>
                  </a:cubicBezTo>
                  <a:cubicBezTo>
                    <a:pt x="88" y="192"/>
                    <a:pt x="89" y="203"/>
                    <a:pt x="86" y="212"/>
                  </a:cubicBezTo>
                  <a:cubicBezTo>
                    <a:pt x="86" y="214"/>
                    <a:pt x="86" y="214"/>
                    <a:pt x="86" y="214"/>
                  </a:cubicBezTo>
                  <a:cubicBezTo>
                    <a:pt x="81" y="218"/>
                    <a:pt x="81" y="218"/>
                    <a:pt x="81" y="218"/>
                  </a:cubicBezTo>
                  <a:cubicBezTo>
                    <a:pt x="78" y="218"/>
                    <a:pt x="78" y="218"/>
                    <a:pt x="78" y="218"/>
                  </a:cubicBezTo>
                  <a:cubicBezTo>
                    <a:pt x="76" y="216"/>
                    <a:pt x="76" y="216"/>
                    <a:pt x="76" y="216"/>
                  </a:cubicBezTo>
                  <a:cubicBezTo>
                    <a:pt x="62" y="214"/>
                    <a:pt x="59" y="227"/>
                    <a:pt x="47" y="227"/>
                  </a:cubicBezTo>
                  <a:cubicBezTo>
                    <a:pt x="48" y="231"/>
                    <a:pt x="47" y="236"/>
                    <a:pt x="45" y="239"/>
                  </a:cubicBezTo>
                  <a:cubicBezTo>
                    <a:pt x="38" y="238"/>
                    <a:pt x="30" y="235"/>
                    <a:pt x="27" y="240"/>
                  </a:cubicBezTo>
                  <a:cubicBezTo>
                    <a:pt x="30" y="242"/>
                    <a:pt x="33" y="244"/>
                    <a:pt x="37" y="246"/>
                  </a:cubicBezTo>
                  <a:cubicBezTo>
                    <a:pt x="37" y="247"/>
                    <a:pt x="37" y="247"/>
                    <a:pt x="37" y="247"/>
                  </a:cubicBezTo>
                  <a:cubicBezTo>
                    <a:pt x="35" y="250"/>
                    <a:pt x="35" y="250"/>
                    <a:pt x="35" y="250"/>
                  </a:cubicBezTo>
                  <a:cubicBezTo>
                    <a:pt x="37" y="250"/>
                    <a:pt x="37" y="250"/>
                    <a:pt x="37" y="250"/>
                  </a:cubicBezTo>
                  <a:cubicBezTo>
                    <a:pt x="37" y="247"/>
                    <a:pt x="37" y="247"/>
                    <a:pt x="37" y="247"/>
                  </a:cubicBezTo>
                  <a:cubicBezTo>
                    <a:pt x="40" y="246"/>
                    <a:pt x="44" y="246"/>
                    <a:pt x="47" y="248"/>
                  </a:cubicBezTo>
                  <a:cubicBezTo>
                    <a:pt x="49" y="251"/>
                    <a:pt x="49" y="251"/>
                    <a:pt x="49" y="251"/>
                  </a:cubicBezTo>
                  <a:cubicBezTo>
                    <a:pt x="48" y="254"/>
                    <a:pt x="48" y="254"/>
                    <a:pt x="48" y="254"/>
                  </a:cubicBezTo>
                  <a:cubicBezTo>
                    <a:pt x="53" y="255"/>
                    <a:pt x="53" y="255"/>
                    <a:pt x="53" y="255"/>
                  </a:cubicBezTo>
                  <a:cubicBezTo>
                    <a:pt x="54" y="259"/>
                    <a:pt x="54" y="259"/>
                    <a:pt x="54" y="259"/>
                  </a:cubicBezTo>
                  <a:cubicBezTo>
                    <a:pt x="52" y="264"/>
                    <a:pt x="54" y="269"/>
                    <a:pt x="58" y="273"/>
                  </a:cubicBezTo>
                  <a:cubicBezTo>
                    <a:pt x="61" y="273"/>
                    <a:pt x="61" y="273"/>
                    <a:pt x="61" y="273"/>
                  </a:cubicBezTo>
                  <a:cubicBezTo>
                    <a:pt x="61" y="272"/>
                    <a:pt x="61" y="272"/>
                    <a:pt x="61" y="272"/>
                  </a:cubicBezTo>
                  <a:cubicBezTo>
                    <a:pt x="61" y="269"/>
                    <a:pt x="61" y="269"/>
                    <a:pt x="61" y="269"/>
                  </a:cubicBezTo>
                  <a:cubicBezTo>
                    <a:pt x="66" y="269"/>
                    <a:pt x="68" y="269"/>
                    <a:pt x="65" y="266"/>
                  </a:cubicBezTo>
                  <a:cubicBezTo>
                    <a:pt x="67" y="264"/>
                    <a:pt x="67" y="264"/>
                    <a:pt x="67" y="264"/>
                  </a:cubicBezTo>
                  <a:cubicBezTo>
                    <a:pt x="67" y="260"/>
                    <a:pt x="67" y="260"/>
                    <a:pt x="67" y="260"/>
                  </a:cubicBezTo>
                  <a:cubicBezTo>
                    <a:pt x="69" y="260"/>
                    <a:pt x="69" y="260"/>
                    <a:pt x="69" y="260"/>
                  </a:cubicBezTo>
                  <a:cubicBezTo>
                    <a:pt x="63" y="258"/>
                    <a:pt x="63" y="258"/>
                    <a:pt x="63" y="258"/>
                  </a:cubicBezTo>
                  <a:cubicBezTo>
                    <a:pt x="61" y="255"/>
                    <a:pt x="61" y="252"/>
                    <a:pt x="61" y="248"/>
                  </a:cubicBezTo>
                  <a:cubicBezTo>
                    <a:pt x="62" y="246"/>
                    <a:pt x="62" y="246"/>
                    <a:pt x="62" y="246"/>
                  </a:cubicBezTo>
                  <a:cubicBezTo>
                    <a:pt x="62" y="243"/>
                    <a:pt x="62" y="243"/>
                    <a:pt x="62" y="243"/>
                  </a:cubicBezTo>
                  <a:cubicBezTo>
                    <a:pt x="63" y="244"/>
                    <a:pt x="63" y="244"/>
                    <a:pt x="63" y="244"/>
                  </a:cubicBezTo>
                  <a:cubicBezTo>
                    <a:pt x="63" y="249"/>
                    <a:pt x="63" y="249"/>
                    <a:pt x="63" y="249"/>
                  </a:cubicBezTo>
                  <a:cubicBezTo>
                    <a:pt x="67" y="253"/>
                    <a:pt x="67" y="253"/>
                    <a:pt x="67" y="253"/>
                  </a:cubicBezTo>
                  <a:cubicBezTo>
                    <a:pt x="76" y="252"/>
                    <a:pt x="76" y="252"/>
                    <a:pt x="76" y="252"/>
                  </a:cubicBezTo>
                  <a:cubicBezTo>
                    <a:pt x="77" y="251"/>
                    <a:pt x="77" y="251"/>
                    <a:pt x="77" y="251"/>
                  </a:cubicBezTo>
                  <a:cubicBezTo>
                    <a:pt x="80" y="250"/>
                    <a:pt x="80" y="250"/>
                    <a:pt x="80" y="250"/>
                  </a:cubicBezTo>
                  <a:cubicBezTo>
                    <a:pt x="84" y="254"/>
                    <a:pt x="84" y="254"/>
                    <a:pt x="84" y="254"/>
                  </a:cubicBezTo>
                  <a:cubicBezTo>
                    <a:pt x="84" y="250"/>
                    <a:pt x="84" y="250"/>
                    <a:pt x="84" y="250"/>
                  </a:cubicBezTo>
                  <a:cubicBezTo>
                    <a:pt x="86" y="251"/>
                    <a:pt x="86" y="251"/>
                    <a:pt x="86" y="251"/>
                  </a:cubicBezTo>
                  <a:cubicBezTo>
                    <a:pt x="87" y="249"/>
                    <a:pt x="87" y="249"/>
                    <a:pt x="87" y="249"/>
                  </a:cubicBezTo>
                  <a:cubicBezTo>
                    <a:pt x="86" y="245"/>
                    <a:pt x="86" y="245"/>
                    <a:pt x="86" y="245"/>
                  </a:cubicBezTo>
                  <a:cubicBezTo>
                    <a:pt x="87" y="245"/>
                    <a:pt x="87" y="245"/>
                    <a:pt x="87" y="245"/>
                  </a:cubicBezTo>
                  <a:cubicBezTo>
                    <a:pt x="90" y="247"/>
                    <a:pt x="93" y="250"/>
                    <a:pt x="95" y="253"/>
                  </a:cubicBezTo>
                  <a:cubicBezTo>
                    <a:pt x="95" y="255"/>
                    <a:pt x="95" y="255"/>
                    <a:pt x="95" y="255"/>
                  </a:cubicBezTo>
                  <a:cubicBezTo>
                    <a:pt x="96" y="257"/>
                    <a:pt x="98" y="257"/>
                    <a:pt x="100" y="257"/>
                  </a:cubicBezTo>
                  <a:cubicBezTo>
                    <a:pt x="106" y="255"/>
                    <a:pt x="106" y="255"/>
                    <a:pt x="106" y="255"/>
                  </a:cubicBezTo>
                  <a:cubicBezTo>
                    <a:pt x="108" y="257"/>
                    <a:pt x="111" y="257"/>
                    <a:pt x="114" y="257"/>
                  </a:cubicBezTo>
                  <a:cubicBezTo>
                    <a:pt x="114" y="255"/>
                    <a:pt x="114" y="255"/>
                    <a:pt x="114" y="255"/>
                  </a:cubicBezTo>
                  <a:cubicBezTo>
                    <a:pt x="113" y="253"/>
                    <a:pt x="113" y="253"/>
                    <a:pt x="113" y="253"/>
                  </a:cubicBezTo>
                  <a:cubicBezTo>
                    <a:pt x="125" y="259"/>
                    <a:pt x="135" y="263"/>
                    <a:pt x="148" y="257"/>
                  </a:cubicBezTo>
                  <a:cubicBezTo>
                    <a:pt x="149" y="258"/>
                    <a:pt x="151" y="258"/>
                    <a:pt x="152" y="258"/>
                  </a:cubicBezTo>
                  <a:cubicBezTo>
                    <a:pt x="154" y="254"/>
                    <a:pt x="158" y="255"/>
                    <a:pt x="158" y="258"/>
                  </a:cubicBezTo>
                  <a:cubicBezTo>
                    <a:pt x="157" y="260"/>
                    <a:pt x="155" y="261"/>
                    <a:pt x="153" y="262"/>
                  </a:cubicBezTo>
                  <a:cubicBezTo>
                    <a:pt x="154" y="264"/>
                    <a:pt x="154" y="264"/>
                    <a:pt x="154" y="264"/>
                  </a:cubicBezTo>
                  <a:cubicBezTo>
                    <a:pt x="151" y="264"/>
                    <a:pt x="149" y="264"/>
                    <a:pt x="146" y="263"/>
                  </a:cubicBezTo>
                  <a:cubicBezTo>
                    <a:pt x="145" y="266"/>
                    <a:pt x="145" y="266"/>
                    <a:pt x="145" y="266"/>
                  </a:cubicBezTo>
                  <a:cubicBezTo>
                    <a:pt x="140" y="269"/>
                    <a:pt x="140" y="269"/>
                    <a:pt x="140" y="269"/>
                  </a:cubicBezTo>
                  <a:cubicBezTo>
                    <a:pt x="147" y="271"/>
                    <a:pt x="154" y="273"/>
                    <a:pt x="162" y="274"/>
                  </a:cubicBezTo>
                  <a:cubicBezTo>
                    <a:pt x="161" y="275"/>
                    <a:pt x="161" y="275"/>
                    <a:pt x="161" y="275"/>
                  </a:cubicBezTo>
                  <a:cubicBezTo>
                    <a:pt x="158" y="275"/>
                    <a:pt x="156" y="274"/>
                    <a:pt x="155" y="277"/>
                  </a:cubicBezTo>
                  <a:cubicBezTo>
                    <a:pt x="152" y="275"/>
                    <a:pt x="152" y="275"/>
                    <a:pt x="152" y="275"/>
                  </a:cubicBezTo>
                  <a:cubicBezTo>
                    <a:pt x="140" y="278"/>
                    <a:pt x="140" y="278"/>
                    <a:pt x="140" y="278"/>
                  </a:cubicBezTo>
                  <a:cubicBezTo>
                    <a:pt x="138" y="277"/>
                    <a:pt x="138" y="277"/>
                    <a:pt x="138" y="277"/>
                  </a:cubicBezTo>
                  <a:cubicBezTo>
                    <a:pt x="136" y="274"/>
                    <a:pt x="135" y="271"/>
                    <a:pt x="137" y="269"/>
                  </a:cubicBezTo>
                  <a:cubicBezTo>
                    <a:pt x="137" y="268"/>
                    <a:pt x="137" y="268"/>
                    <a:pt x="137" y="268"/>
                  </a:cubicBezTo>
                  <a:cubicBezTo>
                    <a:pt x="133" y="268"/>
                    <a:pt x="131" y="267"/>
                    <a:pt x="128" y="268"/>
                  </a:cubicBezTo>
                  <a:cubicBezTo>
                    <a:pt x="127" y="269"/>
                    <a:pt x="127" y="269"/>
                    <a:pt x="127" y="269"/>
                  </a:cubicBezTo>
                  <a:cubicBezTo>
                    <a:pt x="122" y="265"/>
                    <a:pt x="116" y="263"/>
                    <a:pt x="110" y="265"/>
                  </a:cubicBezTo>
                  <a:cubicBezTo>
                    <a:pt x="108" y="269"/>
                    <a:pt x="108" y="269"/>
                    <a:pt x="108" y="269"/>
                  </a:cubicBezTo>
                  <a:cubicBezTo>
                    <a:pt x="113" y="271"/>
                    <a:pt x="113" y="271"/>
                    <a:pt x="113" y="271"/>
                  </a:cubicBezTo>
                  <a:cubicBezTo>
                    <a:pt x="113" y="275"/>
                    <a:pt x="113" y="275"/>
                    <a:pt x="113" y="275"/>
                  </a:cubicBezTo>
                  <a:cubicBezTo>
                    <a:pt x="109" y="276"/>
                    <a:pt x="105" y="276"/>
                    <a:pt x="101" y="275"/>
                  </a:cubicBezTo>
                  <a:cubicBezTo>
                    <a:pt x="96" y="271"/>
                    <a:pt x="96" y="271"/>
                    <a:pt x="96" y="271"/>
                  </a:cubicBezTo>
                  <a:cubicBezTo>
                    <a:pt x="99" y="269"/>
                    <a:pt x="99" y="269"/>
                    <a:pt x="99" y="269"/>
                  </a:cubicBezTo>
                  <a:cubicBezTo>
                    <a:pt x="99" y="268"/>
                    <a:pt x="99" y="268"/>
                    <a:pt x="99" y="268"/>
                  </a:cubicBezTo>
                  <a:cubicBezTo>
                    <a:pt x="93" y="267"/>
                    <a:pt x="86" y="266"/>
                    <a:pt x="81" y="267"/>
                  </a:cubicBezTo>
                  <a:cubicBezTo>
                    <a:pt x="83" y="267"/>
                    <a:pt x="83" y="267"/>
                    <a:pt x="83" y="267"/>
                  </a:cubicBezTo>
                  <a:cubicBezTo>
                    <a:pt x="87" y="270"/>
                    <a:pt x="87" y="270"/>
                    <a:pt x="87" y="270"/>
                  </a:cubicBezTo>
                  <a:cubicBezTo>
                    <a:pt x="80" y="272"/>
                    <a:pt x="80" y="272"/>
                    <a:pt x="80" y="272"/>
                  </a:cubicBezTo>
                  <a:cubicBezTo>
                    <a:pt x="80" y="273"/>
                    <a:pt x="80" y="273"/>
                    <a:pt x="80" y="273"/>
                  </a:cubicBezTo>
                  <a:cubicBezTo>
                    <a:pt x="83" y="282"/>
                    <a:pt x="94" y="284"/>
                    <a:pt x="102" y="283"/>
                  </a:cubicBezTo>
                  <a:cubicBezTo>
                    <a:pt x="107" y="289"/>
                    <a:pt x="110" y="296"/>
                    <a:pt x="109" y="303"/>
                  </a:cubicBezTo>
                  <a:cubicBezTo>
                    <a:pt x="106" y="304"/>
                    <a:pt x="105" y="306"/>
                    <a:pt x="105" y="309"/>
                  </a:cubicBezTo>
                  <a:cubicBezTo>
                    <a:pt x="108" y="314"/>
                    <a:pt x="122" y="316"/>
                    <a:pt x="127" y="319"/>
                  </a:cubicBezTo>
                  <a:cubicBezTo>
                    <a:pt x="132" y="318"/>
                    <a:pt x="136" y="317"/>
                    <a:pt x="141" y="319"/>
                  </a:cubicBezTo>
                  <a:cubicBezTo>
                    <a:pt x="141" y="321"/>
                    <a:pt x="141" y="321"/>
                    <a:pt x="141" y="321"/>
                  </a:cubicBezTo>
                  <a:cubicBezTo>
                    <a:pt x="147" y="322"/>
                    <a:pt x="147" y="322"/>
                    <a:pt x="147" y="322"/>
                  </a:cubicBezTo>
                  <a:cubicBezTo>
                    <a:pt x="150" y="326"/>
                    <a:pt x="150" y="326"/>
                    <a:pt x="150" y="326"/>
                  </a:cubicBezTo>
                  <a:cubicBezTo>
                    <a:pt x="158" y="327"/>
                    <a:pt x="162" y="329"/>
                    <a:pt x="161" y="324"/>
                  </a:cubicBezTo>
                  <a:cubicBezTo>
                    <a:pt x="162" y="322"/>
                    <a:pt x="162" y="322"/>
                    <a:pt x="162" y="322"/>
                  </a:cubicBezTo>
                  <a:cubicBezTo>
                    <a:pt x="161" y="318"/>
                    <a:pt x="161" y="318"/>
                    <a:pt x="161" y="318"/>
                  </a:cubicBezTo>
                  <a:cubicBezTo>
                    <a:pt x="161" y="318"/>
                    <a:pt x="161" y="318"/>
                    <a:pt x="161" y="318"/>
                  </a:cubicBezTo>
                  <a:cubicBezTo>
                    <a:pt x="161" y="318"/>
                    <a:pt x="163" y="319"/>
                    <a:pt x="163" y="319"/>
                  </a:cubicBezTo>
                  <a:cubicBezTo>
                    <a:pt x="165" y="318"/>
                    <a:pt x="167" y="317"/>
                    <a:pt x="170" y="317"/>
                  </a:cubicBezTo>
                  <a:cubicBezTo>
                    <a:pt x="171" y="319"/>
                    <a:pt x="171" y="319"/>
                    <a:pt x="171" y="319"/>
                  </a:cubicBezTo>
                  <a:cubicBezTo>
                    <a:pt x="172" y="318"/>
                    <a:pt x="172" y="318"/>
                    <a:pt x="172" y="318"/>
                  </a:cubicBezTo>
                  <a:cubicBezTo>
                    <a:pt x="172" y="317"/>
                    <a:pt x="172" y="317"/>
                    <a:pt x="172" y="317"/>
                  </a:cubicBezTo>
                  <a:cubicBezTo>
                    <a:pt x="168" y="314"/>
                    <a:pt x="168" y="314"/>
                    <a:pt x="168" y="314"/>
                  </a:cubicBezTo>
                  <a:cubicBezTo>
                    <a:pt x="171" y="311"/>
                    <a:pt x="171" y="311"/>
                    <a:pt x="171" y="311"/>
                  </a:cubicBezTo>
                  <a:cubicBezTo>
                    <a:pt x="171" y="310"/>
                    <a:pt x="171" y="308"/>
                    <a:pt x="172" y="307"/>
                  </a:cubicBezTo>
                  <a:cubicBezTo>
                    <a:pt x="177" y="304"/>
                    <a:pt x="177" y="304"/>
                    <a:pt x="177" y="304"/>
                  </a:cubicBezTo>
                  <a:cubicBezTo>
                    <a:pt x="178" y="305"/>
                    <a:pt x="178" y="305"/>
                    <a:pt x="178" y="305"/>
                  </a:cubicBezTo>
                  <a:cubicBezTo>
                    <a:pt x="179" y="302"/>
                    <a:pt x="179" y="302"/>
                    <a:pt x="179" y="302"/>
                  </a:cubicBezTo>
                  <a:cubicBezTo>
                    <a:pt x="181" y="301"/>
                    <a:pt x="183" y="300"/>
                    <a:pt x="186" y="300"/>
                  </a:cubicBezTo>
                  <a:cubicBezTo>
                    <a:pt x="184" y="298"/>
                    <a:pt x="184" y="298"/>
                    <a:pt x="184" y="298"/>
                  </a:cubicBezTo>
                  <a:cubicBezTo>
                    <a:pt x="185" y="296"/>
                    <a:pt x="185" y="296"/>
                    <a:pt x="185" y="296"/>
                  </a:cubicBezTo>
                  <a:cubicBezTo>
                    <a:pt x="189" y="295"/>
                    <a:pt x="192" y="295"/>
                    <a:pt x="195" y="296"/>
                  </a:cubicBezTo>
                  <a:cubicBezTo>
                    <a:pt x="198" y="294"/>
                    <a:pt x="198" y="294"/>
                    <a:pt x="198" y="294"/>
                  </a:cubicBezTo>
                  <a:cubicBezTo>
                    <a:pt x="201" y="295"/>
                    <a:pt x="201" y="295"/>
                    <a:pt x="201" y="295"/>
                  </a:cubicBezTo>
                  <a:cubicBezTo>
                    <a:pt x="201" y="297"/>
                    <a:pt x="201" y="297"/>
                    <a:pt x="201" y="297"/>
                  </a:cubicBezTo>
                  <a:cubicBezTo>
                    <a:pt x="204" y="297"/>
                    <a:pt x="206" y="297"/>
                    <a:pt x="209" y="297"/>
                  </a:cubicBezTo>
                  <a:cubicBezTo>
                    <a:pt x="208" y="299"/>
                    <a:pt x="208" y="299"/>
                    <a:pt x="208" y="299"/>
                  </a:cubicBezTo>
                  <a:cubicBezTo>
                    <a:pt x="213" y="301"/>
                    <a:pt x="213" y="301"/>
                    <a:pt x="213" y="301"/>
                  </a:cubicBezTo>
                  <a:cubicBezTo>
                    <a:pt x="215" y="300"/>
                    <a:pt x="216" y="300"/>
                    <a:pt x="217" y="302"/>
                  </a:cubicBezTo>
                  <a:cubicBezTo>
                    <a:pt x="219" y="302"/>
                    <a:pt x="219" y="302"/>
                    <a:pt x="219" y="302"/>
                  </a:cubicBezTo>
                  <a:cubicBezTo>
                    <a:pt x="219" y="301"/>
                    <a:pt x="219" y="301"/>
                    <a:pt x="219" y="301"/>
                  </a:cubicBezTo>
                  <a:cubicBezTo>
                    <a:pt x="220" y="298"/>
                    <a:pt x="220" y="298"/>
                    <a:pt x="220" y="298"/>
                  </a:cubicBezTo>
                  <a:cubicBezTo>
                    <a:pt x="222" y="297"/>
                    <a:pt x="225" y="296"/>
                    <a:pt x="229" y="296"/>
                  </a:cubicBezTo>
                  <a:cubicBezTo>
                    <a:pt x="226" y="294"/>
                    <a:pt x="226" y="294"/>
                    <a:pt x="226" y="294"/>
                  </a:cubicBezTo>
                  <a:cubicBezTo>
                    <a:pt x="227" y="293"/>
                    <a:pt x="227" y="292"/>
                    <a:pt x="228" y="291"/>
                  </a:cubicBezTo>
                  <a:cubicBezTo>
                    <a:pt x="235" y="291"/>
                    <a:pt x="239" y="291"/>
                    <a:pt x="246" y="291"/>
                  </a:cubicBezTo>
                  <a:cubicBezTo>
                    <a:pt x="244" y="288"/>
                    <a:pt x="244" y="288"/>
                    <a:pt x="244" y="288"/>
                  </a:cubicBezTo>
                  <a:cubicBezTo>
                    <a:pt x="245" y="284"/>
                    <a:pt x="248" y="281"/>
                    <a:pt x="252" y="280"/>
                  </a:cubicBezTo>
                  <a:cubicBezTo>
                    <a:pt x="253" y="279"/>
                    <a:pt x="253" y="279"/>
                    <a:pt x="253" y="279"/>
                  </a:cubicBezTo>
                  <a:cubicBezTo>
                    <a:pt x="249" y="278"/>
                    <a:pt x="249" y="278"/>
                    <a:pt x="249" y="278"/>
                  </a:cubicBezTo>
                  <a:cubicBezTo>
                    <a:pt x="250" y="271"/>
                    <a:pt x="253" y="268"/>
                    <a:pt x="258" y="263"/>
                  </a:cubicBezTo>
                  <a:cubicBezTo>
                    <a:pt x="257" y="262"/>
                    <a:pt x="256" y="262"/>
                    <a:pt x="255" y="261"/>
                  </a:cubicBezTo>
                  <a:cubicBezTo>
                    <a:pt x="250" y="255"/>
                    <a:pt x="253" y="248"/>
                    <a:pt x="260" y="244"/>
                  </a:cubicBezTo>
                  <a:cubicBezTo>
                    <a:pt x="271" y="240"/>
                    <a:pt x="271" y="240"/>
                    <a:pt x="271" y="240"/>
                  </a:cubicBezTo>
                  <a:cubicBezTo>
                    <a:pt x="279" y="240"/>
                    <a:pt x="279" y="240"/>
                    <a:pt x="279" y="240"/>
                  </a:cubicBezTo>
                  <a:cubicBezTo>
                    <a:pt x="283" y="238"/>
                    <a:pt x="283" y="238"/>
                    <a:pt x="283" y="238"/>
                  </a:cubicBezTo>
                  <a:cubicBezTo>
                    <a:pt x="282" y="236"/>
                    <a:pt x="281" y="232"/>
                    <a:pt x="282" y="230"/>
                  </a:cubicBezTo>
                  <a:close/>
                </a:path>
              </a:pathLst>
            </a:custGeom>
            <a:solidFill>
              <a:schemeClr val="accent6">
                <a:lumMod val="40000"/>
                <a:lumOff val="6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13"/>
            <p:cNvSpPr>
              <a:spLocks/>
            </p:cNvSpPr>
            <p:nvPr/>
          </p:nvSpPr>
          <p:spPr bwMode="auto">
            <a:xfrm>
              <a:off x="5219700" y="5737226"/>
              <a:ext cx="492125" cy="350837"/>
            </a:xfrm>
            <a:custGeom>
              <a:avLst/>
              <a:gdLst>
                <a:gd name="T0" fmla="*/ 1630005743 w 129"/>
                <a:gd name="T1" fmla="*/ 712576641 h 92"/>
                <a:gd name="T2" fmla="*/ 1731883248 w 129"/>
                <a:gd name="T3" fmla="*/ 349017986 h 92"/>
                <a:gd name="T4" fmla="*/ 1790095150 w 129"/>
                <a:gd name="T5" fmla="*/ 276303205 h 92"/>
                <a:gd name="T6" fmla="*/ 1848310867 w 129"/>
                <a:gd name="T7" fmla="*/ 305388355 h 92"/>
                <a:gd name="T8" fmla="*/ 1862864797 w 129"/>
                <a:gd name="T9" fmla="*/ 232677386 h 92"/>
                <a:gd name="T10" fmla="*/ 1702775390 w 129"/>
                <a:gd name="T11" fmla="*/ 0 h 92"/>
                <a:gd name="T12" fmla="*/ 1382596576 w 129"/>
                <a:gd name="T13" fmla="*/ 72710968 h 92"/>
                <a:gd name="T14" fmla="*/ 1091521805 w 129"/>
                <a:gd name="T15" fmla="*/ 276303205 h 92"/>
                <a:gd name="T16" fmla="*/ 1018755974 w 129"/>
                <a:gd name="T17" fmla="*/ 174507086 h 92"/>
                <a:gd name="T18" fmla="*/ 713127274 w 129"/>
                <a:gd name="T19" fmla="*/ 261762536 h 92"/>
                <a:gd name="T20" fmla="*/ 640361443 w 129"/>
                <a:gd name="T21" fmla="*/ 290847686 h 92"/>
                <a:gd name="T22" fmla="*/ 553037867 w 129"/>
                <a:gd name="T23" fmla="*/ 218136718 h 92"/>
                <a:gd name="T24" fmla="*/ 494822150 w 129"/>
                <a:gd name="T25" fmla="*/ 363558655 h 92"/>
                <a:gd name="T26" fmla="*/ 291070955 w 129"/>
                <a:gd name="T27" fmla="*/ 305388355 h 92"/>
                <a:gd name="T28" fmla="*/ 291070955 w 129"/>
                <a:gd name="T29" fmla="*/ 305388355 h 92"/>
                <a:gd name="T30" fmla="*/ 160089407 w 129"/>
                <a:gd name="T31" fmla="*/ 450814105 h 92"/>
                <a:gd name="T32" fmla="*/ 72769646 w 129"/>
                <a:gd name="T33" fmla="*/ 596236041 h 92"/>
                <a:gd name="T34" fmla="*/ 116427619 w 129"/>
                <a:gd name="T35" fmla="*/ 741661791 h 92"/>
                <a:gd name="T36" fmla="*/ 43661788 w 129"/>
                <a:gd name="T37" fmla="*/ 857998578 h 92"/>
                <a:gd name="T38" fmla="*/ 291070955 w 129"/>
                <a:gd name="T39" fmla="*/ 1090675964 h 92"/>
                <a:gd name="T40" fmla="*/ 305624885 w 129"/>
                <a:gd name="T41" fmla="*/ 1337897832 h 92"/>
                <a:gd name="T42" fmla="*/ 392948460 w 129"/>
                <a:gd name="T43" fmla="*/ 1250642382 h 92"/>
                <a:gd name="T44" fmla="*/ 582145726 w 129"/>
                <a:gd name="T45" fmla="*/ 1134305596 h 92"/>
                <a:gd name="T46" fmla="*/ 611253584 w 129"/>
                <a:gd name="T47" fmla="*/ 1090675964 h 92"/>
                <a:gd name="T48" fmla="*/ 684019416 w 129"/>
                <a:gd name="T49" fmla="*/ 1090675964 h 92"/>
                <a:gd name="T50" fmla="*/ 844112638 w 129"/>
                <a:gd name="T51" fmla="*/ 974339178 h 92"/>
                <a:gd name="T52" fmla="*/ 887770610 w 129"/>
                <a:gd name="T53" fmla="*/ 945254028 h 92"/>
                <a:gd name="T54" fmla="*/ 887770610 w 129"/>
                <a:gd name="T55" fmla="*/ 843457909 h 92"/>
                <a:gd name="T56" fmla="*/ 916878469 w 129"/>
                <a:gd name="T57" fmla="*/ 814372759 h 92"/>
                <a:gd name="T58" fmla="*/ 1018755974 w 129"/>
                <a:gd name="T59" fmla="*/ 770746941 h 92"/>
                <a:gd name="T60" fmla="*/ 1004202045 w 129"/>
                <a:gd name="T61" fmla="*/ 727117309 h 92"/>
                <a:gd name="T62" fmla="*/ 945986328 w 129"/>
                <a:gd name="T63" fmla="*/ 683491491 h 92"/>
                <a:gd name="T64" fmla="*/ 960540257 w 129"/>
                <a:gd name="T65" fmla="*/ 654406341 h 92"/>
                <a:gd name="T66" fmla="*/ 1018755974 w 129"/>
                <a:gd name="T67" fmla="*/ 698032159 h 92"/>
                <a:gd name="T68" fmla="*/ 1062413947 w 129"/>
                <a:gd name="T69" fmla="*/ 741661791 h 92"/>
                <a:gd name="T70" fmla="*/ 1062413947 w 129"/>
                <a:gd name="T71" fmla="*/ 785287609 h 92"/>
                <a:gd name="T72" fmla="*/ 975094186 w 129"/>
                <a:gd name="T73" fmla="*/ 828913428 h 92"/>
                <a:gd name="T74" fmla="*/ 960540257 w 129"/>
                <a:gd name="T75" fmla="*/ 872543059 h 92"/>
                <a:gd name="T76" fmla="*/ 1004202045 w 129"/>
                <a:gd name="T77" fmla="*/ 901628209 h 92"/>
                <a:gd name="T78" fmla="*/ 1091521805 w 129"/>
                <a:gd name="T79" fmla="*/ 945254028 h 92"/>
                <a:gd name="T80" fmla="*/ 1280719071 w 129"/>
                <a:gd name="T81" fmla="*/ 945254028 h 92"/>
                <a:gd name="T82" fmla="*/ 1295273000 w 129"/>
                <a:gd name="T83" fmla="*/ 916168878 h 92"/>
                <a:gd name="T84" fmla="*/ 1324380859 w 129"/>
                <a:gd name="T85" fmla="*/ 930713359 h 92"/>
                <a:gd name="T86" fmla="*/ 1368042646 w 129"/>
                <a:gd name="T87" fmla="*/ 974339178 h 92"/>
                <a:gd name="T88" fmla="*/ 1411700619 w 129"/>
                <a:gd name="T89" fmla="*/ 974339178 h 92"/>
                <a:gd name="T90" fmla="*/ 1760991107 w 129"/>
                <a:gd name="T91" fmla="*/ 857998578 h 92"/>
                <a:gd name="T92" fmla="*/ 1760991107 w 129"/>
                <a:gd name="T93" fmla="*/ 857998578 h 92"/>
                <a:gd name="T94" fmla="*/ 1630005743 w 129"/>
                <a:gd name="T95" fmla="*/ 712576641 h 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9" h="92">
                  <a:moveTo>
                    <a:pt x="112" y="49"/>
                  </a:moveTo>
                  <a:cubicBezTo>
                    <a:pt x="100" y="46"/>
                    <a:pt x="114" y="27"/>
                    <a:pt x="119" y="24"/>
                  </a:cubicBezTo>
                  <a:cubicBezTo>
                    <a:pt x="120" y="22"/>
                    <a:pt x="121" y="21"/>
                    <a:pt x="123" y="19"/>
                  </a:cubicBezTo>
                  <a:cubicBezTo>
                    <a:pt x="124" y="20"/>
                    <a:pt x="126" y="20"/>
                    <a:pt x="127" y="21"/>
                  </a:cubicBezTo>
                  <a:cubicBezTo>
                    <a:pt x="129" y="18"/>
                    <a:pt x="128" y="19"/>
                    <a:pt x="128" y="16"/>
                  </a:cubicBezTo>
                  <a:cubicBezTo>
                    <a:pt x="128" y="10"/>
                    <a:pt x="120" y="5"/>
                    <a:pt x="117" y="0"/>
                  </a:cubicBezTo>
                  <a:cubicBezTo>
                    <a:pt x="110" y="5"/>
                    <a:pt x="102" y="4"/>
                    <a:pt x="95" y="5"/>
                  </a:cubicBezTo>
                  <a:cubicBezTo>
                    <a:pt x="94" y="7"/>
                    <a:pt x="79" y="23"/>
                    <a:pt x="75" y="19"/>
                  </a:cubicBezTo>
                  <a:cubicBezTo>
                    <a:pt x="73" y="18"/>
                    <a:pt x="74" y="13"/>
                    <a:pt x="70" y="12"/>
                  </a:cubicBezTo>
                  <a:cubicBezTo>
                    <a:pt x="62" y="9"/>
                    <a:pt x="55" y="16"/>
                    <a:pt x="49" y="18"/>
                  </a:cubicBezTo>
                  <a:cubicBezTo>
                    <a:pt x="47" y="19"/>
                    <a:pt x="46" y="20"/>
                    <a:pt x="44" y="20"/>
                  </a:cubicBezTo>
                  <a:cubicBezTo>
                    <a:pt x="42" y="18"/>
                    <a:pt x="40" y="17"/>
                    <a:pt x="38" y="15"/>
                  </a:cubicBezTo>
                  <a:cubicBezTo>
                    <a:pt x="31" y="18"/>
                    <a:pt x="37" y="22"/>
                    <a:pt x="34" y="25"/>
                  </a:cubicBezTo>
                  <a:cubicBezTo>
                    <a:pt x="35" y="24"/>
                    <a:pt x="23" y="19"/>
                    <a:pt x="20" y="21"/>
                  </a:cubicBezTo>
                  <a:cubicBezTo>
                    <a:pt x="20" y="21"/>
                    <a:pt x="20" y="21"/>
                    <a:pt x="20" y="21"/>
                  </a:cubicBezTo>
                  <a:cubicBezTo>
                    <a:pt x="22" y="29"/>
                    <a:pt x="15" y="26"/>
                    <a:pt x="11" y="31"/>
                  </a:cubicBezTo>
                  <a:cubicBezTo>
                    <a:pt x="2" y="27"/>
                    <a:pt x="0" y="35"/>
                    <a:pt x="5" y="41"/>
                  </a:cubicBezTo>
                  <a:cubicBezTo>
                    <a:pt x="7" y="43"/>
                    <a:pt x="19" y="45"/>
                    <a:pt x="8" y="51"/>
                  </a:cubicBezTo>
                  <a:cubicBezTo>
                    <a:pt x="8" y="54"/>
                    <a:pt x="6" y="57"/>
                    <a:pt x="3" y="59"/>
                  </a:cubicBezTo>
                  <a:cubicBezTo>
                    <a:pt x="11" y="61"/>
                    <a:pt x="19" y="68"/>
                    <a:pt x="20" y="75"/>
                  </a:cubicBezTo>
                  <a:cubicBezTo>
                    <a:pt x="21" y="80"/>
                    <a:pt x="17" y="84"/>
                    <a:pt x="21" y="92"/>
                  </a:cubicBezTo>
                  <a:cubicBezTo>
                    <a:pt x="27" y="86"/>
                    <a:pt x="27" y="86"/>
                    <a:pt x="27" y="86"/>
                  </a:cubicBezTo>
                  <a:cubicBezTo>
                    <a:pt x="40" y="78"/>
                    <a:pt x="40" y="78"/>
                    <a:pt x="40" y="78"/>
                  </a:cubicBezTo>
                  <a:cubicBezTo>
                    <a:pt x="42" y="75"/>
                    <a:pt x="42" y="75"/>
                    <a:pt x="42" y="75"/>
                  </a:cubicBezTo>
                  <a:cubicBezTo>
                    <a:pt x="47" y="75"/>
                    <a:pt x="47" y="75"/>
                    <a:pt x="47" y="75"/>
                  </a:cubicBezTo>
                  <a:cubicBezTo>
                    <a:pt x="58" y="67"/>
                    <a:pt x="58" y="67"/>
                    <a:pt x="58" y="67"/>
                  </a:cubicBezTo>
                  <a:cubicBezTo>
                    <a:pt x="61" y="65"/>
                    <a:pt x="61" y="65"/>
                    <a:pt x="61" y="65"/>
                  </a:cubicBezTo>
                  <a:cubicBezTo>
                    <a:pt x="61" y="58"/>
                    <a:pt x="61" y="58"/>
                    <a:pt x="61" y="58"/>
                  </a:cubicBezTo>
                  <a:cubicBezTo>
                    <a:pt x="62" y="58"/>
                    <a:pt x="62" y="57"/>
                    <a:pt x="63" y="56"/>
                  </a:cubicBezTo>
                  <a:cubicBezTo>
                    <a:pt x="70" y="53"/>
                    <a:pt x="70" y="53"/>
                    <a:pt x="70" y="53"/>
                  </a:cubicBezTo>
                  <a:cubicBezTo>
                    <a:pt x="69" y="50"/>
                    <a:pt x="69" y="50"/>
                    <a:pt x="69" y="50"/>
                  </a:cubicBezTo>
                  <a:cubicBezTo>
                    <a:pt x="65" y="47"/>
                    <a:pt x="65" y="47"/>
                    <a:pt x="65" y="47"/>
                  </a:cubicBezTo>
                  <a:cubicBezTo>
                    <a:pt x="65" y="46"/>
                    <a:pt x="66" y="46"/>
                    <a:pt x="66" y="45"/>
                  </a:cubicBezTo>
                  <a:cubicBezTo>
                    <a:pt x="67" y="46"/>
                    <a:pt x="69" y="47"/>
                    <a:pt x="70" y="48"/>
                  </a:cubicBezTo>
                  <a:cubicBezTo>
                    <a:pt x="73" y="51"/>
                    <a:pt x="73" y="51"/>
                    <a:pt x="73" y="51"/>
                  </a:cubicBezTo>
                  <a:cubicBezTo>
                    <a:pt x="73" y="52"/>
                    <a:pt x="73" y="53"/>
                    <a:pt x="73" y="54"/>
                  </a:cubicBezTo>
                  <a:cubicBezTo>
                    <a:pt x="67" y="57"/>
                    <a:pt x="67" y="57"/>
                    <a:pt x="67" y="57"/>
                  </a:cubicBezTo>
                  <a:cubicBezTo>
                    <a:pt x="66" y="60"/>
                    <a:pt x="66" y="60"/>
                    <a:pt x="66" y="60"/>
                  </a:cubicBezTo>
                  <a:cubicBezTo>
                    <a:pt x="67" y="60"/>
                    <a:pt x="68" y="61"/>
                    <a:pt x="69" y="62"/>
                  </a:cubicBezTo>
                  <a:cubicBezTo>
                    <a:pt x="75" y="65"/>
                    <a:pt x="75" y="65"/>
                    <a:pt x="75" y="65"/>
                  </a:cubicBezTo>
                  <a:cubicBezTo>
                    <a:pt x="88" y="65"/>
                    <a:pt x="88" y="65"/>
                    <a:pt x="88" y="65"/>
                  </a:cubicBezTo>
                  <a:cubicBezTo>
                    <a:pt x="89" y="63"/>
                    <a:pt x="89" y="63"/>
                    <a:pt x="89" y="63"/>
                  </a:cubicBezTo>
                  <a:cubicBezTo>
                    <a:pt x="91" y="64"/>
                    <a:pt x="91" y="64"/>
                    <a:pt x="91" y="64"/>
                  </a:cubicBezTo>
                  <a:cubicBezTo>
                    <a:pt x="94" y="67"/>
                    <a:pt x="94" y="67"/>
                    <a:pt x="94" y="67"/>
                  </a:cubicBezTo>
                  <a:cubicBezTo>
                    <a:pt x="97" y="67"/>
                    <a:pt x="97" y="67"/>
                    <a:pt x="97" y="67"/>
                  </a:cubicBezTo>
                  <a:cubicBezTo>
                    <a:pt x="105" y="64"/>
                    <a:pt x="112" y="61"/>
                    <a:pt x="121" y="59"/>
                  </a:cubicBezTo>
                  <a:cubicBezTo>
                    <a:pt x="121" y="59"/>
                    <a:pt x="121" y="59"/>
                    <a:pt x="121" y="59"/>
                  </a:cubicBezTo>
                  <a:cubicBezTo>
                    <a:pt x="119" y="53"/>
                    <a:pt x="119" y="51"/>
                    <a:pt x="112" y="49"/>
                  </a:cubicBezTo>
                  <a:close/>
                </a:path>
              </a:pathLst>
            </a:custGeom>
            <a:solidFill>
              <a:srgbClr val="00206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0" name="Freeform 14"/>
            <p:cNvSpPr>
              <a:spLocks/>
            </p:cNvSpPr>
            <p:nvPr/>
          </p:nvSpPr>
          <p:spPr bwMode="auto">
            <a:xfrm>
              <a:off x="3986213" y="5329239"/>
              <a:ext cx="560388" cy="688975"/>
            </a:xfrm>
            <a:custGeom>
              <a:avLst/>
              <a:gdLst>
                <a:gd name="T0" fmla="*/ 2136290548 w 147"/>
                <a:gd name="T1" fmla="*/ 1521386221 h 181"/>
                <a:gd name="T2" fmla="*/ 1961899327 w 147"/>
                <a:gd name="T3" fmla="*/ 1564852550 h 181"/>
                <a:gd name="T4" fmla="*/ 1816572039 w 147"/>
                <a:gd name="T5" fmla="*/ 1593831371 h 181"/>
                <a:gd name="T6" fmla="*/ 1584052953 w 147"/>
                <a:gd name="T7" fmla="*/ 1535873728 h 181"/>
                <a:gd name="T8" fmla="*/ 1366062021 w 147"/>
                <a:gd name="T9" fmla="*/ 1912598406 h 181"/>
                <a:gd name="T10" fmla="*/ 1366062021 w 147"/>
                <a:gd name="T11" fmla="*/ 2057492514 h 181"/>
                <a:gd name="T12" fmla="*/ 1453257631 w 147"/>
                <a:gd name="T13" fmla="*/ 2144428978 h 181"/>
                <a:gd name="T14" fmla="*/ 1540453242 w 147"/>
                <a:gd name="T15" fmla="*/ 2147483646 h 181"/>
                <a:gd name="T16" fmla="*/ 1613116886 w 147"/>
                <a:gd name="T17" fmla="*/ 2147483646 h 181"/>
                <a:gd name="T18" fmla="*/ 1322466122 w 147"/>
                <a:gd name="T19" fmla="*/ 2147483646 h 181"/>
                <a:gd name="T20" fmla="*/ 944619748 w 147"/>
                <a:gd name="T21" fmla="*/ 2147483646 h 181"/>
                <a:gd name="T22" fmla="*/ 813824426 w 147"/>
                <a:gd name="T23" fmla="*/ 2086471335 h 181"/>
                <a:gd name="T24" fmla="*/ 944619748 w 147"/>
                <a:gd name="T25" fmla="*/ 2057492514 h 181"/>
                <a:gd name="T26" fmla="*/ 944619748 w 147"/>
                <a:gd name="T27" fmla="*/ 2043001200 h 181"/>
                <a:gd name="T28" fmla="*/ 842888359 w 147"/>
                <a:gd name="T29" fmla="*/ 2028513692 h 181"/>
                <a:gd name="T30" fmla="*/ 813824426 w 147"/>
                <a:gd name="T31" fmla="*/ 2057492514 h 181"/>
                <a:gd name="T32" fmla="*/ 639433205 w 147"/>
                <a:gd name="T33" fmla="*/ 1651789014 h 181"/>
                <a:gd name="T34" fmla="*/ 523173662 w 147"/>
                <a:gd name="T35" fmla="*/ 1753212985 h 181"/>
                <a:gd name="T36" fmla="*/ 247054865 w 147"/>
                <a:gd name="T37" fmla="*/ 1753212985 h 181"/>
                <a:gd name="T38" fmla="*/ 174391221 w 147"/>
                <a:gd name="T39" fmla="*/ 1811170628 h 181"/>
                <a:gd name="T40" fmla="*/ 377846374 w 147"/>
                <a:gd name="T41" fmla="*/ 1318534471 h 181"/>
                <a:gd name="T42" fmla="*/ 450510018 w 147"/>
                <a:gd name="T43" fmla="*/ 1014254943 h 181"/>
                <a:gd name="T44" fmla="*/ 319718509 w 147"/>
                <a:gd name="T45" fmla="*/ 970788614 h 181"/>
                <a:gd name="T46" fmla="*/ 276118797 w 147"/>
                <a:gd name="T47" fmla="*/ 825894507 h 181"/>
                <a:gd name="T48" fmla="*/ 261586831 w 147"/>
                <a:gd name="T49" fmla="*/ 738958043 h 181"/>
                <a:gd name="T50" fmla="*/ 261586831 w 147"/>
                <a:gd name="T51" fmla="*/ 709979221 h 181"/>
                <a:gd name="T52" fmla="*/ 232522898 w 147"/>
                <a:gd name="T53" fmla="*/ 623042757 h 181"/>
                <a:gd name="T54" fmla="*/ 145327288 w 147"/>
                <a:gd name="T55" fmla="*/ 550597607 h 181"/>
                <a:gd name="T56" fmla="*/ 0 w 147"/>
                <a:gd name="T57" fmla="*/ 347745857 h 181"/>
                <a:gd name="T58" fmla="*/ 130791509 w 147"/>
                <a:gd name="T59" fmla="*/ 362233364 h 181"/>
                <a:gd name="T60" fmla="*/ 276118797 w 147"/>
                <a:gd name="T61" fmla="*/ 289788214 h 181"/>
                <a:gd name="T62" fmla="*/ 276118797 w 147"/>
                <a:gd name="T63" fmla="*/ 188360436 h 181"/>
                <a:gd name="T64" fmla="*/ 203455153 w 147"/>
                <a:gd name="T65" fmla="*/ 72445150 h 181"/>
                <a:gd name="T66" fmla="*/ 247054865 w 147"/>
                <a:gd name="T67" fmla="*/ 28978821 h 181"/>
                <a:gd name="T68" fmla="*/ 421446085 w 147"/>
                <a:gd name="T69" fmla="*/ 14487507 h 181"/>
                <a:gd name="T70" fmla="*/ 653965172 w 147"/>
                <a:gd name="T71" fmla="*/ 57957643 h 181"/>
                <a:gd name="T72" fmla="*/ 755692748 w 147"/>
                <a:gd name="T73" fmla="*/ 231830571 h 181"/>
                <a:gd name="T74" fmla="*/ 886488070 w 147"/>
                <a:gd name="T75" fmla="*/ 376724678 h 181"/>
                <a:gd name="T76" fmla="*/ 901020036 w 147"/>
                <a:gd name="T77" fmla="*/ 463661143 h 181"/>
                <a:gd name="T78" fmla="*/ 1162606868 w 147"/>
                <a:gd name="T79" fmla="*/ 333254543 h 181"/>
                <a:gd name="T80" fmla="*/ 1395129766 w 147"/>
                <a:gd name="T81" fmla="*/ 289788214 h 181"/>
                <a:gd name="T82" fmla="*/ 1627648852 w 147"/>
                <a:gd name="T83" fmla="*/ 246318079 h 181"/>
                <a:gd name="T84" fmla="*/ 1845639784 w 147"/>
                <a:gd name="T85" fmla="*/ 362233364 h 181"/>
                <a:gd name="T86" fmla="*/ 1961899327 w 147"/>
                <a:gd name="T87" fmla="*/ 536106293 h 181"/>
                <a:gd name="T88" fmla="*/ 2020031005 w 147"/>
                <a:gd name="T89" fmla="*/ 854873328 h 181"/>
                <a:gd name="T90" fmla="*/ 1990963260 w 147"/>
                <a:gd name="T91" fmla="*/ 1246085514 h 181"/>
                <a:gd name="T92" fmla="*/ 2136290548 w 147"/>
                <a:gd name="T93" fmla="*/ 1521386221 h 181"/>
                <a:gd name="T94" fmla="*/ 2136290548 w 147"/>
                <a:gd name="T95" fmla="*/ 1521386221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7" h="181">
                  <a:moveTo>
                    <a:pt x="147" y="105"/>
                  </a:moveTo>
                  <a:cubicBezTo>
                    <a:pt x="141" y="105"/>
                    <a:pt x="139" y="107"/>
                    <a:pt x="135" y="108"/>
                  </a:cubicBezTo>
                  <a:cubicBezTo>
                    <a:pt x="132" y="109"/>
                    <a:pt x="128" y="110"/>
                    <a:pt x="125" y="110"/>
                  </a:cubicBezTo>
                  <a:cubicBezTo>
                    <a:pt x="119" y="110"/>
                    <a:pt x="115" y="104"/>
                    <a:pt x="109" y="106"/>
                  </a:cubicBezTo>
                  <a:cubicBezTo>
                    <a:pt x="95" y="110"/>
                    <a:pt x="105" y="134"/>
                    <a:pt x="94" y="132"/>
                  </a:cubicBezTo>
                  <a:cubicBezTo>
                    <a:pt x="94" y="142"/>
                    <a:pt x="94" y="142"/>
                    <a:pt x="94" y="142"/>
                  </a:cubicBezTo>
                  <a:cubicBezTo>
                    <a:pt x="100" y="143"/>
                    <a:pt x="97" y="146"/>
                    <a:pt x="100" y="148"/>
                  </a:cubicBezTo>
                  <a:cubicBezTo>
                    <a:pt x="102" y="150"/>
                    <a:pt x="105" y="150"/>
                    <a:pt x="106" y="152"/>
                  </a:cubicBezTo>
                  <a:cubicBezTo>
                    <a:pt x="110" y="157"/>
                    <a:pt x="113" y="164"/>
                    <a:pt x="111" y="170"/>
                  </a:cubicBezTo>
                  <a:cubicBezTo>
                    <a:pt x="103" y="175"/>
                    <a:pt x="96" y="171"/>
                    <a:pt x="91" y="181"/>
                  </a:cubicBezTo>
                  <a:cubicBezTo>
                    <a:pt x="75" y="173"/>
                    <a:pt x="73" y="173"/>
                    <a:pt x="65" y="159"/>
                  </a:cubicBezTo>
                  <a:cubicBezTo>
                    <a:pt x="62" y="153"/>
                    <a:pt x="62" y="149"/>
                    <a:pt x="56" y="144"/>
                  </a:cubicBezTo>
                  <a:cubicBezTo>
                    <a:pt x="58" y="140"/>
                    <a:pt x="62" y="140"/>
                    <a:pt x="65" y="142"/>
                  </a:cubicBezTo>
                  <a:cubicBezTo>
                    <a:pt x="65" y="141"/>
                    <a:pt x="65" y="141"/>
                    <a:pt x="65" y="141"/>
                  </a:cubicBezTo>
                  <a:cubicBezTo>
                    <a:pt x="63" y="139"/>
                    <a:pt x="61" y="138"/>
                    <a:pt x="58" y="140"/>
                  </a:cubicBezTo>
                  <a:cubicBezTo>
                    <a:pt x="56" y="142"/>
                    <a:pt x="56" y="142"/>
                    <a:pt x="56" y="142"/>
                  </a:cubicBezTo>
                  <a:cubicBezTo>
                    <a:pt x="45" y="134"/>
                    <a:pt x="37" y="126"/>
                    <a:pt x="44" y="114"/>
                  </a:cubicBezTo>
                  <a:cubicBezTo>
                    <a:pt x="36" y="121"/>
                    <a:pt x="36" y="121"/>
                    <a:pt x="36" y="121"/>
                  </a:cubicBezTo>
                  <a:cubicBezTo>
                    <a:pt x="30" y="120"/>
                    <a:pt x="24" y="122"/>
                    <a:pt x="17" y="121"/>
                  </a:cubicBezTo>
                  <a:cubicBezTo>
                    <a:pt x="16" y="124"/>
                    <a:pt x="14" y="125"/>
                    <a:pt x="12" y="125"/>
                  </a:cubicBezTo>
                  <a:cubicBezTo>
                    <a:pt x="17" y="114"/>
                    <a:pt x="20" y="102"/>
                    <a:pt x="26" y="91"/>
                  </a:cubicBezTo>
                  <a:cubicBezTo>
                    <a:pt x="29" y="86"/>
                    <a:pt x="35" y="75"/>
                    <a:pt x="31" y="70"/>
                  </a:cubicBezTo>
                  <a:cubicBezTo>
                    <a:pt x="30" y="68"/>
                    <a:pt x="23" y="68"/>
                    <a:pt x="22" y="67"/>
                  </a:cubicBezTo>
                  <a:cubicBezTo>
                    <a:pt x="21" y="65"/>
                    <a:pt x="20" y="59"/>
                    <a:pt x="19" y="57"/>
                  </a:cubicBezTo>
                  <a:cubicBezTo>
                    <a:pt x="19" y="57"/>
                    <a:pt x="18" y="51"/>
                    <a:pt x="18" y="51"/>
                  </a:cubicBezTo>
                  <a:cubicBezTo>
                    <a:pt x="18" y="51"/>
                    <a:pt x="18" y="50"/>
                    <a:pt x="18" y="49"/>
                  </a:cubicBezTo>
                  <a:cubicBezTo>
                    <a:pt x="15" y="47"/>
                    <a:pt x="17" y="45"/>
                    <a:pt x="16" y="43"/>
                  </a:cubicBezTo>
                  <a:cubicBezTo>
                    <a:pt x="14" y="40"/>
                    <a:pt x="12" y="41"/>
                    <a:pt x="10" y="38"/>
                  </a:cubicBezTo>
                  <a:cubicBezTo>
                    <a:pt x="7" y="34"/>
                    <a:pt x="5" y="27"/>
                    <a:pt x="0" y="24"/>
                  </a:cubicBezTo>
                  <a:cubicBezTo>
                    <a:pt x="4" y="22"/>
                    <a:pt x="5" y="20"/>
                    <a:pt x="9" y="25"/>
                  </a:cubicBezTo>
                  <a:cubicBezTo>
                    <a:pt x="15" y="22"/>
                    <a:pt x="16" y="29"/>
                    <a:pt x="19" y="20"/>
                  </a:cubicBezTo>
                  <a:cubicBezTo>
                    <a:pt x="20" y="17"/>
                    <a:pt x="20" y="16"/>
                    <a:pt x="19" y="13"/>
                  </a:cubicBezTo>
                  <a:cubicBezTo>
                    <a:pt x="19" y="12"/>
                    <a:pt x="14" y="6"/>
                    <a:pt x="14" y="5"/>
                  </a:cubicBezTo>
                  <a:cubicBezTo>
                    <a:pt x="14" y="1"/>
                    <a:pt x="11" y="5"/>
                    <a:pt x="17" y="2"/>
                  </a:cubicBezTo>
                  <a:cubicBezTo>
                    <a:pt x="21" y="0"/>
                    <a:pt x="24" y="1"/>
                    <a:pt x="29" y="1"/>
                  </a:cubicBezTo>
                  <a:cubicBezTo>
                    <a:pt x="36" y="0"/>
                    <a:pt x="39" y="2"/>
                    <a:pt x="45" y="4"/>
                  </a:cubicBezTo>
                  <a:cubicBezTo>
                    <a:pt x="47" y="7"/>
                    <a:pt x="50" y="13"/>
                    <a:pt x="52" y="16"/>
                  </a:cubicBezTo>
                  <a:cubicBezTo>
                    <a:pt x="55" y="20"/>
                    <a:pt x="58" y="21"/>
                    <a:pt x="61" y="26"/>
                  </a:cubicBezTo>
                  <a:cubicBezTo>
                    <a:pt x="62" y="28"/>
                    <a:pt x="60" y="31"/>
                    <a:pt x="62" y="32"/>
                  </a:cubicBezTo>
                  <a:cubicBezTo>
                    <a:pt x="75" y="46"/>
                    <a:pt x="76" y="28"/>
                    <a:pt x="80" y="23"/>
                  </a:cubicBezTo>
                  <a:cubicBezTo>
                    <a:pt x="86" y="17"/>
                    <a:pt x="89" y="22"/>
                    <a:pt x="96" y="20"/>
                  </a:cubicBezTo>
                  <a:cubicBezTo>
                    <a:pt x="102" y="19"/>
                    <a:pt x="105" y="15"/>
                    <a:pt x="112" y="17"/>
                  </a:cubicBezTo>
                  <a:cubicBezTo>
                    <a:pt x="117" y="18"/>
                    <a:pt x="122" y="22"/>
                    <a:pt x="127" y="25"/>
                  </a:cubicBezTo>
                  <a:cubicBezTo>
                    <a:pt x="134" y="29"/>
                    <a:pt x="134" y="28"/>
                    <a:pt x="135" y="37"/>
                  </a:cubicBezTo>
                  <a:cubicBezTo>
                    <a:pt x="141" y="43"/>
                    <a:pt x="139" y="52"/>
                    <a:pt x="139" y="59"/>
                  </a:cubicBezTo>
                  <a:cubicBezTo>
                    <a:pt x="142" y="68"/>
                    <a:pt x="137" y="76"/>
                    <a:pt x="137" y="86"/>
                  </a:cubicBezTo>
                  <a:cubicBezTo>
                    <a:pt x="140" y="92"/>
                    <a:pt x="147" y="98"/>
                    <a:pt x="147" y="105"/>
                  </a:cubicBezTo>
                  <a:cubicBezTo>
                    <a:pt x="141" y="105"/>
                    <a:pt x="147" y="98"/>
                    <a:pt x="147" y="105"/>
                  </a:cubicBezTo>
                  <a:close/>
                </a:path>
              </a:pathLst>
            </a:custGeom>
            <a:solidFill>
              <a:schemeClr val="accent2">
                <a:lumMod val="60000"/>
                <a:lumOff val="4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1" name="Freeform 15"/>
            <p:cNvSpPr>
              <a:spLocks/>
            </p:cNvSpPr>
            <p:nvPr/>
          </p:nvSpPr>
          <p:spPr bwMode="auto">
            <a:xfrm>
              <a:off x="5170488" y="4906964"/>
              <a:ext cx="787400" cy="1054100"/>
            </a:xfrm>
            <a:custGeom>
              <a:avLst/>
              <a:gdLst>
                <a:gd name="T0" fmla="*/ 2147483646 w 207"/>
                <a:gd name="T1" fmla="*/ 2147483646 h 277"/>
                <a:gd name="T2" fmla="*/ 2147483646 w 207"/>
                <a:gd name="T3" fmla="*/ 2147483646 h 277"/>
                <a:gd name="T4" fmla="*/ 2147483646 w 207"/>
                <a:gd name="T5" fmla="*/ 2147483646 h 277"/>
                <a:gd name="T6" fmla="*/ 2147483646 w 207"/>
                <a:gd name="T7" fmla="*/ 2147483646 h 277"/>
                <a:gd name="T8" fmla="*/ 2147483646 w 207"/>
                <a:gd name="T9" fmla="*/ 2147483646 h 277"/>
                <a:gd name="T10" fmla="*/ 2147483646 w 207"/>
                <a:gd name="T11" fmla="*/ 2147483646 h 277"/>
                <a:gd name="T12" fmla="*/ 2147483646 w 207"/>
                <a:gd name="T13" fmla="*/ 2147483646 h 277"/>
                <a:gd name="T14" fmla="*/ 2147483646 w 207"/>
                <a:gd name="T15" fmla="*/ 2147483646 h 277"/>
                <a:gd name="T16" fmla="*/ 2147483646 w 207"/>
                <a:gd name="T17" fmla="*/ 2147483646 h 277"/>
                <a:gd name="T18" fmla="*/ 2147483646 w 207"/>
                <a:gd name="T19" fmla="*/ 1969439342 h 277"/>
                <a:gd name="T20" fmla="*/ 2147483646 w 207"/>
                <a:gd name="T21" fmla="*/ 1535005536 h 277"/>
                <a:gd name="T22" fmla="*/ 2147483646 w 207"/>
                <a:gd name="T23" fmla="*/ 1448120297 h 277"/>
                <a:gd name="T24" fmla="*/ 2147483646 w 207"/>
                <a:gd name="T25" fmla="*/ 1317788633 h 277"/>
                <a:gd name="T26" fmla="*/ 2147483646 w 207"/>
                <a:gd name="T27" fmla="*/ 1245382999 h 277"/>
                <a:gd name="T28" fmla="*/ 2147483646 w 207"/>
                <a:gd name="T29" fmla="*/ 1187456969 h 277"/>
                <a:gd name="T30" fmla="*/ 2147483646 w 207"/>
                <a:gd name="T31" fmla="*/ 1230899588 h 277"/>
                <a:gd name="T32" fmla="*/ 2147483646 w 207"/>
                <a:gd name="T33" fmla="*/ 1100571730 h 277"/>
                <a:gd name="T34" fmla="*/ 2147483646 w 207"/>
                <a:gd name="T35" fmla="*/ 825428797 h 277"/>
                <a:gd name="T36" fmla="*/ 1982304225 w 207"/>
                <a:gd name="T37" fmla="*/ 724060148 h 277"/>
                <a:gd name="T38" fmla="*/ 1852082720 w 207"/>
                <a:gd name="T39" fmla="*/ 651654514 h 277"/>
                <a:gd name="T40" fmla="*/ 1909958522 w 207"/>
                <a:gd name="T41" fmla="*/ 608208089 h 277"/>
                <a:gd name="T42" fmla="*/ 1794203114 w 207"/>
                <a:gd name="T43" fmla="*/ 535802455 h 277"/>
                <a:gd name="T44" fmla="*/ 1302245484 w 207"/>
                <a:gd name="T45" fmla="*/ 724060148 h 277"/>
                <a:gd name="T46" fmla="*/ 1186490076 w 207"/>
                <a:gd name="T47" fmla="*/ 579248880 h 277"/>
                <a:gd name="T48" fmla="*/ 1027324964 w 207"/>
                <a:gd name="T49" fmla="*/ 579248880 h 277"/>
                <a:gd name="T50" fmla="*/ 954979261 w 207"/>
                <a:gd name="T51" fmla="*/ 535802455 h 277"/>
                <a:gd name="T52" fmla="*/ 737938347 w 207"/>
                <a:gd name="T53" fmla="*/ 173774283 h 277"/>
                <a:gd name="T54" fmla="*/ 593243136 w 207"/>
                <a:gd name="T55" fmla="*/ 0 h 277"/>
                <a:gd name="T56" fmla="*/ 520897433 w 207"/>
                <a:gd name="T57" fmla="*/ 275142932 h 277"/>
                <a:gd name="T58" fmla="*/ 737938347 w 207"/>
                <a:gd name="T59" fmla="*/ 753023163 h 277"/>
                <a:gd name="T60" fmla="*/ 593243136 w 207"/>
                <a:gd name="T61" fmla="*/ 970240066 h 277"/>
                <a:gd name="T62" fmla="*/ 419611927 w 207"/>
                <a:gd name="T63" fmla="*/ 1259862603 h 277"/>
                <a:gd name="T64" fmla="*/ 0 w 207"/>
                <a:gd name="T65" fmla="*/ 1563968551 h 277"/>
                <a:gd name="T66" fmla="*/ 57875802 w 207"/>
                <a:gd name="T67" fmla="*/ 1636374185 h 277"/>
                <a:gd name="T68" fmla="*/ 578777039 w 207"/>
                <a:gd name="T69" fmla="*/ 1766705849 h 277"/>
                <a:gd name="T70" fmla="*/ 781348051 w 207"/>
                <a:gd name="T71" fmla="*/ 2147483646 h 277"/>
                <a:gd name="T72" fmla="*/ 781348051 w 207"/>
                <a:gd name="T73" fmla="*/ 2147483646 h 277"/>
                <a:gd name="T74" fmla="*/ 969449162 w 207"/>
                <a:gd name="T75" fmla="*/ 2147483646 h 277"/>
                <a:gd name="T76" fmla="*/ 1128610471 w 207"/>
                <a:gd name="T77" fmla="*/ 2147483646 h 277"/>
                <a:gd name="T78" fmla="*/ 969449162 w 207"/>
                <a:gd name="T79" fmla="*/ 2147483646 h 277"/>
                <a:gd name="T80" fmla="*/ 1114144373 w 207"/>
                <a:gd name="T81" fmla="*/ 2147483646 h 277"/>
                <a:gd name="T82" fmla="*/ 1273305681 w 207"/>
                <a:gd name="T83" fmla="*/ 2147483646 h 277"/>
                <a:gd name="T84" fmla="*/ 1881018719 w 207"/>
                <a:gd name="T85" fmla="*/ 2147483646 h 277"/>
                <a:gd name="T86" fmla="*/ 1967838128 w 207"/>
                <a:gd name="T87" fmla="*/ 2147483646 h 277"/>
                <a:gd name="T88" fmla="*/ 1765263311 w 207"/>
                <a:gd name="T89" fmla="*/ 2147483646 h 277"/>
                <a:gd name="T90" fmla="*/ 2147483646 w 207"/>
                <a:gd name="T91" fmla="*/ 2147483646 h 277"/>
                <a:gd name="T92" fmla="*/ 2147483646 w 207"/>
                <a:gd name="T93" fmla="*/ 2147483646 h 277"/>
                <a:gd name="T94" fmla="*/ 2147483646 w 207"/>
                <a:gd name="T95" fmla="*/ 2147483646 h 277"/>
                <a:gd name="T96" fmla="*/ 2147483646 w 207"/>
                <a:gd name="T97" fmla="*/ 2147483646 h 2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07" h="277">
                  <a:moveTo>
                    <a:pt x="203" y="216"/>
                  </a:moveTo>
                  <a:cubicBezTo>
                    <a:pt x="200" y="213"/>
                    <a:pt x="203" y="209"/>
                    <a:pt x="201" y="206"/>
                  </a:cubicBezTo>
                  <a:cubicBezTo>
                    <a:pt x="199" y="206"/>
                    <a:pt x="199" y="206"/>
                    <a:pt x="199" y="206"/>
                  </a:cubicBezTo>
                  <a:cubicBezTo>
                    <a:pt x="199" y="206"/>
                    <a:pt x="197" y="205"/>
                    <a:pt x="197" y="205"/>
                  </a:cubicBezTo>
                  <a:cubicBezTo>
                    <a:pt x="200" y="202"/>
                    <a:pt x="201" y="198"/>
                    <a:pt x="203" y="195"/>
                  </a:cubicBezTo>
                  <a:cubicBezTo>
                    <a:pt x="201" y="193"/>
                    <a:pt x="201" y="193"/>
                    <a:pt x="201" y="193"/>
                  </a:cubicBezTo>
                  <a:cubicBezTo>
                    <a:pt x="199" y="197"/>
                    <a:pt x="199" y="197"/>
                    <a:pt x="199" y="197"/>
                  </a:cubicBezTo>
                  <a:cubicBezTo>
                    <a:pt x="197" y="197"/>
                    <a:pt x="197" y="197"/>
                    <a:pt x="197" y="197"/>
                  </a:cubicBezTo>
                  <a:cubicBezTo>
                    <a:pt x="195" y="196"/>
                    <a:pt x="195" y="196"/>
                    <a:pt x="195" y="196"/>
                  </a:cubicBezTo>
                  <a:cubicBezTo>
                    <a:pt x="195" y="192"/>
                    <a:pt x="195" y="192"/>
                    <a:pt x="195" y="192"/>
                  </a:cubicBezTo>
                  <a:cubicBezTo>
                    <a:pt x="205" y="190"/>
                    <a:pt x="205" y="190"/>
                    <a:pt x="205" y="190"/>
                  </a:cubicBezTo>
                  <a:cubicBezTo>
                    <a:pt x="206" y="189"/>
                    <a:pt x="206" y="189"/>
                    <a:pt x="206" y="189"/>
                  </a:cubicBezTo>
                  <a:cubicBezTo>
                    <a:pt x="206" y="186"/>
                    <a:pt x="206" y="186"/>
                    <a:pt x="206" y="186"/>
                  </a:cubicBezTo>
                  <a:cubicBezTo>
                    <a:pt x="200" y="184"/>
                    <a:pt x="200" y="184"/>
                    <a:pt x="200" y="184"/>
                  </a:cubicBezTo>
                  <a:cubicBezTo>
                    <a:pt x="202" y="181"/>
                    <a:pt x="202" y="178"/>
                    <a:pt x="202" y="176"/>
                  </a:cubicBezTo>
                  <a:cubicBezTo>
                    <a:pt x="196" y="171"/>
                    <a:pt x="196" y="171"/>
                    <a:pt x="196" y="171"/>
                  </a:cubicBezTo>
                  <a:cubicBezTo>
                    <a:pt x="196" y="170"/>
                    <a:pt x="196" y="170"/>
                    <a:pt x="196" y="170"/>
                  </a:cubicBezTo>
                  <a:cubicBezTo>
                    <a:pt x="202" y="170"/>
                    <a:pt x="202" y="170"/>
                    <a:pt x="202" y="170"/>
                  </a:cubicBezTo>
                  <a:cubicBezTo>
                    <a:pt x="199" y="164"/>
                    <a:pt x="197" y="158"/>
                    <a:pt x="194" y="152"/>
                  </a:cubicBezTo>
                  <a:cubicBezTo>
                    <a:pt x="201" y="149"/>
                    <a:pt x="204" y="143"/>
                    <a:pt x="203" y="136"/>
                  </a:cubicBezTo>
                  <a:cubicBezTo>
                    <a:pt x="201" y="135"/>
                    <a:pt x="198" y="133"/>
                    <a:pt x="197" y="130"/>
                  </a:cubicBezTo>
                  <a:cubicBezTo>
                    <a:pt x="198" y="122"/>
                    <a:pt x="199" y="113"/>
                    <a:pt x="197" y="106"/>
                  </a:cubicBezTo>
                  <a:cubicBezTo>
                    <a:pt x="199" y="104"/>
                    <a:pt x="201" y="103"/>
                    <a:pt x="204" y="102"/>
                  </a:cubicBezTo>
                  <a:cubicBezTo>
                    <a:pt x="205" y="100"/>
                    <a:pt x="205" y="100"/>
                    <a:pt x="205" y="100"/>
                  </a:cubicBezTo>
                  <a:cubicBezTo>
                    <a:pt x="204" y="96"/>
                    <a:pt x="204" y="96"/>
                    <a:pt x="204" y="96"/>
                  </a:cubicBezTo>
                  <a:cubicBezTo>
                    <a:pt x="206" y="91"/>
                    <a:pt x="206" y="91"/>
                    <a:pt x="206" y="91"/>
                  </a:cubicBezTo>
                  <a:cubicBezTo>
                    <a:pt x="206" y="88"/>
                    <a:pt x="206" y="88"/>
                    <a:pt x="206" y="88"/>
                  </a:cubicBezTo>
                  <a:cubicBezTo>
                    <a:pt x="203" y="87"/>
                    <a:pt x="199" y="86"/>
                    <a:pt x="196" y="86"/>
                  </a:cubicBezTo>
                  <a:cubicBezTo>
                    <a:pt x="195" y="87"/>
                    <a:pt x="193" y="87"/>
                    <a:pt x="192" y="88"/>
                  </a:cubicBezTo>
                  <a:cubicBezTo>
                    <a:pt x="192" y="85"/>
                    <a:pt x="191" y="83"/>
                    <a:pt x="188" y="82"/>
                  </a:cubicBezTo>
                  <a:cubicBezTo>
                    <a:pt x="185" y="82"/>
                    <a:pt x="185" y="82"/>
                    <a:pt x="185" y="82"/>
                  </a:cubicBezTo>
                  <a:cubicBezTo>
                    <a:pt x="183" y="85"/>
                    <a:pt x="183" y="85"/>
                    <a:pt x="183" y="85"/>
                  </a:cubicBezTo>
                  <a:cubicBezTo>
                    <a:pt x="179" y="84"/>
                    <a:pt x="176" y="84"/>
                    <a:pt x="172" y="85"/>
                  </a:cubicBezTo>
                  <a:cubicBezTo>
                    <a:pt x="166" y="80"/>
                    <a:pt x="166" y="81"/>
                    <a:pt x="161" y="76"/>
                  </a:cubicBezTo>
                  <a:cubicBezTo>
                    <a:pt x="162" y="76"/>
                    <a:pt x="155" y="63"/>
                    <a:pt x="155" y="63"/>
                  </a:cubicBezTo>
                  <a:cubicBezTo>
                    <a:pt x="153" y="61"/>
                    <a:pt x="151" y="59"/>
                    <a:pt x="149" y="57"/>
                  </a:cubicBezTo>
                  <a:cubicBezTo>
                    <a:pt x="146" y="56"/>
                    <a:pt x="144" y="54"/>
                    <a:pt x="143" y="51"/>
                  </a:cubicBezTo>
                  <a:cubicBezTo>
                    <a:pt x="137" y="50"/>
                    <a:pt x="137" y="50"/>
                    <a:pt x="137" y="50"/>
                  </a:cubicBezTo>
                  <a:cubicBezTo>
                    <a:pt x="137" y="47"/>
                    <a:pt x="136" y="45"/>
                    <a:pt x="134" y="43"/>
                  </a:cubicBezTo>
                  <a:cubicBezTo>
                    <a:pt x="128" y="45"/>
                    <a:pt x="128" y="45"/>
                    <a:pt x="128" y="45"/>
                  </a:cubicBezTo>
                  <a:cubicBezTo>
                    <a:pt x="126" y="44"/>
                    <a:pt x="126" y="44"/>
                    <a:pt x="126" y="44"/>
                  </a:cubicBezTo>
                  <a:cubicBezTo>
                    <a:pt x="132" y="42"/>
                    <a:pt x="132" y="42"/>
                    <a:pt x="132" y="42"/>
                  </a:cubicBezTo>
                  <a:cubicBezTo>
                    <a:pt x="133" y="40"/>
                    <a:pt x="133" y="40"/>
                    <a:pt x="133" y="40"/>
                  </a:cubicBezTo>
                  <a:cubicBezTo>
                    <a:pt x="130" y="38"/>
                    <a:pt x="127" y="37"/>
                    <a:pt x="124" y="37"/>
                  </a:cubicBezTo>
                  <a:cubicBezTo>
                    <a:pt x="119" y="30"/>
                    <a:pt x="117" y="32"/>
                    <a:pt x="112" y="39"/>
                  </a:cubicBezTo>
                  <a:cubicBezTo>
                    <a:pt x="104" y="41"/>
                    <a:pt x="97" y="46"/>
                    <a:pt x="90" y="50"/>
                  </a:cubicBezTo>
                  <a:cubicBezTo>
                    <a:pt x="87" y="50"/>
                    <a:pt x="85" y="50"/>
                    <a:pt x="82" y="50"/>
                  </a:cubicBezTo>
                  <a:cubicBezTo>
                    <a:pt x="82" y="40"/>
                    <a:pt x="82" y="40"/>
                    <a:pt x="82" y="40"/>
                  </a:cubicBezTo>
                  <a:cubicBezTo>
                    <a:pt x="76" y="39"/>
                    <a:pt x="76" y="39"/>
                    <a:pt x="76" y="39"/>
                  </a:cubicBezTo>
                  <a:cubicBezTo>
                    <a:pt x="71" y="40"/>
                    <a:pt x="71" y="40"/>
                    <a:pt x="71" y="40"/>
                  </a:cubicBezTo>
                  <a:cubicBezTo>
                    <a:pt x="68" y="39"/>
                    <a:pt x="68" y="39"/>
                    <a:pt x="68" y="39"/>
                  </a:cubicBezTo>
                  <a:cubicBezTo>
                    <a:pt x="66" y="37"/>
                    <a:pt x="66" y="37"/>
                    <a:pt x="66" y="37"/>
                  </a:cubicBezTo>
                  <a:cubicBezTo>
                    <a:pt x="65" y="34"/>
                    <a:pt x="65" y="32"/>
                    <a:pt x="65" y="29"/>
                  </a:cubicBezTo>
                  <a:cubicBezTo>
                    <a:pt x="60" y="23"/>
                    <a:pt x="55" y="18"/>
                    <a:pt x="51" y="12"/>
                  </a:cubicBezTo>
                  <a:cubicBezTo>
                    <a:pt x="42" y="2"/>
                    <a:pt x="42" y="2"/>
                    <a:pt x="42" y="2"/>
                  </a:cubicBezTo>
                  <a:cubicBezTo>
                    <a:pt x="41" y="0"/>
                    <a:pt x="41" y="0"/>
                    <a:pt x="41" y="0"/>
                  </a:cubicBezTo>
                  <a:cubicBezTo>
                    <a:pt x="37" y="0"/>
                    <a:pt x="35" y="6"/>
                    <a:pt x="35" y="9"/>
                  </a:cubicBezTo>
                  <a:cubicBezTo>
                    <a:pt x="33" y="15"/>
                    <a:pt x="35" y="11"/>
                    <a:pt x="36" y="19"/>
                  </a:cubicBezTo>
                  <a:cubicBezTo>
                    <a:pt x="37" y="29"/>
                    <a:pt x="35" y="31"/>
                    <a:pt x="44" y="35"/>
                  </a:cubicBezTo>
                  <a:cubicBezTo>
                    <a:pt x="49" y="42"/>
                    <a:pt x="50" y="45"/>
                    <a:pt x="51" y="52"/>
                  </a:cubicBezTo>
                  <a:cubicBezTo>
                    <a:pt x="52" y="55"/>
                    <a:pt x="55" y="57"/>
                    <a:pt x="54" y="61"/>
                  </a:cubicBezTo>
                  <a:cubicBezTo>
                    <a:pt x="51" y="66"/>
                    <a:pt x="44" y="62"/>
                    <a:pt x="41" y="67"/>
                  </a:cubicBezTo>
                  <a:cubicBezTo>
                    <a:pt x="40" y="69"/>
                    <a:pt x="44" y="72"/>
                    <a:pt x="42" y="76"/>
                  </a:cubicBezTo>
                  <a:cubicBezTo>
                    <a:pt x="41" y="78"/>
                    <a:pt x="32" y="85"/>
                    <a:pt x="29" y="87"/>
                  </a:cubicBezTo>
                  <a:cubicBezTo>
                    <a:pt x="21" y="92"/>
                    <a:pt x="18" y="95"/>
                    <a:pt x="10" y="103"/>
                  </a:cubicBezTo>
                  <a:cubicBezTo>
                    <a:pt x="8" y="104"/>
                    <a:pt x="0" y="105"/>
                    <a:pt x="0" y="108"/>
                  </a:cubicBezTo>
                  <a:cubicBezTo>
                    <a:pt x="3" y="110"/>
                    <a:pt x="3" y="110"/>
                    <a:pt x="3" y="110"/>
                  </a:cubicBezTo>
                  <a:cubicBezTo>
                    <a:pt x="4" y="113"/>
                    <a:pt x="4" y="113"/>
                    <a:pt x="4" y="113"/>
                  </a:cubicBezTo>
                  <a:cubicBezTo>
                    <a:pt x="4" y="113"/>
                    <a:pt x="5" y="116"/>
                    <a:pt x="6" y="118"/>
                  </a:cubicBezTo>
                  <a:cubicBezTo>
                    <a:pt x="19" y="116"/>
                    <a:pt x="28" y="121"/>
                    <a:pt x="40" y="122"/>
                  </a:cubicBezTo>
                  <a:cubicBezTo>
                    <a:pt x="47" y="130"/>
                    <a:pt x="44" y="133"/>
                    <a:pt x="47" y="141"/>
                  </a:cubicBezTo>
                  <a:cubicBezTo>
                    <a:pt x="49" y="147"/>
                    <a:pt x="53" y="148"/>
                    <a:pt x="54" y="154"/>
                  </a:cubicBezTo>
                  <a:cubicBezTo>
                    <a:pt x="54" y="158"/>
                    <a:pt x="51" y="161"/>
                    <a:pt x="54" y="165"/>
                  </a:cubicBezTo>
                  <a:cubicBezTo>
                    <a:pt x="54" y="168"/>
                    <a:pt x="54" y="168"/>
                    <a:pt x="54" y="168"/>
                  </a:cubicBezTo>
                  <a:cubicBezTo>
                    <a:pt x="62" y="167"/>
                    <a:pt x="70" y="163"/>
                    <a:pt x="72" y="173"/>
                  </a:cubicBezTo>
                  <a:cubicBezTo>
                    <a:pt x="73" y="175"/>
                    <a:pt x="70" y="183"/>
                    <a:pt x="67" y="184"/>
                  </a:cubicBezTo>
                  <a:cubicBezTo>
                    <a:pt x="67" y="187"/>
                    <a:pt x="67" y="187"/>
                    <a:pt x="67" y="187"/>
                  </a:cubicBezTo>
                  <a:cubicBezTo>
                    <a:pt x="76" y="186"/>
                    <a:pt x="77" y="180"/>
                    <a:pt x="78" y="189"/>
                  </a:cubicBezTo>
                  <a:cubicBezTo>
                    <a:pt x="79" y="194"/>
                    <a:pt x="77" y="200"/>
                    <a:pt x="70" y="198"/>
                  </a:cubicBezTo>
                  <a:cubicBezTo>
                    <a:pt x="67" y="193"/>
                    <a:pt x="66" y="197"/>
                    <a:pt x="67" y="201"/>
                  </a:cubicBezTo>
                  <a:cubicBezTo>
                    <a:pt x="68" y="205"/>
                    <a:pt x="74" y="210"/>
                    <a:pt x="76" y="214"/>
                  </a:cubicBezTo>
                  <a:cubicBezTo>
                    <a:pt x="76" y="216"/>
                    <a:pt x="76" y="220"/>
                    <a:pt x="77" y="223"/>
                  </a:cubicBezTo>
                  <a:cubicBezTo>
                    <a:pt x="78" y="226"/>
                    <a:pt x="83" y="226"/>
                    <a:pt x="83" y="230"/>
                  </a:cubicBezTo>
                  <a:cubicBezTo>
                    <a:pt x="87" y="231"/>
                    <a:pt x="86" y="236"/>
                    <a:pt x="88" y="237"/>
                  </a:cubicBezTo>
                  <a:cubicBezTo>
                    <a:pt x="92" y="241"/>
                    <a:pt x="107" y="226"/>
                    <a:pt x="108" y="223"/>
                  </a:cubicBezTo>
                  <a:cubicBezTo>
                    <a:pt x="115" y="222"/>
                    <a:pt x="123" y="223"/>
                    <a:pt x="130" y="218"/>
                  </a:cubicBezTo>
                  <a:cubicBezTo>
                    <a:pt x="132" y="221"/>
                    <a:pt x="144" y="232"/>
                    <a:pt x="142" y="236"/>
                  </a:cubicBezTo>
                  <a:cubicBezTo>
                    <a:pt x="140" y="242"/>
                    <a:pt x="139" y="235"/>
                    <a:pt x="136" y="237"/>
                  </a:cubicBezTo>
                  <a:cubicBezTo>
                    <a:pt x="134" y="238"/>
                    <a:pt x="128" y="244"/>
                    <a:pt x="127" y="246"/>
                  </a:cubicBezTo>
                  <a:cubicBezTo>
                    <a:pt x="124" y="250"/>
                    <a:pt x="122" y="253"/>
                    <a:pt x="122" y="258"/>
                  </a:cubicBezTo>
                  <a:cubicBezTo>
                    <a:pt x="122" y="267"/>
                    <a:pt x="130" y="268"/>
                    <a:pt x="134" y="277"/>
                  </a:cubicBezTo>
                  <a:cubicBezTo>
                    <a:pt x="153" y="264"/>
                    <a:pt x="153" y="264"/>
                    <a:pt x="153" y="264"/>
                  </a:cubicBezTo>
                  <a:cubicBezTo>
                    <a:pt x="157" y="264"/>
                    <a:pt x="157" y="264"/>
                    <a:pt x="157" y="264"/>
                  </a:cubicBezTo>
                  <a:cubicBezTo>
                    <a:pt x="161" y="261"/>
                    <a:pt x="163" y="250"/>
                    <a:pt x="168" y="249"/>
                  </a:cubicBezTo>
                  <a:cubicBezTo>
                    <a:pt x="173" y="248"/>
                    <a:pt x="179" y="247"/>
                    <a:pt x="184" y="246"/>
                  </a:cubicBezTo>
                  <a:cubicBezTo>
                    <a:pt x="187" y="242"/>
                    <a:pt x="190" y="238"/>
                    <a:pt x="192" y="234"/>
                  </a:cubicBezTo>
                  <a:cubicBezTo>
                    <a:pt x="198" y="230"/>
                    <a:pt x="205" y="227"/>
                    <a:pt x="207" y="220"/>
                  </a:cubicBezTo>
                  <a:lnTo>
                    <a:pt x="203" y="216"/>
                  </a:lnTo>
                  <a:close/>
                </a:path>
              </a:pathLst>
            </a:custGeom>
            <a:solidFill>
              <a:srgbClr val="00206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16"/>
            <p:cNvSpPr>
              <a:spLocks/>
            </p:cNvSpPr>
            <p:nvPr/>
          </p:nvSpPr>
          <p:spPr bwMode="auto">
            <a:xfrm>
              <a:off x="4702175" y="5256214"/>
              <a:ext cx="288925" cy="465137"/>
            </a:xfrm>
            <a:custGeom>
              <a:avLst/>
              <a:gdLst>
                <a:gd name="T0" fmla="*/ 101169370 w 76"/>
                <a:gd name="T1" fmla="*/ 261647188 h 122"/>
                <a:gd name="T2" fmla="*/ 130073275 w 76"/>
                <a:gd name="T3" fmla="*/ 305255688 h 122"/>
                <a:gd name="T4" fmla="*/ 202334938 w 76"/>
                <a:gd name="T5" fmla="*/ 726795625 h 122"/>
                <a:gd name="T6" fmla="*/ 274596601 w 76"/>
                <a:gd name="T7" fmla="*/ 973905376 h 122"/>
                <a:gd name="T8" fmla="*/ 549197004 w 76"/>
                <a:gd name="T9" fmla="*/ 1308232126 h 122"/>
                <a:gd name="T10" fmla="*/ 751531941 w 76"/>
                <a:gd name="T11" fmla="*/ 1700701001 h 122"/>
                <a:gd name="T12" fmla="*/ 896055268 w 76"/>
                <a:gd name="T13" fmla="*/ 1773380564 h 122"/>
                <a:gd name="T14" fmla="*/ 968316931 w 76"/>
                <a:gd name="T15" fmla="*/ 1628021439 h 122"/>
                <a:gd name="T16" fmla="*/ 1040578594 w 76"/>
                <a:gd name="T17" fmla="*/ 1657092501 h 122"/>
                <a:gd name="T18" fmla="*/ 1040578594 w 76"/>
                <a:gd name="T19" fmla="*/ 1511733376 h 122"/>
                <a:gd name="T20" fmla="*/ 1083936352 w 76"/>
                <a:gd name="T21" fmla="*/ 1322765751 h 122"/>
                <a:gd name="T22" fmla="*/ 968316931 w 76"/>
                <a:gd name="T23" fmla="*/ 973905376 h 122"/>
                <a:gd name="T24" fmla="*/ 867151363 w 76"/>
                <a:gd name="T25" fmla="*/ 973905376 h 122"/>
                <a:gd name="T26" fmla="*/ 867151363 w 76"/>
                <a:gd name="T27" fmla="*/ 886692188 h 122"/>
                <a:gd name="T28" fmla="*/ 809339751 w 76"/>
                <a:gd name="T29" fmla="*/ 741333063 h 122"/>
                <a:gd name="T30" fmla="*/ 780435846 w 76"/>
                <a:gd name="T31" fmla="*/ 436077375 h 122"/>
                <a:gd name="T32" fmla="*/ 578100909 w 76"/>
                <a:gd name="T33" fmla="*/ 407006313 h 122"/>
                <a:gd name="T34" fmla="*/ 563647055 w 76"/>
                <a:gd name="T35" fmla="*/ 305255688 h 122"/>
                <a:gd name="T36" fmla="*/ 491385392 w 76"/>
                <a:gd name="T37" fmla="*/ 247109750 h 122"/>
                <a:gd name="T38" fmla="*/ 86715516 w 76"/>
                <a:gd name="T39" fmla="*/ 203501250 h 122"/>
                <a:gd name="T40" fmla="*/ 101169370 w 76"/>
                <a:gd name="T41" fmla="*/ 261647188 h 1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6" h="122">
                  <a:moveTo>
                    <a:pt x="7" y="18"/>
                  </a:moveTo>
                  <a:cubicBezTo>
                    <a:pt x="7" y="19"/>
                    <a:pt x="9" y="21"/>
                    <a:pt x="9" y="21"/>
                  </a:cubicBezTo>
                  <a:cubicBezTo>
                    <a:pt x="8" y="31"/>
                    <a:pt x="22" y="41"/>
                    <a:pt x="14" y="50"/>
                  </a:cubicBezTo>
                  <a:cubicBezTo>
                    <a:pt x="0" y="45"/>
                    <a:pt x="15" y="64"/>
                    <a:pt x="19" y="67"/>
                  </a:cubicBezTo>
                  <a:cubicBezTo>
                    <a:pt x="24" y="77"/>
                    <a:pt x="34" y="79"/>
                    <a:pt x="38" y="90"/>
                  </a:cubicBezTo>
                  <a:cubicBezTo>
                    <a:pt x="42" y="99"/>
                    <a:pt x="50" y="107"/>
                    <a:pt x="52" y="117"/>
                  </a:cubicBezTo>
                  <a:cubicBezTo>
                    <a:pt x="57" y="116"/>
                    <a:pt x="61" y="117"/>
                    <a:pt x="62" y="122"/>
                  </a:cubicBezTo>
                  <a:cubicBezTo>
                    <a:pt x="63" y="120"/>
                    <a:pt x="65" y="113"/>
                    <a:pt x="67" y="112"/>
                  </a:cubicBezTo>
                  <a:cubicBezTo>
                    <a:pt x="68" y="112"/>
                    <a:pt x="69" y="118"/>
                    <a:pt x="72" y="114"/>
                  </a:cubicBezTo>
                  <a:cubicBezTo>
                    <a:pt x="73" y="111"/>
                    <a:pt x="71" y="108"/>
                    <a:pt x="72" y="104"/>
                  </a:cubicBezTo>
                  <a:cubicBezTo>
                    <a:pt x="73" y="99"/>
                    <a:pt x="76" y="97"/>
                    <a:pt x="75" y="91"/>
                  </a:cubicBezTo>
                  <a:cubicBezTo>
                    <a:pt x="70" y="85"/>
                    <a:pt x="68" y="74"/>
                    <a:pt x="67" y="67"/>
                  </a:cubicBezTo>
                  <a:cubicBezTo>
                    <a:pt x="65" y="67"/>
                    <a:pt x="61" y="67"/>
                    <a:pt x="60" y="67"/>
                  </a:cubicBezTo>
                  <a:cubicBezTo>
                    <a:pt x="61" y="67"/>
                    <a:pt x="60" y="61"/>
                    <a:pt x="60" y="61"/>
                  </a:cubicBezTo>
                  <a:cubicBezTo>
                    <a:pt x="58" y="56"/>
                    <a:pt x="58" y="57"/>
                    <a:pt x="56" y="51"/>
                  </a:cubicBezTo>
                  <a:cubicBezTo>
                    <a:pt x="55" y="45"/>
                    <a:pt x="52" y="36"/>
                    <a:pt x="54" y="30"/>
                  </a:cubicBezTo>
                  <a:cubicBezTo>
                    <a:pt x="49" y="28"/>
                    <a:pt x="44" y="31"/>
                    <a:pt x="40" y="28"/>
                  </a:cubicBezTo>
                  <a:cubicBezTo>
                    <a:pt x="39" y="27"/>
                    <a:pt x="39" y="23"/>
                    <a:pt x="39" y="21"/>
                  </a:cubicBezTo>
                  <a:cubicBezTo>
                    <a:pt x="38" y="20"/>
                    <a:pt x="35" y="18"/>
                    <a:pt x="34" y="17"/>
                  </a:cubicBezTo>
                  <a:cubicBezTo>
                    <a:pt x="23" y="7"/>
                    <a:pt x="17" y="0"/>
                    <a:pt x="6" y="14"/>
                  </a:cubicBezTo>
                  <a:cubicBezTo>
                    <a:pt x="7" y="15"/>
                    <a:pt x="7" y="16"/>
                    <a:pt x="7" y="18"/>
                  </a:cubicBezTo>
                  <a:close/>
                </a:path>
              </a:pathLst>
            </a:custGeom>
            <a:solidFill>
              <a:schemeClr val="accent4">
                <a:lumMod val="60000"/>
                <a:lumOff val="4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reeform 17"/>
            <p:cNvSpPr>
              <a:spLocks/>
            </p:cNvSpPr>
            <p:nvPr/>
          </p:nvSpPr>
          <p:spPr bwMode="auto">
            <a:xfrm>
              <a:off x="2957513" y="1430338"/>
              <a:ext cx="849313" cy="723900"/>
            </a:xfrm>
            <a:custGeom>
              <a:avLst/>
              <a:gdLst>
                <a:gd name="T0" fmla="*/ 145053520 w 223"/>
                <a:gd name="T1" fmla="*/ 1451610000 h 190"/>
                <a:gd name="T2" fmla="*/ 203073404 w 223"/>
                <a:gd name="T3" fmla="*/ 1495158300 h 190"/>
                <a:gd name="T4" fmla="*/ 188570337 w 223"/>
                <a:gd name="T5" fmla="*/ 1567738800 h 190"/>
                <a:gd name="T6" fmla="*/ 203073404 w 223"/>
                <a:gd name="T7" fmla="*/ 1654835400 h 190"/>
                <a:gd name="T8" fmla="*/ 406146809 w 223"/>
                <a:gd name="T9" fmla="*/ 1872576900 h 190"/>
                <a:gd name="T10" fmla="*/ 493180444 w 223"/>
                <a:gd name="T11" fmla="*/ 2046770100 h 190"/>
                <a:gd name="T12" fmla="*/ 580210271 w 223"/>
                <a:gd name="T13" fmla="*/ 2147483646 h 190"/>
                <a:gd name="T14" fmla="*/ 725263790 w 223"/>
                <a:gd name="T15" fmla="*/ 2147483646 h 190"/>
                <a:gd name="T16" fmla="*/ 797790550 w 223"/>
                <a:gd name="T17" fmla="*/ 2147483646 h 190"/>
                <a:gd name="T18" fmla="*/ 855810435 w 223"/>
                <a:gd name="T19" fmla="*/ 2147483646 h 190"/>
                <a:gd name="T20" fmla="*/ 1015367022 w 223"/>
                <a:gd name="T21" fmla="*/ 2147483646 h 190"/>
                <a:gd name="T22" fmla="*/ 1189430484 w 223"/>
                <a:gd name="T23" fmla="*/ 2147483646 h 190"/>
                <a:gd name="T24" fmla="*/ 1145917475 w 223"/>
                <a:gd name="T25" fmla="*/ 2147483646 h 190"/>
                <a:gd name="T26" fmla="*/ 1029873897 w 223"/>
                <a:gd name="T27" fmla="*/ 2147483646 h 190"/>
                <a:gd name="T28" fmla="*/ 1465030648 w 223"/>
                <a:gd name="T29" fmla="*/ 2147483646 h 190"/>
                <a:gd name="T30" fmla="*/ 1479537523 w 223"/>
                <a:gd name="T31" fmla="*/ 2147483646 h 190"/>
                <a:gd name="T32" fmla="*/ 1552064283 w 223"/>
                <a:gd name="T33" fmla="*/ 2147483646 h 190"/>
                <a:gd name="T34" fmla="*/ 1929201149 w 223"/>
                <a:gd name="T35" fmla="*/ 2147483646 h 190"/>
                <a:gd name="T36" fmla="*/ 2147483646 w 223"/>
                <a:gd name="T37" fmla="*/ 1887093000 h 190"/>
                <a:gd name="T38" fmla="*/ 2147483646 w 223"/>
                <a:gd name="T39" fmla="*/ 1582254900 h 190"/>
                <a:gd name="T40" fmla="*/ 2147483646 w 223"/>
                <a:gd name="T41" fmla="*/ 1190320200 h 190"/>
                <a:gd name="T42" fmla="*/ 2147483646 w 223"/>
                <a:gd name="T43" fmla="*/ 1074191400 h 190"/>
                <a:gd name="T44" fmla="*/ 2147483646 w 223"/>
                <a:gd name="T45" fmla="*/ 1059675300 h 190"/>
                <a:gd name="T46" fmla="*/ 2147483646 w 223"/>
                <a:gd name="T47" fmla="*/ 1146771900 h 190"/>
                <a:gd name="T48" fmla="*/ 2147483646 w 223"/>
                <a:gd name="T49" fmla="*/ 1219352400 h 190"/>
                <a:gd name="T50" fmla="*/ 2147483646 w 223"/>
                <a:gd name="T51" fmla="*/ 1059675300 h 190"/>
                <a:gd name="T52" fmla="*/ 2132274554 w 223"/>
                <a:gd name="T53" fmla="*/ 841933800 h 190"/>
                <a:gd name="T54" fmla="*/ 2132274554 w 223"/>
                <a:gd name="T55" fmla="*/ 783869400 h 190"/>
                <a:gd name="T56" fmla="*/ 2103264612 w 223"/>
                <a:gd name="T57" fmla="*/ 653224500 h 190"/>
                <a:gd name="T58" fmla="*/ 2030737852 w 223"/>
                <a:gd name="T59" fmla="*/ 638708400 h 190"/>
                <a:gd name="T60" fmla="*/ 1900191207 w 223"/>
                <a:gd name="T61" fmla="*/ 624192300 h 190"/>
                <a:gd name="T62" fmla="*/ 1856674390 w 223"/>
                <a:gd name="T63" fmla="*/ 493547400 h 190"/>
                <a:gd name="T64" fmla="*/ 1755137687 w 223"/>
                <a:gd name="T65" fmla="*/ 580644000 h 190"/>
                <a:gd name="T66" fmla="*/ 1842167514 w 223"/>
                <a:gd name="T67" fmla="*/ 290322000 h 190"/>
                <a:gd name="T68" fmla="*/ 1784147630 w 223"/>
                <a:gd name="T69" fmla="*/ 217741500 h 190"/>
                <a:gd name="T70" fmla="*/ 1740630812 w 223"/>
                <a:gd name="T71" fmla="*/ 116128800 h 190"/>
                <a:gd name="T72" fmla="*/ 1668107861 w 223"/>
                <a:gd name="T73" fmla="*/ 159677100 h 190"/>
                <a:gd name="T74" fmla="*/ 1465030648 w 223"/>
                <a:gd name="T75" fmla="*/ 87096600 h 190"/>
                <a:gd name="T76" fmla="*/ 1087893781 w 223"/>
                <a:gd name="T77" fmla="*/ 72580500 h 190"/>
                <a:gd name="T78" fmla="*/ 1015367022 w 223"/>
                <a:gd name="T79" fmla="*/ 29032200 h 190"/>
                <a:gd name="T80" fmla="*/ 899327253 w 223"/>
                <a:gd name="T81" fmla="*/ 14516100 h 190"/>
                <a:gd name="T82" fmla="*/ 812293617 w 223"/>
                <a:gd name="T83" fmla="*/ 101612700 h 190"/>
                <a:gd name="T84" fmla="*/ 710756915 w 223"/>
                <a:gd name="T85" fmla="*/ 145161000 h 190"/>
                <a:gd name="T86" fmla="*/ 667243906 w 223"/>
                <a:gd name="T87" fmla="*/ 72580500 h 190"/>
                <a:gd name="T88" fmla="*/ 551200328 w 223"/>
                <a:gd name="T89" fmla="*/ 145161000 h 190"/>
                <a:gd name="T90" fmla="*/ 435156751 w 223"/>
                <a:gd name="T91" fmla="*/ 174193200 h 190"/>
                <a:gd name="T92" fmla="*/ 406146809 w 223"/>
                <a:gd name="T93" fmla="*/ 188709300 h 190"/>
                <a:gd name="T94" fmla="*/ 362629991 w 223"/>
                <a:gd name="T95" fmla="*/ 174193200 h 190"/>
                <a:gd name="T96" fmla="*/ 217580280 w 223"/>
                <a:gd name="T97" fmla="*/ 232257600 h 190"/>
                <a:gd name="T98" fmla="*/ 116043578 w 223"/>
                <a:gd name="T99" fmla="*/ 319354200 h 190"/>
                <a:gd name="T100" fmla="*/ 130546644 w 223"/>
                <a:gd name="T101" fmla="*/ 420966900 h 190"/>
                <a:gd name="T102" fmla="*/ 130546644 w 223"/>
                <a:gd name="T103" fmla="*/ 783869400 h 190"/>
                <a:gd name="T104" fmla="*/ 58019884 w 223"/>
                <a:gd name="T105" fmla="*/ 885482100 h 190"/>
                <a:gd name="T106" fmla="*/ 29009942 w 223"/>
                <a:gd name="T107" fmla="*/ 958062600 h 190"/>
                <a:gd name="T108" fmla="*/ 145053520 w 223"/>
                <a:gd name="T109" fmla="*/ 1016127000 h 190"/>
                <a:gd name="T110" fmla="*/ 261093289 w 223"/>
                <a:gd name="T111" fmla="*/ 1132255800 h 190"/>
                <a:gd name="T112" fmla="*/ 159556587 w 223"/>
                <a:gd name="T113" fmla="*/ 1219352400 h 1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3" h="190">
                  <a:moveTo>
                    <a:pt x="6" y="88"/>
                  </a:moveTo>
                  <a:cubicBezTo>
                    <a:pt x="6" y="91"/>
                    <a:pt x="4" y="93"/>
                    <a:pt x="0" y="94"/>
                  </a:cubicBezTo>
                  <a:cubicBezTo>
                    <a:pt x="3" y="97"/>
                    <a:pt x="6" y="99"/>
                    <a:pt x="10" y="100"/>
                  </a:cubicBezTo>
                  <a:cubicBezTo>
                    <a:pt x="8" y="102"/>
                    <a:pt x="10" y="103"/>
                    <a:pt x="12" y="104"/>
                  </a:cubicBezTo>
                  <a:cubicBezTo>
                    <a:pt x="13" y="103"/>
                    <a:pt x="13" y="103"/>
                    <a:pt x="13" y="103"/>
                  </a:cubicBezTo>
                  <a:cubicBezTo>
                    <a:pt x="14" y="103"/>
                    <a:pt x="14" y="103"/>
                    <a:pt x="14" y="103"/>
                  </a:cubicBezTo>
                  <a:cubicBezTo>
                    <a:pt x="15" y="104"/>
                    <a:pt x="15" y="104"/>
                    <a:pt x="15" y="104"/>
                  </a:cubicBezTo>
                  <a:cubicBezTo>
                    <a:pt x="13" y="105"/>
                    <a:pt x="13" y="105"/>
                    <a:pt x="13" y="105"/>
                  </a:cubicBezTo>
                  <a:cubicBezTo>
                    <a:pt x="13" y="108"/>
                    <a:pt x="13" y="108"/>
                    <a:pt x="13" y="108"/>
                  </a:cubicBezTo>
                  <a:cubicBezTo>
                    <a:pt x="14" y="109"/>
                    <a:pt x="15" y="110"/>
                    <a:pt x="16" y="111"/>
                  </a:cubicBezTo>
                  <a:cubicBezTo>
                    <a:pt x="15" y="112"/>
                    <a:pt x="15" y="112"/>
                    <a:pt x="15" y="112"/>
                  </a:cubicBezTo>
                  <a:cubicBezTo>
                    <a:pt x="14" y="114"/>
                    <a:pt x="14" y="114"/>
                    <a:pt x="14" y="114"/>
                  </a:cubicBezTo>
                  <a:cubicBezTo>
                    <a:pt x="17" y="118"/>
                    <a:pt x="21" y="121"/>
                    <a:pt x="26" y="123"/>
                  </a:cubicBezTo>
                  <a:cubicBezTo>
                    <a:pt x="27" y="124"/>
                    <a:pt x="27" y="124"/>
                    <a:pt x="27" y="124"/>
                  </a:cubicBezTo>
                  <a:cubicBezTo>
                    <a:pt x="25" y="126"/>
                    <a:pt x="25" y="128"/>
                    <a:pt x="28" y="129"/>
                  </a:cubicBezTo>
                  <a:cubicBezTo>
                    <a:pt x="27" y="130"/>
                    <a:pt x="27" y="130"/>
                    <a:pt x="27" y="130"/>
                  </a:cubicBezTo>
                  <a:cubicBezTo>
                    <a:pt x="30" y="132"/>
                    <a:pt x="33" y="134"/>
                    <a:pt x="35" y="137"/>
                  </a:cubicBezTo>
                  <a:cubicBezTo>
                    <a:pt x="34" y="141"/>
                    <a:pt x="34" y="141"/>
                    <a:pt x="34" y="141"/>
                  </a:cubicBezTo>
                  <a:cubicBezTo>
                    <a:pt x="36" y="141"/>
                    <a:pt x="36" y="141"/>
                    <a:pt x="36" y="141"/>
                  </a:cubicBezTo>
                  <a:cubicBezTo>
                    <a:pt x="34" y="145"/>
                    <a:pt x="33" y="149"/>
                    <a:pt x="34" y="153"/>
                  </a:cubicBezTo>
                  <a:cubicBezTo>
                    <a:pt x="36" y="154"/>
                    <a:pt x="38" y="154"/>
                    <a:pt x="40" y="153"/>
                  </a:cubicBezTo>
                  <a:cubicBezTo>
                    <a:pt x="41" y="154"/>
                    <a:pt x="41" y="154"/>
                    <a:pt x="41" y="154"/>
                  </a:cubicBezTo>
                  <a:cubicBezTo>
                    <a:pt x="40" y="156"/>
                    <a:pt x="40" y="157"/>
                    <a:pt x="41" y="159"/>
                  </a:cubicBezTo>
                  <a:cubicBezTo>
                    <a:pt x="44" y="158"/>
                    <a:pt x="47" y="157"/>
                    <a:pt x="50" y="155"/>
                  </a:cubicBezTo>
                  <a:cubicBezTo>
                    <a:pt x="53" y="158"/>
                    <a:pt x="53" y="158"/>
                    <a:pt x="53" y="158"/>
                  </a:cubicBezTo>
                  <a:cubicBezTo>
                    <a:pt x="53" y="163"/>
                    <a:pt x="53" y="163"/>
                    <a:pt x="53" y="163"/>
                  </a:cubicBezTo>
                  <a:cubicBezTo>
                    <a:pt x="55" y="163"/>
                    <a:pt x="55" y="163"/>
                    <a:pt x="55" y="163"/>
                  </a:cubicBezTo>
                  <a:cubicBezTo>
                    <a:pt x="55" y="166"/>
                    <a:pt x="57" y="168"/>
                    <a:pt x="60" y="170"/>
                  </a:cubicBezTo>
                  <a:cubicBezTo>
                    <a:pt x="58" y="173"/>
                    <a:pt x="58" y="173"/>
                    <a:pt x="58" y="173"/>
                  </a:cubicBezTo>
                  <a:cubicBezTo>
                    <a:pt x="59" y="173"/>
                    <a:pt x="59" y="173"/>
                    <a:pt x="59" y="173"/>
                  </a:cubicBezTo>
                  <a:cubicBezTo>
                    <a:pt x="61" y="172"/>
                    <a:pt x="63" y="171"/>
                    <a:pt x="65" y="170"/>
                  </a:cubicBezTo>
                  <a:cubicBezTo>
                    <a:pt x="65" y="167"/>
                    <a:pt x="65" y="167"/>
                    <a:pt x="65" y="167"/>
                  </a:cubicBezTo>
                  <a:cubicBezTo>
                    <a:pt x="67" y="165"/>
                    <a:pt x="68" y="165"/>
                    <a:pt x="70" y="165"/>
                  </a:cubicBezTo>
                  <a:cubicBezTo>
                    <a:pt x="71" y="163"/>
                    <a:pt x="72" y="161"/>
                    <a:pt x="72" y="159"/>
                  </a:cubicBezTo>
                  <a:cubicBezTo>
                    <a:pt x="75" y="157"/>
                    <a:pt x="75" y="157"/>
                    <a:pt x="75" y="157"/>
                  </a:cubicBezTo>
                  <a:cubicBezTo>
                    <a:pt x="76" y="154"/>
                    <a:pt x="79" y="152"/>
                    <a:pt x="82" y="151"/>
                  </a:cubicBezTo>
                  <a:cubicBezTo>
                    <a:pt x="84" y="155"/>
                    <a:pt x="84" y="155"/>
                    <a:pt x="84" y="155"/>
                  </a:cubicBezTo>
                  <a:cubicBezTo>
                    <a:pt x="82" y="164"/>
                    <a:pt x="82" y="164"/>
                    <a:pt x="82" y="164"/>
                  </a:cubicBezTo>
                  <a:cubicBezTo>
                    <a:pt x="79" y="164"/>
                    <a:pt x="79" y="164"/>
                    <a:pt x="79" y="164"/>
                  </a:cubicBezTo>
                  <a:cubicBezTo>
                    <a:pt x="70" y="169"/>
                    <a:pt x="70" y="169"/>
                    <a:pt x="70" y="169"/>
                  </a:cubicBezTo>
                  <a:cubicBezTo>
                    <a:pt x="70" y="173"/>
                    <a:pt x="71" y="177"/>
                    <a:pt x="73" y="180"/>
                  </a:cubicBezTo>
                  <a:cubicBezTo>
                    <a:pt x="71" y="185"/>
                    <a:pt x="71" y="185"/>
                    <a:pt x="71" y="185"/>
                  </a:cubicBezTo>
                  <a:cubicBezTo>
                    <a:pt x="74" y="183"/>
                    <a:pt x="74" y="183"/>
                    <a:pt x="74" y="183"/>
                  </a:cubicBezTo>
                  <a:cubicBezTo>
                    <a:pt x="73" y="181"/>
                    <a:pt x="73" y="181"/>
                    <a:pt x="73" y="181"/>
                  </a:cubicBezTo>
                  <a:cubicBezTo>
                    <a:pt x="83" y="183"/>
                    <a:pt x="92" y="186"/>
                    <a:pt x="101" y="190"/>
                  </a:cubicBezTo>
                  <a:cubicBezTo>
                    <a:pt x="101" y="189"/>
                    <a:pt x="101" y="189"/>
                    <a:pt x="101" y="189"/>
                  </a:cubicBezTo>
                  <a:cubicBezTo>
                    <a:pt x="99" y="188"/>
                    <a:pt x="97" y="187"/>
                    <a:pt x="95" y="187"/>
                  </a:cubicBezTo>
                  <a:cubicBezTo>
                    <a:pt x="102" y="181"/>
                    <a:pt x="102" y="181"/>
                    <a:pt x="102" y="181"/>
                  </a:cubicBezTo>
                  <a:cubicBezTo>
                    <a:pt x="102" y="178"/>
                    <a:pt x="102" y="178"/>
                    <a:pt x="102" y="178"/>
                  </a:cubicBezTo>
                  <a:cubicBezTo>
                    <a:pt x="108" y="178"/>
                    <a:pt x="108" y="178"/>
                    <a:pt x="108" y="178"/>
                  </a:cubicBezTo>
                  <a:cubicBezTo>
                    <a:pt x="107" y="180"/>
                    <a:pt x="107" y="180"/>
                    <a:pt x="107" y="180"/>
                  </a:cubicBezTo>
                  <a:cubicBezTo>
                    <a:pt x="109" y="181"/>
                    <a:pt x="109" y="181"/>
                    <a:pt x="109" y="181"/>
                  </a:cubicBezTo>
                  <a:cubicBezTo>
                    <a:pt x="117" y="177"/>
                    <a:pt x="125" y="172"/>
                    <a:pt x="132" y="166"/>
                  </a:cubicBezTo>
                  <a:cubicBezTo>
                    <a:pt x="133" y="163"/>
                    <a:pt x="133" y="163"/>
                    <a:pt x="133" y="163"/>
                  </a:cubicBezTo>
                  <a:cubicBezTo>
                    <a:pt x="138" y="159"/>
                    <a:pt x="143" y="156"/>
                    <a:pt x="150" y="154"/>
                  </a:cubicBezTo>
                  <a:cubicBezTo>
                    <a:pt x="149" y="145"/>
                    <a:pt x="153" y="137"/>
                    <a:pt x="162" y="134"/>
                  </a:cubicBezTo>
                  <a:cubicBezTo>
                    <a:pt x="162" y="134"/>
                    <a:pt x="167" y="130"/>
                    <a:pt x="167" y="130"/>
                  </a:cubicBezTo>
                  <a:cubicBezTo>
                    <a:pt x="173" y="131"/>
                    <a:pt x="173" y="131"/>
                    <a:pt x="173" y="131"/>
                  </a:cubicBezTo>
                  <a:cubicBezTo>
                    <a:pt x="176" y="121"/>
                    <a:pt x="189" y="114"/>
                    <a:pt x="198" y="111"/>
                  </a:cubicBezTo>
                  <a:cubicBezTo>
                    <a:pt x="197" y="109"/>
                    <a:pt x="197" y="109"/>
                    <a:pt x="197" y="109"/>
                  </a:cubicBezTo>
                  <a:cubicBezTo>
                    <a:pt x="199" y="106"/>
                    <a:pt x="201" y="105"/>
                    <a:pt x="204" y="106"/>
                  </a:cubicBezTo>
                  <a:cubicBezTo>
                    <a:pt x="205" y="99"/>
                    <a:pt x="207" y="93"/>
                    <a:pt x="211" y="87"/>
                  </a:cubicBezTo>
                  <a:cubicBezTo>
                    <a:pt x="215" y="87"/>
                    <a:pt x="217" y="85"/>
                    <a:pt x="215" y="82"/>
                  </a:cubicBezTo>
                  <a:cubicBezTo>
                    <a:pt x="217" y="80"/>
                    <a:pt x="218" y="79"/>
                    <a:pt x="221" y="79"/>
                  </a:cubicBezTo>
                  <a:cubicBezTo>
                    <a:pt x="223" y="75"/>
                    <a:pt x="223" y="75"/>
                    <a:pt x="223" y="75"/>
                  </a:cubicBezTo>
                  <a:cubicBezTo>
                    <a:pt x="218" y="74"/>
                    <a:pt x="218" y="74"/>
                    <a:pt x="218" y="74"/>
                  </a:cubicBezTo>
                  <a:cubicBezTo>
                    <a:pt x="217" y="73"/>
                    <a:pt x="217" y="73"/>
                    <a:pt x="217" y="73"/>
                  </a:cubicBezTo>
                  <a:cubicBezTo>
                    <a:pt x="215" y="73"/>
                    <a:pt x="213" y="73"/>
                    <a:pt x="211" y="74"/>
                  </a:cubicBezTo>
                  <a:cubicBezTo>
                    <a:pt x="202" y="70"/>
                    <a:pt x="193" y="69"/>
                    <a:pt x="184" y="73"/>
                  </a:cubicBezTo>
                  <a:cubicBezTo>
                    <a:pt x="183" y="75"/>
                    <a:pt x="183" y="75"/>
                    <a:pt x="183" y="75"/>
                  </a:cubicBezTo>
                  <a:cubicBezTo>
                    <a:pt x="181" y="76"/>
                    <a:pt x="181" y="76"/>
                    <a:pt x="181" y="76"/>
                  </a:cubicBezTo>
                  <a:cubicBezTo>
                    <a:pt x="180" y="79"/>
                    <a:pt x="180" y="79"/>
                    <a:pt x="180" y="79"/>
                  </a:cubicBezTo>
                  <a:cubicBezTo>
                    <a:pt x="177" y="80"/>
                    <a:pt x="174" y="80"/>
                    <a:pt x="170" y="79"/>
                  </a:cubicBezTo>
                  <a:cubicBezTo>
                    <a:pt x="169" y="82"/>
                    <a:pt x="169" y="82"/>
                    <a:pt x="169" y="82"/>
                  </a:cubicBezTo>
                  <a:cubicBezTo>
                    <a:pt x="165" y="83"/>
                    <a:pt x="162" y="84"/>
                    <a:pt x="158" y="84"/>
                  </a:cubicBezTo>
                  <a:cubicBezTo>
                    <a:pt x="157" y="86"/>
                    <a:pt x="157" y="86"/>
                    <a:pt x="157" y="86"/>
                  </a:cubicBezTo>
                  <a:cubicBezTo>
                    <a:pt x="152" y="83"/>
                    <a:pt x="152" y="83"/>
                    <a:pt x="152" y="83"/>
                  </a:cubicBezTo>
                  <a:cubicBezTo>
                    <a:pt x="154" y="80"/>
                    <a:pt x="155" y="77"/>
                    <a:pt x="156" y="73"/>
                  </a:cubicBezTo>
                  <a:cubicBezTo>
                    <a:pt x="150" y="70"/>
                    <a:pt x="150" y="70"/>
                    <a:pt x="150" y="70"/>
                  </a:cubicBezTo>
                  <a:cubicBezTo>
                    <a:pt x="148" y="59"/>
                    <a:pt x="148" y="59"/>
                    <a:pt x="148" y="59"/>
                  </a:cubicBezTo>
                  <a:cubicBezTo>
                    <a:pt x="147" y="58"/>
                    <a:pt x="147" y="58"/>
                    <a:pt x="147" y="58"/>
                  </a:cubicBezTo>
                  <a:cubicBezTo>
                    <a:pt x="145" y="58"/>
                    <a:pt x="145" y="58"/>
                    <a:pt x="145" y="58"/>
                  </a:cubicBezTo>
                  <a:cubicBezTo>
                    <a:pt x="144" y="55"/>
                    <a:pt x="144" y="55"/>
                    <a:pt x="144" y="55"/>
                  </a:cubicBezTo>
                  <a:cubicBezTo>
                    <a:pt x="147" y="54"/>
                    <a:pt x="147" y="54"/>
                    <a:pt x="147" y="54"/>
                  </a:cubicBezTo>
                  <a:cubicBezTo>
                    <a:pt x="143" y="49"/>
                    <a:pt x="143" y="49"/>
                    <a:pt x="143" y="49"/>
                  </a:cubicBezTo>
                  <a:cubicBezTo>
                    <a:pt x="146" y="46"/>
                    <a:pt x="146" y="46"/>
                    <a:pt x="146" y="46"/>
                  </a:cubicBezTo>
                  <a:cubicBezTo>
                    <a:pt x="145" y="45"/>
                    <a:pt x="145" y="45"/>
                    <a:pt x="145" y="45"/>
                  </a:cubicBezTo>
                  <a:cubicBezTo>
                    <a:pt x="143" y="46"/>
                    <a:pt x="143" y="46"/>
                    <a:pt x="143" y="46"/>
                  </a:cubicBezTo>
                  <a:cubicBezTo>
                    <a:pt x="141" y="46"/>
                    <a:pt x="141" y="46"/>
                    <a:pt x="141" y="46"/>
                  </a:cubicBezTo>
                  <a:cubicBezTo>
                    <a:pt x="140" y="44"/>
                    <a:pt x="140" y="44"/>
                    <a:pt x="140" y="44"/>
                  </a:cubicBezTo>
                  <a:cubicBezTo>
                    <a:pt x="137" y="44"/>
                    <a:pt x="137" y="44"/>
                    <a:pt x="137" y="44"/>
                  </a:cubicBezTo>
                  <a:cubicBezTo>
                    <a:pt x="134" y="45"/>
                    <a:pt x="134" y="45"/>
                    <a:pt x="134" y="45"/>
                  </a:cubicBezTo>
                  <a:cubicBezTo>
                    <a:pt x="131" y="43"/>
                    <a:pt x="131" y="43"/>
                    <a:pt x="131" y="43"/>
                  </a:cubicBezTo>
                  <a:cubicBezTo>
                    <a:pt x="131" y="38"/>
                    <a:pt x="131" y="38"/>
                    <a:pt x="131" y="38"/>
                  </a:cubicBezTo>
                  <a:cubicBezTo>
                    <a:pt x="128" y="36"/>
                    <a:pt x="128" y="36"/>
                    <a:pt x="128" y="36"/>
                  </a:cubicBezTo>
                  <a:cubicBezTo>
                    <a:pt x="128" y="34"/>
                    <a:pt x="128" y="34"/>
                    <a:pt x="128" y="34"/>
                  </a:cubicBezTo>
                  <a:cubicBezTo>
                    <a:pt x="125" y="33"/>
                    <a:pt x="124" y="34"/>
                    <a:pt x="126" y="37"/>
                  </a:cubicBezTo>
                  <a:cubicBezTo>
                    <a:pt x="122" y="41"/>
                    <a:pt x="122" y="41"/>
                    <a:pt x="122" y="41"/>
                  </a:cubicBezTo>
                  <a:cubicBezTo>
                    <a:pt x="121" y="40"/>
                    <a:pt x="121" y="40"/>
                    <a:pt x="121" y="40"/>
                  </a:cubicBezTo>
                  <a:cubicBezTo>
                    <a:pt x="129" y="27"/>
                    <a:pt x="129" y="27"/>
                    <a:pt x="129" y="27"/>
                  </a:cubicBezTo>
                  <a:cubicBezTo>
                    <a:pt x="129" y="22"/>
                    <a:pt x="129" y="22"/>
                    <a:pt x="129" y="22"/>
                  </a:cubicBezTo>
                  <a:cubicBezTo>
                    <a:pt x="127" y="20"/>
                    <a:pt x="127" y="20"/>
                    <a:pt x="127" y="20"/>
                  </a:cubicBezTo>
                  <a:cubicBezTo>
                    <a:pt x="127" y="17"/>
                    <a:pt x="127" y="17"/>
                    <a:pt x="127" y="17"/>
                  </a:cubicBezTo>
                  <a:cubicBezTo>
                    <a:pt x="126" y="15"/>
                    <a:pt x="126" y="15"/>
                    <a:pt x="126" y="15"/>
                  </a:cubicBezTo>
                  <a:cubicBezTo>
                    <a:pt x="123" y="15"/>
                    <a:pt x="123" y="15"/>
                    <a:pt x="123" y="15"/>
                  </a:cubicBezTo>
                  <a:cubicBezTo>
                    <a:pt x="124" y="12"/>
                    <a:pt x="124" y="12"/>
                    <a:pt x="124" y="12"/>
                  </a:cubicBezTo>
                  <a:cubicBezTo>
                    <a:pt x="121" y="8"/>
                    <a:pt x="121" y="8"/>
                    <a:pt x="121" y="8"/>
                  </a:cubicBezTo>
                  <a:cubicBezTo>
                    <a:pt x="120" y="8"/>
                    <a:pt x="120" y="8"/>
                    <a:pt x="120" y="8"/>
                  </a:cubicBezTo>
                  <a:cubicBezTo>
                    <a:pt x="119" y="11"/>
                    <a:pt x="119" y="11"/>
                    <a:pt x="119" y="11"/>
                  </a:cubicBezTo>
                  <a:cubicBezTo>
                    <a:pt x="115" y="9"/>
                    <a:pt x="115" y="9"/>
                    <a:pt x="115" y="9"/>
                  </a:cubicBezTo>
                  <a:cubicBezTo>
                    <a:pt x="115" y="11"/>
                    <a:pt x="115" y="11"/>
                    <a:pt x="115" y="11"/>
                  </a:cubicBezTo>
                  <a:cubicBezTo>
                    <a:pt x="112" y="10"/>
                    <a:pt x="109" y="9"/>
                    <a:pt x="106" y="7"/>
                  </a:cubicBezTo>
                  <a:cubicBezTo>
                    <a:pt x="104" y="10"/>
                    <a:pt x="103" y="10"/>
                    <a:pt x="103" y="7"/>
                  </a:cubicBezTo>
                  <a:cubicBezTo>
                    <a:pt x="101" y="6"/>
                    <a:pt x="101" y="6"/>
                    <a:pt x="101" y="6"/>
                  </a:cubicBezTo>
                  <a:cubicBezTo>
                    <a:pt x="95" y="11"/>
                    <a:pt x="91" y="10"/>
                    <a:pt x="88" y="4"/>
                  </a:cubicBezTo>
                  <a:cubicBezTo>
                    <a:pt x="85" y="2"/>
                    <a:pt x="82" y="2"/>
                    <a:pt x="78" y="3"/>
                  </a:cubicBezTo>
                  <a:cubicBezTo>
                    <a:pt x="75" y="5"/>
                    <a:pt x="75" y="5"/>
                    <a:pt x="75" y="5"/>
                  </a:cubicBezTo>
                  <a:cubicBezTo>
                    <a:pt x="74" y="5"/>
                    <a:pt x="74" y="5"/>
                    <a:pt x="74" y="5"/>
                  </a:cubicBezTo>
                  <a:cubicBezTo>
                    <a:pt x="75" y="2"/>
                    <a:pt x="75" y="2"/>
                    <a:pt x="75" y="2"/>
                  </a:cubicBezTo>
                  <a:cubicBezTo>
                    <a:pt x="73" y="1"/>
                    <a:pt x="72" y="1"/>
                    <a:pt x="70" y="2"/>
                  </a:cubicBezTo>
                  <a:cubicBezTo>
                    <a:pt x="66" y="0"/>
                    <a:pt x="66" y="0"/>
                    <a:pt x="66" y="0"/>
                  </a:cubicBezTo>
                  <a:cubicBezTo>
                    <a:pt x="64" y="2"/>
                    <a:pt x="64" y="2"/>
                    <a:pt x="64" y="2"/>
                  </a:cubicBezTo>
                  <a:cubicBezTo>
                    <a:pt x="62" y="1"/>
                    <a:pt x="62" y="1"/>
                    <a:pt x="62" y="1"/>
                  </a:cubicBezTo>
                  <a:cubicBezTo>
                    <a:pt x="60" y="3"/>
                    <a:pt x="58" y="4"/>
                    <a:pt x="56" y="4"/>
                  </a:cubicBezTo>
                  <a:cubicBezTo>
                    <a:pt x="58" y="5"/>
                    <a:pt x="58" y="5"/>
                    <a:pt x="58" y="5"/>
                  </a:cubicBezTo>
                  <a:cubicBezTo>
                    <a:pt x="56" y="7"/>
                    <a:pt x="56" y="7"/>
                    <a:pt x="56" y="7"/>
                  </a:cubicBezTo>
                  <a:cubicBezTo>
                    <a:pt x="57" y="9"/>
                    <a:pt x="57" y="9"/>
                    <a:pt x="57" y="9"/>
                  </a:cubicBezTo>
                  <a:cubicBezTo>
                    <a:pt x="56" y="10"/>
                    <a:pt x="56" y="10"/>
                    <a:pt x="56" y="10"/>
                  </a:cubicBezTo>
                  <a:cubicBezTo>
                    <a:pt x="54" y="9"/>
                    <a:pt x="52" y="9"/>
                    <a:pt x="49" y="10"/>
                  </a:cubicBezTo>
                  <a:cubicBezTo>
                    <a:pt x="46" y="8"/>
                    <a:pt x="46" y="8"/>
                    <a:pt x="46" y="8"/>
                  </a:cubicBezTo>
                  <a:cubicBezTo>
                    <a:pt x="47" y="6"/>
                    <a:pt x="47" y="6"/>
                    <a:pt x="47" y="6"/>
                  </a:cubicBezTo>
                  <a:cubicBezTo>
                    <a:pt x="46" y="5"/>
                    <a:pt x="46" y="5"/>
                    <a:pt x="46" y="5"/>
                  </a:cubicBezTo>
                  <a:cubicBezTo>
                    <a:pt x="41" y="7"/>
                    <a:pt x="41" y="7"/>
                    <a:pt x="41" y="7"/>
                  </a:cubicBezTo>
                  <a:cubicBezTo>
                    <a:pt x="42" y="10"/>
                    <a:pt x="41" y="11"/>
                    <a:pt x="38" y="11"/>
                  </a:cubicBezTo>
                  <a:cubicBezTo>
                    <a:pt x="38" y="10"/>
                    <a:pt x="38" y="10"/>
                    <a:pt x="38" y="10"/>
                  </a:cubicBezTo>
                  <a:cubicBezTo>
                    <a:pt x="33" y="13"/>
                    <a:pt x="33" y="13"/>
                    <a:pt x="33" y="13"/>
                  </a:cubicBezTo>
                  <a:cubicBezTo>
                    <a:pt x="31" y="12"/>
                    <a:pt x="31" y="12"/>
                    <a:pt x="31" y="12"/>
                  </a:cubicBezTo>
                  <a:cubicBezTo>
                    <a:pt x="30" y="12"/>
                    <a:pt x="30" y="12"/>
                    <a:pt x="30" y="12"/>
                  </a:cubicBezTo>
                  <a:cubicBezTo>
                    <a:pt x="32" y="14"/>
                    <a:pt x="32" y="14"/>
                    <a:pt x="32" y="14"/>
                  </a:cubicBezTo>
                  <a:cubicBezTo>
                    <a:pt x="30" y="14"/>
                    <a:pt x="30" y="14"/>
                    <a:pt x="30" y="14"/>
                  </a:cubicBezTo>
                  <a:cubicBezTo>
                    <a:pt x="28" y="13"/>
                    <a:pt x="28" y="13"/>
                    <a:pt x="28" y="13"/>
                  </a:cubicBezTo>
                  <a:cubicBezTo>
                    <a:pt x="32" y="10"/>
                    <a:pt x="32" y="10"/>
                    <a:pt x="32" y="10"/>
                  </a:cubicBezTo>
                  <a:cubicBezTo>
                    <a:pt x="31" y="9"/>
                    <a:pt x="31" y="9"/>
                    <a:pt x="31" y="9"/>
                  </a:cubicBezTo>
                  <a:cubicBezTo>
                    <a:pt x="25" y="12"/>
                    <a:pt x="25" y="12"/>
                    <a:pt x="25" y="12"/>
                  </a:cubicBezTo>
                  <a:cubicBezTo>
                    <a:pt x="25" y="15"/>
                    <a:pt x="25" y="15"/>
                    <a:pt x="25" y="15"/>
                  </a:cubicBezTo>
                  <a:cubicBezTo>
                    <a:pt x="22" y="16"/>
                    <a:pt x="19" y="16"/>
                    <a:pt x="16" y="15"/>
                  </a:cubicBezTo>
                  <a:cubicBezTo>
                    <a:pt x="15" y="16"/>
                    <a:pt x="15" y="16"/>
                    <a:pt x="15" y="16"/>
                  </a:cubicBezTo>
                  <a:cubicBezTo>
                    <a:pt x="10" y="14"/>
                    <a:pt x="10" y="14"/>
                    <a:pt x="10" y="14"/>
                  </a:cubicBezTo>
                  <a:cubicBezTo>
                    <a:pt x="8" y="15"/>
                    <a:pt x="7" y="16"/>
                    <a:pt x="6" y="18"/>
                  </a:cubicBezTo>
                  <a:cubicBezTo>
                    <a:pt x="7" y="19"/>
                    <a:pt x="8" y="20"/>
                    <a:pt x="8" y="22"/>
                  </a:cubicBezTo>
                  <a:cubicBezTo>
                    <a:pt x="6" y="24"/>
                    <a:pt x="6" y="24"/>
                    <a:pt x="6" y="24"/>
                  </a:cubicBezTo>
                  <a:cubicBezTo>
                    <a:pt x="10" y="25"/>
                    <a:pt x="10" y="25"/>
                    <a:pt x="10" y="25"/>
                  </a:cubicBezTo>
                  <a:cubicBezTo>
                    <a:pt x="9" y="29"/>
                    <a:pt x="9" y="29"/>
                    <a:pt x="9" y="29"/>
                  </a:cubicBezTo>
                  <a:cubicBezTo>
                    <a:pt x="10" y="31"/>
                    <a:pt x="11" y="34"/>
                    <a:pt x="13" y="35"/>
                  </a:cubicBezTo>
                  <a:cubicBezTo>
                    <a:pt x="11" y="41"/>
                    <a:pt x="10" y="47"/>
                    <a:pt x="8" y="53"/>
                  </a:cubicBezTo>
                  <a:cubicBezTo>
                    <a:pt x="9" y="54"/>
                    <a:pt x="9" y="54"/>
                    <a:pt x="9" y="54"/>
                  </a:cubicBezTo>
                  <a:cubicBezTo>
                    <a:pt x="7" y="61"/>
                    <a:pt x="7" y="61"/>
                    <a:pt x="7" y="61"/>
                  </a:cubicBezTo>
                  <a:cubicBezTo>
                    <a:pt x="5" y="61"/>
                    <a:pt x="5" y="61"/>
                    <a:pt x="5" y="61"/>
                  </a:cubicBezTo>
                  <a:cubicBezTo>
                    <a:pt x="4" y="61"/>
                    <a:pt x="4" y="61"/>
                    <a:pt x="4" y="61"/>
                  </a:cubicBezTo>
                  <a:cubicBezTo>
                    <a:pt x="2" y="62"/>
                    <a:pt x="2" y="62"/>
                    <a:pt x="2" y="62"/>
                  </a:cubicBezTo>
                  <a:cubicBezTo>
                    <a:pt x="3" y="64"/>
                    <a:pt x="3" y="64"/>
                    <a:pt x="3" y="64"/>
                  </a:cubicBezTo>
                  <a:cubicBezTo>
                    <a:pt x="2" y="66"/>
                    <a:pt x="2" y="66"/>
                    <a:pt x="2" y="66"/>
                  </a:cubicBezTo>
                  <a:cubicBezTo>
                    <a:pt x="7" y="67"/>
                    <a:pt x="7" y="67"/>
                    <a:pt x="7" y="67"/>
                  </a:cubicBezTo>
                  <a:cubicBezTo>
                    <a:pt x="7" y="70"/>
                    <a:pt x="7" y="70"/>
                    <a:pt x="7" y="70"/>
                  </a:cubicBezTo>
                  <a:cubicBezTo>
                    <a:pt x="7" y="70"/>
                    <a:pt x="10" y="70"/>
                    <a:pt x="10" y="70"/>
                  </a:cubicBezTo>
                  <a:cubicBezTo>
                    <a:pt x="11" y="74"/>
                    <a:pt x="11" y="78"/>
                    <a:pt x="10" y="81"/>
                  </a:cubicBezTo>
                  <a:cubicBezTo>
                    <a:pt x="11" y="82"/>
                    <a:pt x="11" y="82"/>
                    <a:pt x="11" y="82"/>
                  </a:cubicBezTo>
                  <a:cubicBezTo>
                    <a:pt x="10" y="82"/>
                    <a:pt x="17" y="78"/>
                    <a:pt x="18" y="78"/>
                  </a:cubicBezTo>
                  <a:cubicBezTo>
                    <a:pt x="17" y="82"/>
                    <a:pt x="17" y="82"/>
                    <a:pt x="17" y="82"/>
                  </a:cubicBezTo>
                  <a:cubicBezTo>
                    <a:pt x="11" y="83"/>
                    <a:pt x="11" y="83"/>
                    <a:pt x="11" y="83"/>
                  </a:cubicBezTo>
                  <a:cubicBezTo>
                    <a:pt x="11" y="83"/>
                    <a:pt x="11" y="84"/>
                    <a:pt x="11" y="84"/>
                  </a:cubicBezTo>
                  <a:cubicBezTo>
                    <a:pt x="10" y="86"/>
                    <a:pt x="8" y="87"/>
                    <a:pt x="6" y="88"/>
                  </a:cubicBezTo>
                  <a:cubicBezTo>
                    <a:pt x="6" y="89"/>
                    <a:pt x="8" y="87"/>
                    <a:pt x="6" y="88"/>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18"/>
            <p:cNvSpPr>
              <a:spLocks/>
            </p:cNvSpPr>
            <p:nvPr/>
          </p:nvSpPr>
          <p:spPr bwMode="auto">
            <a:xfrm>
              <a:off x="2709863" y="1865313"/>
              <a:ext cx="2060575" cy="1711325"/>
            </a:xfrm>
            <a:custGeom>
              <a:avLst/>
              <a:gdLst>
                <a:gd name="T0" fmla="*/ 2147483646 w 541"/>
                <a:gd name="T1" fmla="*/ 2147483646 h 449"/>
                <a:gd name="T2" fmla="*/ 2147483646 w 541"/>
                <a:gd name="T3" fmla="*/ 2147483646 h 449"/>
                <a:gd name="T4" fmla="*/ 2147483646 w 541"/>
                <a:gd name="T5" fmla="*/ 2147483646 h 449"/>
                <a:gd name="T6" fmla="*/ 2147483646 w 541"/>
                <a:gd name="T7" fmla="*/ 2147483646 h 449"/>
                <a:gd name="T8" fmla="*/ 2147483646 w 541"/>
                <a:gd name="T9" fmla="*/ 2147483646 h 449"/>
                <a:gd name="T10" fmla="*/ 2147483646 w 541"/>
                <a:gd name="T11" fmla="*/ 2147483646 h 449"/>
                <a:gd name="T12" fmla="*/ 2147483646 w 541"/>
                <a:gd name="T13" fmla="*/ 2147483646 h 449"/>
                <a:gd name="T14" fmla="*/ 2147483646 w 541"/>
                <a:gd name="T15" fmla="*/ 2147483646 h 449"/>
                <a:gd name="T16" fmla="*/ 2147483646 w 541"/>
                <a:gd name="T17" fmla="*/ 2147483646 h 449"/>
                <a:gd name="T18" fmla="*/ 2147483646 w 541"/>
                <a:gd name="T19" fmla="*/ 2019237723 h 449"/>
                <a:gd name="T20" fmla="*/ 2147483646 w 541"/>
                <a:gd name="T21" fmla="*/ 1510795062 h 449"/>
                <a:gd name="T22" fmla="*/ 2147483646 w 541"/>
                <a:gd name="T23" fmla="*/ 798979147 h 449"/>
                <a:gd name="T24" fmla="*/ 2147483646 w 541"/>
                <a:gd name="T25" fmla="*/ 43579711 h 449"/>
                <a:gd name="T26" fmla="*/ 2147483646 w 541"/>
                <a:gd name="T27" fmla="*/ 188847953 h 449"/>
                <a:gd name="T28" fmla="*/ 2147483646 w 541"/>
                <a:gd name="T29" fmla="*/ 203377065 h 449"/>
                <a:gd name="T30" fmla="*/ 2147483646 w 541"/>
                <a:gd name="T31" fmla="*/ 334120008 h 449"/>
                <a:gd name="T32" fmla="*/ 2147483646 w 541"/>
                <a:gd name="T33" fmla="*/ 871613269 h 449"/>
                <a:gd name="T34" fmla="*/ 2147483646 w 541"/>
                <a:gd name="T35" fmla="*/ 1307417997 h 449"/>
                <a:gd name="T36" fmla="*/ 2147483646 w 541"/>
                <a:gd name="T37" fmla="*/ 1263838287 h 449"/>
                <a:gd name="T38" fmla="*/ 2147483646 w 541"/>
                <a:gd name="T39" fmla="*/ 1292892698 h 449"/>
                <a:gd name="T40" fmla="*/ 2147483646 w 541"/>
                <a:gd name="T41" fmla="*/ 2033763023 h 449"/>
                <a:gd name="T42" fmla="*/ 2147483646 w 541"/>
                <a:gd name="T43" fmla="*/ 2147483646 h 449"/>
                <a:gd name="T44" fmla="*/ 1798885784 w 541"/>
                <a:gd name="T45" fmla="*/ 2147483646 h 449"/>
                <a:gd name="T46" fmla="*/ 1189587849 w 541"/>
                <a:gd name="T47" fmla="*/ 2147483646 h 449"/>
                <a:gd name="T48" fmla="*/ 1000993817 w 541"/>
                <a:gd name="T49" fmla="*/ 2147483646 h 449"/>
                <a:gd name="T50" fmla="*/ 449723350 w 541"/>
                <a:gd name="T51" fmla="*/ 2147483646 h 449"/>
                <a:gd name="T52" fmla="*/ 29015638 w 541"/>
                <a:gd name="T53" fmla="*/ 2147483646 h 449"/>
                <a:gd name="T54" fmla="*/ 203101851 w 541"/>
                <a:gd name="T55" fmla="*/ 2147483646 h 449"/>
                <a:gd name="T56" fmla="*/ 681837031 w 541"/>
                <a:gd name="T57" fmla="*/ 2147483646 h 449"/>
                <a:gd name="T58" fmla="*/ 1450717168 w 541"/>
                <a:gd name="T59" fmla="*/ 2147483646 h 449"/>
                <a:gd name="T60" fmla="*/ 1537760274 w 541"/>
                <a:gd name="T61" fmla="*/ 2147483646 h 449"/>
                <a:gd name="T62" fmla="*/ 1740858316 w 541"/>
                <a:gd name="T63" fmla="*/ 2147483646 h 449"/>
                <a:gd name="T64" fmla="*/ 1900436709 w 541"/>
                <a:gd name="T65" fmla="*/ 2147483646 h 449"/>
                <a:gd name="T66" fmla="*/ 2132550390 w 541"/>
                <a:gd name="T67" fmla="*/ 2147483646 h 449"/>
                <a:gd name="T68" fmla="*/ 2147483646 w 541"/>
                <a:gd name="T69" fmla="*/ 2147483646 h 449"/>
                <a:gd name="T70" fmla="*/ 2147483646 w 541"/>
                <a:gd name="T71" fmla="*/ 2147483646 h 449"/>
                <a:gd name="T72" fmla="*/ 2147483646 w 541"/>
                <a:gd name="T73" fmla="*/ 2147483646 h 449"/>
                <a:gd name="T74" fmla="*/ 2147483646 w 541"/>
                <a:gd name="T75" fmla="*/ 2147483646 h 449"/>
                <a:gd name="T76" fmla="*/ 2147483646 w 541"/>
                <a:gd name="T77" fmla="*/ 2147483646 h 449"/>
                <a:gd name="T78" fmla="*/ 2147483646 w 541"/>
                <a:gd name="T79" fmla="*/ 2147483646 h 449"/>
                <a:gd name="T80" fmla="*/ 2147483646 w 541"/>
                <a:gd name="T81" fmla="*/ 2147483646 h 449"/>
                <a:gd name="T82" fmla="*/ 2147483646 w 541"/>
                <a:gd name="T83" fmla="*/ 2147483646 h 449"/>
                <a:gd name="T84" fmla="*/ 2147483646 w 541"/>
                <a:gd name="T85" fmla="*/ 2147483646 h 449"/>
                <a:gd name="T86" fmla="*/ 2147483646 w 541"/>
                <a:gd name="T87" fmla="*/ 2147483646 h 449"/>
                <a:gd name="T88" fmla="*/ 2147483646 w 541"/>
                <a:gd name="T89" fmla="*/ 2147483646 h 449"/>
                <a:gd name="T90" fmla="*/ 2147483646 w 541"/>
                <a:gd name="T91" fmla="*/ 2147483646 h 449"/>
                <a:gd name="T92" fmla="*/ 2147483646 w 541"/>
                <a:gd name="T93" fmla="*/ 2147483646 h 449"/>
                <a:gd name="T94" fmla="*/ 2147483646 w 541"/>
                <a:gd name="T95" fmla="*/ 2147483646 h 449"/>
                <a:gd name="T96" fmla="*/ 2147483646 w 541"/>
                <a:gd name="T97" fmla="*/ 2147483646 h 449"/>
                <a:gd name="T98" fmla="*/ 2147483646 w 541"/>
                <a:gd name="T99" fmla="*/ 2147483646 h 449"/>
                <a:gd name="T100" fmla="*/ 2147483646 w 541"/>
                <a:gd name="T101" fmla="*/ 2147483646 h 449"/>
                <a:gd name="T102" fmla="*/ 2147483646 w 541"/>
                <a:gd name="T103" fmla="*/ 2147483646 h 449"/>
                <a:gd name="T104" fmla="*/ 2147483646 w 541"/>
                <a:gd name="T105" fmla="*/ 2147483646 h 449"/>
                <a:gd name="T106" fmla="*/ 2147483646 w 541"/>
                <a:gd name="T107" fmla="*/ 2147483646 h 44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41" h="449">
                  <a:moveTo>
                    <a:pt x="336" y="442"/>
                  </a:moveTo>
                  <a:cubicBezTo>
                    <a:pt x="337" y="448"/>
                    <a:pt x="341" y="442"/>
                    <a:pt x="340" y="439"/>
                  </a:cubicBezTo>
                  <a:cubicBezTo>
                    <a:pt x="340" y="435"/>
                    <a:pt x="342" y="434"/>
                    <a:pt x="346" y="433"/>
                  </a:cubicBezTo>
                  <a:cubicBezTo>
                    <a:pt x="348" y="433"/>
                    <a:pt x="353" y="435"/>
                    <a:pt x="355" y="434"/>
                  </a:cubicBezTo>
                  <a:cubicBezTo>
                    <a:pt x="357" y="433"/>
                    <a:pt x="358" y="430"/>
                    <a:pt x="359" y="428"/>
                  </a:cubicBezTo>
                  <a:cubicBezTo>
                    <a:pt x="362" y="426"/>
                    <a:pt x="361" y="424"/>
                    <a:pt x="366" y="422"/>
                  </a:cubicBezTo>
                  <a:cubicBezTo>
                    <a:pt x="369" y="419"/>
                    <a:pt x="372" y="419"/>
                    <a:pt x="376" y="416"/>
                  </a:cubicBezTo>
                  <a:cubicBezTo>
                    <a:pt x="377" y="415"/>
                    <a:pt x="374" y="411"/>
                    <a:pt x="376" y="410"/>
                  </a:cubicBezTo>
                  <a:cubicBezTo>
                    <a:pt x="378" y="409"/>
                    <a:pt x="383" y="411"/>
                    <a:pt x="385" y="409"/>
                  </a:cubicBezTo>
                  <a:cubicBezTo>
                    <a:pt x="383" y="411"/>
                    <a:pt x="380" y="392"/>
                    <a:pt x="380" y="390"/>
                  </a:cubicBezTo>
                  <a:cubicBezTo>
                    <a:pt x="381" y="388"/>
                    <a:pt x="384" y="387"/>
                    <a:pt x="384" y="387"/>
                  </a:cubicBezTo>
                  <a:cubicBezTo>
                    <a:pt x="384" y="386"/>
                    <a:pt x="384" y="383"/>
                    <a:pt x="384" y="383"/>
                  </a:cubicBezTo>
                  <a:cubicBezTo>
                    <a:pt x="385" y="379"/>
                    <a:pt x="385" y="372"/>
                    <a:pt x="386" y="368"/>
                  </a:cubicBezTo>
                  <a:cubicBezTo>
                    <a:pt x="386" y="365"/>
                    <a:pt x="386" y="356"/>
                    <a:pt x="388" y="354"/>
                  </a:cubicBezTo>
                  <a:cubicBezTo>
                    <a:pt x="392" y="350"/>
                    <a:pt x="395" y="355"/>
                    <a:pt x="399" y="356"/>
                  </a:cubicBezTo>
                  <a:cubicBezTo>
                    <a:pt x="406" y="357"/>
                    <a:pt x="408" y="357"/>
                    <a:pt x="413" y="355"/>
                  </a:cubicBezTo>
                  <a:cubicBezTo>
                    <a:pt x="416" y="354"/>
                    <a:pt x="416" y="352"/>
                    <a:pt x="420" y="352"/>
                  </a:cubicBezTo>
                  <a:cubicBezTo>
                    <a:pt x="423" y="351"/>
                    <a:pt x="425" y="354"/>
                    <a:pt x="427" y="354"/>
                  </a:cubicBezTo>
                  <a:cubicBezTo>
                    <a:pt x="429" y="354"/>
                    <a:pt x="433" y="352"/>
                    <a:pt x="436" y="352"/>
                  </a:cubicBezTo>
                  <a:cubicBezTo>
                    <a:pt x="438" y="352"/>
                    <a:pt x="438" y="356"/>
                    <a:pt x="440" y="356"/>
                  </a:cubicBezTo>
                  <a:cubicBezTo>
                    <a:pt x="442" y="356"/>
                    <a:pt x="443" y="354"/>
                    <a:pt x="445" y="354"/>
                  </a:cubicBezTo>
                  <a:cubicBezTo>
                    <a:pt x="448" y="353"/>
                    <a:pt x="454" y="351"/>
                    <a:pt x="458" y="351"/>
                  </a:cubicBezTo>
                  <a:cubicBezTo>
                    <a:pt x="460" y="350"/>
                    <a:pt x="460" y="347"/>
                    <a:pt x="462" y="347"/>
                  </a:cubicBezTo>
                  <a:cubicBezTo>
                    <a:pt x="465" y="346"/>
                    <a:pt x="469" y="347"/>
                    <a:pt x="472" y="345"/>
                  </a:cubicBezTo>
                  <a:cubicBezTo>
                    <a:pt x="479" y="341"/>
                    <a:pt x="481" y="331"/>
                    <a:pt x="480" y="326"/>
                  </a:cubicBezTo>
                  <a:cubicBezTo>
                    <a:pt x="480" y="325"/>
                    <a:pt x="480" y="322"/>
                    <a:pt x="480" y="321"/>
                  </a:cubicBezTo>
                  <a:cubicBezTo>
                    <a:pt x="480" y="320"/>
                    <a:pt x="479" y="316"/>
                    <a:pt x="479" y="315"/>
                  </a:cubicBezTo>
                  <a:cubicBezTo>
                    <a:pt x="478" y="311"/>
                    <a:pt x="484" y="310"/>
                    <a:pt x="478" y="306"/>
                  </a:cubicBezTo>
                  <a:cubicBezTo>
                    <a:pt x="478" y="303"/>
                    <a:pt x="474" y="300"/>
                    <a:pt x="474" y="297"/>
                  </a:cubicBezTo>
                  <a:cubicBezTo>
                    <a:pt x="473" y="292"/>
                    <a:pt x="476" y="292"/>
                    <a:pt x="477" y="287"/>
                  </a:cubicBezTo>
                  <a:cubicBezTo>
                    <a:pt x="480" y="278"/>
                    <a:pt x="480" y="273"/>
                    <a:pt x="489" y="267"/>
                  </a:cubicBezTo>
                  <a:cubicBezTo>
                    <a:pt x="499" y="267"/>
                    <a:pt x="501" y="260"/>
                    <a:pt x="508" y="254"/>
                  </a:cubicBezTo>
                  <a:cubicBezTo>
                    <a:pt x="512" y="250"/>
                    <a:pt x="519" y="248"/>
                    <a:pt x="519" y="243"/>
                  </a:cubicBezTo>
                  <a:cubicBezTo>
                    <a:pt x="516" y="238"/>
                    <a:pt x="514" y="223"/>
                    <a:pt x="519" y="219"/>
                  </a:cubicBezTo>
                  <a:cubicBezTo>
                    <a:pt x="523" y="214"/>
                    <a:pt x="524" y="220"/>
                    <a:pt x="526" y="214"/>
                  </a:cubicBezTo>
                  <a:cubicBezTo>
                    <a:pt x="527" y="213"/>
                    <a:pt x="526" y="206"/>
                    <a:pt x="524" y="205"/>
                  </a:cubicBezTo>
                  <a:cubicBezTo>
                    <a:pt x="522" y="202"/>
                    <a:pt x="518" y="205"/>
                    <a:pt x="515" y="203"/>
                  </a:cubicBezTo>
                  <a:cubicBezTo>
                    <a:pt x="512" y="200"/>
                    <a:pt x="514" y="195"/>
                    <a:pt x="516" y="192"/>
                  </a:cubicBezTo>
                  <a:cubicBezTo>
                    <a:pt x="515" y="193"/>
                    <a:pt x="541" y="168"/>
                    <a:pt x="529" y="168"/>
                  </a:cubicBezTo>
                  <a:cubicBezTo>
                    <a:pt x="529" y="168"/>
                    <a:pt x="529" y="168"/>
                    <a:pt x="529" y="168"/>
                  </a:cubicBezTo>
                  <a:cubicBezTo>
                    <a:pt x="529" y="168"/>
                    <a:pt x="529" y="168"/>
                    <a:pt x="529" y="168"/>
                  </a:cubicBezTo>
                  <a:cubicBezTo>
                    <a:pt x="524" y="168"/>
                    <a:pt x="525" y="172"/>
                    <a:pt x="522" y="173"/>
                  </a:cubicBezTo>
                  <a:cubicBezTo>
                    <a:pt x="517" y="175"/>
                    <a:pt x="518" y="174"/>
                    <a:pt x="513" y="176"/>
                  </a:cubicBezTo>
                  <a:cubicBezTo>
                    <a:pt x="509" y="177"/>
                    <a:pt x="509" y="178"/>
                    <a:pt x="504" y="178"/>
                  </a:cubicBezTo>
                  <a:cubicBezTo>
                    <a:pt x="503" y="177"/>
                    <a:pt x="502" y="177"/>
                    <a:pt x="501" y="175"/>
                  </a:cubicBezTo>
                  <a:cubicBezTo>
                    <a:pt x="498" y="174"/>
                    <a:pt x="496" y="174"/>
                    <a:pt x="494" y="176"/>
                  </a:cubicBezTo>
                  <a:cubicBezTo>
                    <a:pt x="487" y="176"/>
                    <a:pt x="477" y="181"/>
                    <a:pt x="471" y="173"/>
                  </a:cubicBezTo>
                  <a:cubicBezTo>
                    <a:pt x="467" y="167"/>
                    <a:pt x="468" y="158"/>
                    <a:pt x="471" y="152"/>
                  </a:cubicBezTo>
                  <a:cubicBezTo>
                    <a:pt x="457" y="150"/>
                    <a:pt x="446" y="164"/>
                    <a:pt x="435" y="168"/>
                  </a:cubicBezTo>
                  <a:cubicBezTo>
                    <a:pt x="430" y="170"/>
                    <a:pt x="422" y="168"/>
                    <a:pt x="417" y="171"/>
                  </a:cubicBezTo>
                  <a:cubicBezTo>
                    <a:pt x="412" y="173"/>
                    <a:pt x="408" y="180"/>
                    <a:pt x="405" y="184"/>
                  </a:cubicBezTo>
                  <a:cubicBezTo>
                    <a:pt x="402" y="185"/>
                    <a:pt x="400" y="185"/>
                    <a:pt x="397" y="186"/>
                  </a:cubicBezTo>
                  <a:cubicBezTo>
                    <a:pt x="395" y="187"/>
                    <a:pt x="392" y="190"/>
                    <a:pt x="389" y="190"/>
                  </a:cubicBezTo>
                  <a:cubicBezTo>
                    <a:pt x="386" y="190"/>
                    <a:pt x="379" y="185"/>
                    <a:pt x="378" y="183"/>
                  </a:cubicBezTo>
                  <a:cubicBezTo>
                    <a:pt x="376" y="180"/>
                    <a:pt x="376" y="176"/>
                    <a:pt x="374" y="173"/>
                  </a:cubicBezTo>
                  <a:cubicBezTo>
                    <a:pt x="368" y="167"/>
                    <a:pt x="360" y="165"/>
                    <a:pt x="356" y="156"/>
                  </a:cubicBezTo>
                  <a:cubicBezTo>
                    <a:pt x="355" y="153"/>
                    <a:pt x="359" y="150"/>
                    <a:pt x="356" y="147"/>
                  </a:cubicBezTo>
                  <a:cubicBezTo>
                    <a:pt x="351" y="143"/>
                    <a:pt x="348" y="147"/>
                    <a:pt x="344" y="147"/>
                  </a:cubicBezTo>
                  <a:cubicBezTo>
                    <a:pt x="339" y="148"/>
                    <a:pt x="331" y="153"/>
                    <a:pt x="326" y="152"/>
                  </a:cubicBezTo>
                  <a:cubicBezTo>
                    <a:pt x="318" y="150"/>
                    <a:pt x="318" y="147"/>
                    <a:pt x="318" y="139"/>
                  </a:cubicBezTo>
                  <a:cubicBezTo>
                    <a:pt x="318" y="133"/>
                    <a:pt x="319" y="124"/>
                    <a:pt x="325" y="121"/>
                  </a:cubicBezTo>
                  <a:cubicBezTo>
                    <a:pt x="326" y="117"/>
                    <a:pt x="324" y="115"/>
                    <a:pt x="321" y="113"/>
                  </a:cubicBezTo>
                  <a:cubicBezTo>
                    <a:pt x="321" y="108"/>
                    <a:pt x="321" y="108"/>
                    <a:pt x="321" y="108"/>
                  </a:cubicBezTo>
                  <a:cubicBezTo>
                    <a:pt x="315" y="107"/>
                    <a:pt x="315" y="107"/>
                    <a:pt x="315" y="107"/>
                  </a:cubicBezTo>
                  <a:cubicBezTo>
                    <a:pt x="315" y="104"/>
                    <a:pt x="315" y="104"/>
                    <a:pt x="315" y="104"/>
                  </a:cubicBezTo>
                  <a:cubicBezTo>
                    <a:pt x="311" y="104"/>
                    <a:pt x="311" y="104"/>
                    <a:pt x="311" y="104"/>
                  </a:cubicBezTo>
                  <a:cubicBezTo>
                    <a:pt x="310" y="102"/>
                    <a:pt x="310" y="99"/>
                    <a:pt x="311" y="97"/>
                  </a:cubicBezTo>
                  <a:cubicBezTo>
                    <a:pt x="306" y="94"/>
                    <a:pt x="306" y="94"/>
                    <a:pt x="306" y="94"/>
                  </a:cubicBezTo>
                  <a:cubicBezTo>
                    <a:pt x="302" y="95"/>
                    <a:pt x="302" y="95"/>
                    <a:pt x="302" y="95"/>
                  </a:cubicBezTo>
                  <a:cubicBezTo>
                    <a:pt x="305" y="88"/>
                    <a:pt x="306" y="76"/>
                    <a:pt x="314" y="72"/>
                  </a:cubicBezTo>
                  <a:cubicBezTo>
                    <a:pt x="314" y="67"/>
                    <a:pt x="316" y="64"/>
                    <a:pt x="321" y="65"/>
                  </a:cubicBezTo>
                  <a:cubicBezTo>
                    <a:pt x="324" y="61"/>
                    <a:pt x="328" y="59"/>
                    <a:pt x="330" y="55"/>
                  </a:cubicBezTo>
                  <a:cubicBezTo>
                    <a:pt x="331" y="51"/>
                    <a:pt x="330" y="47"/>
                    <a:pt x="332" y="43"/>
                  </a:cubicBezTo>
                  <a:cubicBezTo>
                    <a:pt x="335" y="37"/>
                    <a:pt x="352" y="20"/>
                    <a:pt x="333" y="25"/>
                  </a:cubicBezTo>
                  <a:cubicBezTo>
                    <a:pt x="331" y="19"/>
                    <a:pt x="331" y="19"/>
                    <a:pt x="331" y="19"/>
                  </a:cubicBezTo>
                  <a:cubicBezTo>
                    <a:pt x="322" y="13"/>
                    <a:pt x="318" y="9"/>
                    <a:pt x="312" y="0"/>
                  </a:cubicBezTo>
                  <a:cubicBezTo>
                    <a:pt x="309" y="2"/>
                    <a:pt x="309" y="2"/>
                    <a:pt x="309" y="2"/>
                  </a:cubicBezTo>
                  <a:cubicBezTo>
                    <a:pt x="309" y="3"/>
                    <a:pt x="309" y="3"/>
                    <a:pt x="309" y="3"/>
                  </a:cubicBezTo>
                  <a:cubicBezTo>
                    <a:pt x="307" y="5"/>
                    <a:pt x="307" y="5"/>
                    <a:pt x="307" y="5"/>
                  </a:cubicBezTo>
                  <a:cubicBezTo>
                    <a:pt x="306" y="6"/>
                    <a:pt x="306" y="6"/>
                    <a:pt x="306" y="6"/>
                  </a:cubicBezTo>
                  <a:cubicBezTo>
                    <a:pt x="299" y="8"/>
                    <a:pt x="299" y="8"/>
                    <a:pt x="299" y="8"/>
                  </a:cubicBezTo>
                  <a:cubicBezTo>
                    <a:pt x="297" y="10"/>
                    <a:pt x="297" y="10"/>
                    <a:pt x="297" y="10"/>
                  </a:cubicBezTo>
                  <a:cubicBezTo>
                    <a:pt x="291" y="13"/>
                    <a:pt x="291" y="13"/>
                    <a:pt x="291" y="13"/>
                  </a:cubicBezTo>
                  <a:cubicBezTo>
                    <a:pt x="281" y="13"/>
                    <a:pt x="281" y="13"/>
                    <a:pt x="281" y="13"/>
                  </a:cubicBezTo>
                  <a:cubicBezTo>
                    <a:pt x="276" y="16"/>
                    <a:pt x="276" y="16"/>
                    <a:pt x="276" y="16"/>
                  </a:cubicBezTo>
                  <a:cubicBezTo>
                    <a:pt x="274" y="15"/>
                    <a:pt x="274" y="15"/>
                    <a:pt x="274" y="15"/>
                  </a:cubicBezTo>
                  <a:cubicBezTo>
                    <a:pt x="273" y="12"/>
                    <a:pt x="273" y="12"/>
                    <a:pt x="273" y="12"/>
                  </a:cubicBezTo>
                  <a:cubicBezTo>
                    <a:pt x="271" y="11"/>
                    <a:pt x="271" y="11"/>
                    <a:pt x="271" y="11"/>
                  </a:cubicBezTo>
                  <a:cubicBezTo>
                    <a:pt x="264" y="12"/>
                    <a:pt x="264" y="12"/>
                    <a:pt x="264" y="12"/>
                  </a:cubicBezTo>
                  <a:cubicBezTo>
                    <a:pt x="262" y="14"/>
                    <a:pt x="262" y="14"/>
                    <a:pt x="262" y="14"/>
                  </a:cubicBezTo>
                  <a:cubicBezTo>
                    <a:pt x="259" y="11"/>
                    <a:pt x="259" y="11"/>
                    <a:pt x="259" y="11"/>
                  </a:cubicBezTo>
                  <a:cubicBezTo>
                    <a:pt x="256" y="13"/>
                    <a:pt x="256" y="13"/>
                    <a:pt x="256" y="13"/>
                  </a:cubicBezTo>
                  <a:cubicBezTo>
                    <a:pt x="254" y="15"/>
                    <a:pt x="254" y="15"/>
                    <a:pt x="254" y="15"/>
                  </a:cubicBezTo>
                  <a:cubicBezTo>
                    <a:pt x="252" y="15"/>
                    <a:pt x="252" y="15"/>
                    <a:pt x="252" y="15"/>
                  </a:cubicBezTo>
                  <a:cubicBezTo>
                    <a:pt x="249" y="17"/>
                    <a:pt x="246" y="19"/>
                    <a:pt x="244" y="22"/>
                  </a:cubicBezTo>
                  <a:cubicBezTo>
                    <a:pt x="238" y="23"/>
                    <a:pt x="238" y="23"/>
                    <a:pt x="238" y="23"/>
                  </a:cubicBezTo>
                  <a:cubicBezTo>
                    <a:pt x="235" y="24"/>
                    <a:pt x="232" y="26"/>
                    <a:pt x="230" y="27"/>
                  </a:cubicBezTo>
                  <a:cubicBezTo>
                    <a:pt x="225" y="32"/>
                    <a:pt x="225" y="32"/>
                    <a:pt x="225" y="32"/>
                  </a:cubicBezTo>
                  <a:cubicBezTo>
                    <a:pt x="224" y="41"/>
                    <a:pt x="224" y="41"/>
                    <a:pt x="224" y="41"/>
                  </a:cubicBezTo>
                  <a:cubicBezTo>
                    <a:pt x="223" y="46"/>
                    <a:pt x="223" y="46"/>
                    <a:pt x="223" y="46"/>
                  </a:cubicBezTo>
                  <a:cubicBezTo>
                    <a:pt x="210" y="54"/>
                    <a:pt x="210" y="54"/>
                    <a:pt x="210" y="54"/>
                  </a:cubicBezTo>
                  <a:cubicBezTo>
                    <a:pt x="204" y="60"/>
                    <a:pt x="204" y="60"/>
                    <a:pt x="204" y="60"/>
                  </a:cubicBezTo>
                  <a:cubicBezTo>
                    <a:pt x="202" y="63"/>
                    <a:pt x="201" y="65"/>
                    <a:pt x="199" y="68"/>
                  </a:cubicBezTo>
                  <a:cubicBezTo>
                    <a:pt x="199" y="68"/>
                    <a:pt x="198" y="69"/>
                    <a:pt x="197" y="69"/>
                  </a:cubicBezTo>
                  <a:cubicBezTo>
                    <a:pt x="195" y="72"/>
                    <a:pt x="195" y="72"/>
                    <a:pt x="195" y="72"/>
                  </a:cubicBezTo>
                  <a:cubicBezTo>
                    <a:pt x="189" y="75"/>
                    <a:pt x="189" y="75"/>
                    <a:pt x="189" y="75"/>
                  </a:cubicBezTo>
                  <a:cubicBezTo>
                    <a:pt x="182" y="81"/>
                    <a:pt x="182" y="81"/>
                    <a:pt x="182" y="81"/>
                  </a:cubicBezTo>
                  <a:cubicBezTo>
                    <a:pt x="183" y="90"/>
                    <a:pt x="183" y="90"/>
                    <a:pt x="183" y="90"/>
                  </a:cubicBezTo>
                  <a:cubicBezTo>
                    <a:pt x="183" y="92"/>
                    <a:pt x="182" y="95"/>
                    <a:pt x="182" y="97"/>
                  </a:cubicBezTo>
                  <a:cubicBezTo>
                    <a:pt x="180" y="98"/>
                    <a:pt x="180" y="98"/>
                    <a:pt x="180" y="98"/>
                  </a:cubicBezTo>
                  <a:cubicBezTo>
                    <a:pt x="178" y="97"/>
                    <a:pt x="178" y="97"/>
                    <a:pt x="178" y="97"/>
                  </a:cubicBezTo>
                  <a:cubicBezTo>
                    <a:pt x="177" y="90"/>
                    <a:pt x="177" y="90"/>
                    <a:pt x="177" y="90"/>
                  </a:cubicBezTo>
                  <a:cubicBezTo>
                    <a:pt x="175" y="88"/>
                    <a:pt x="175" y="88"/>
                    <a:pt x="175" y="88"/>
                  </a:cubicBezTo>
                  <a:cubicBezTo>
                    <a:pt x="176" y="87"/>
                    <a:pt x="176" y="87"/>
                    <a:pt x="176" y="87"/>
                  </a:cubicBezTo>
                  <a:cubicBezTo>
                    <a:pt x="180" y="85"/>
                    <a:pt x="180" y="85"/>
                    <a:pt x="180" y="85"/>
                  </a:cubicBezTo>
                  <a:cubicBezTo>
                    <a:pt x="179" y="83"/>
                    <a:pt x="179" y="83"/>
                    <a:pt x="179" y="83"/>
                  </a:cubicBezTo>
                  <a:cubicBezTo>
                    <a:pt x="177" y="84"/>
                    <a:pt x="177" y="84"/>
                    <a:pt x="177" y="84"/>
                  </a:cubicBezTo>
                  <a:cubicBezTo>
                    <a:pt x="175" y="83"/>
                    <a:pt x="175" y="83"/>
                    <a:pt x="175" y="83"/>
                  </a:cubicBezTo>
                  <a:cubicBezTo>
                    <a:pt x="172" y="84"/>
                    <a:pt x="172" y="84"/>
                    <a:pt x="172" y="84"/>
                  </a:cubicBezTo>
                  <a:cubicBezTo>
                    <a:pt x="169" y="89"/>
                    <a:pt x="169" y="89"/>
                    <a:pt x="169" y="89"/>
                  </a:cubicBezTo>
                  <a:cubicBezTo>
                    <a:pt x="168" y="93"/>
                    <a:pt x="168" y="93"/>
                    <a:pt x="168" y="93"/>
                  </a:cubicBezTo>
                  <a:cubicBezTo>
                    <a:pt x="173" y="107"/>
                    <a:pt x="173" y="107"/>
                    <a:pt x="173" y="107"/>
                  </a:cubicBezTo>
                  <a:cubicBezTo>
                    <a:pt x="173" y="115"/>
                    <a:pt x="173" y="123"/>
                    <a:pt x="171" y="131"/>
                  </a:cubicBezTo>
                  <a:cubicBezTo>
                    <a:pt x="168" y="132"/>
                    <a:pt x="168" y="132"/>
                    <a:pt x="168" y="132"/>
                  </a:cubicBezTo>
                  <a:cubicBezTo>
                    <a:pt x="168" y="134"/>
                    <a:pt x="168" y="135"/>
                    <a:pt x="167" y="137"/>
                  </a:cubicBezTo>
                  <a:cubicBezTo>
                    <a:pt x="167" y="138"/>
                    <a:pt x="167" y="139"/>
                    <a:pt x="166" y="140"/>
                  </a:cubicBezTo>
                  <a:cubicBezTo>
                    <a:pt x="163" y="141"/>
                    <a:pt x="163" y="141"/>
                    <a:pt x="163" y="141"/>
                  </a:cubicBezTo>
                  <a:cubicBezTo>
                    <a:pt x="162" y="143"/>
                    <a:pt x="162" y="143"/>
                    <a:pt x="162" y="143"/>
                  </a:cubicBezTo>
                  <a:cubicBezTo>
                    <a:pt x="160" y="144"/>
                    <a:pt x="160" y="144"/>
                    <a:pt x="160" y="144"/>
                  </a:cubicBezTo>
                  <a:cubicBezTo>
                    <a:pt x="155" y="150"/>
                    <a:pt x="155" y="150"/>
                    <a:pt x="155" y="150"/>
                  </a:cubicBezTo>
                  <a:cubicBezTo>
                    <a:pt x="151" y="152"/>
                    <a:pt x="151" y="152"/>
                    <a:pt x="151" y="152"/>
                  </a:cubicBezTo>
                  <a:cubicBezTo>
                    <a:pt x="151" y="153"/>
                    <a:pt x="151" y="153"/>
                    <a:pt x="151" y="153"/>
                  </a:cubicBezTo>
                  <a:cubicBezTo>
                    <a:pt x="144" y="162"/>
                    <a:pt x="144" y="162"/>
                    <a:pt x="144" y="162"/>
                  </a:cubicBezTo>
                  <a:cubicBezTo>
                    <a:pt x="142" y="162"/>
                    <a:pt x="142" y="162"/>
                    <a:pt x="142" y="162"/>
                  </a:cubicBezTo>
                  <a:cubicBezTo>
                    <a:pt x="137" y="161"/>
                    <a:pt x="137" y="161"/>
                    <a:pt x="137" y="161"/>
                  </a:cubicBezTo>
                  <a:cubicBezTo>
                    <a:pt x="132" y="163"/>
                    <a:pt x="132" y="163"/>
                    <a:pt x="132" y="163"/>
                  </a:cubicBezTo>
                  <a:cubicBezTo>
                    <a:pt x="131" y="167"/>
                    <a:pt x="131" y="167"/>
                    <a:pt x="131" y="167"/>
                  </a:cubicBezTo>
                  <a:cubicBezTo>
                    <a:pt x="124" y="171"/>
                    <a:pt x="124" y="171"/>
                    <a:pt x="124" y="171"/>
                  </a:cubicBezTo>
                  <a:cubicBezTo>
                    <a:pt x="123" y="175"/>
                    <a:pt x="123" y="175"/>
                    <a:pt x="123" y="175"/>
                  </a:cubicBezTo>
                  <a:cubicBezTo>
                    <a:pt x="119" y="182"/>
                    <a:pt x="119" y="182"/>
                    <a:pt x="119" y="182"/>
                  </a:cubicBezTo>
                  <a:cubicBezTo>
                    <a:pt x="116" y="182"/>
                    <a:pt x="116" y="182"/>
                    <a:pt x="116" y="182"/>
                  </a:cubicBezTo>
                  <a:cubicBezTo>
                    <a:pt x="110" y="189"/>
                    <a:pt x="103" y="199"/>
                    <a:pt x="93" y="199"/>
                  </a:cubicBezTo>
                  <a:cubicBezTo>
                    <a:pt x="92" y="198"/>
                    <a:pt x="92" y="198"/>
                    <a:pt x="92" y="198"/>
                  </a:cubicBezTo>
                  <a:cubicBezTo>
                    <a:pt x="89" y="200"/>
                    <a:pt x="86" y="201"/>
                    <a:pt x="82" y="199"/>
                  </a:cubicBezTo>
                  <a:cubicBezTo>
                    <a:pt x="81" y="197"/>
                    <a:pt x="81" y="197"/>
                    <a:pt x="81" y="197"/>
                  </a:cubicBezTo>
                  <a:cubicBezTo>
                    <a:pt x="82" y="193"/>
                    <a:pt x="82" y="193"/>
                    <a:pt x="82" y="193"/>
                  </a:cubicBezTo>
                  <a:cubicBezTo>
                    <a:pt x="81" y="193"/>
                    <a:pt x="81" y="193"/>
                    <a:pt x="81" y="193"/>
                  </a:cubicBezTo>
                  <a:cubicBezTo>
                    <a:pt x="79" y="199"/>
                    <a:pt x="79" y="199"/>
                    <a:pt x="79" y="199"/>
                  </a:cubicBezTo>
                  <a:cubicBezTo>
                    <a:pt x="76" y="200"/>
                    <a:pt x="76" y="200"/>
                    <a:pt x="76" y="200"/>
                  </a:cubicBezTo>
                  <a:cubicBezTo>
                    <a:pt x="74" y="203"/>
                    <a:pt x="72" y="205"/>
                    <a:pt x="69" y="207"/>
                  </a:cubicBezTo>
                  <a:cubicBezTo>
                    <a:pt x="63" y="206"/>
                    <a:pt x="59" y="210"/>
                    <a:pt x="58" y="216"/>
                  </a:cubicBezTo>
                  <a:cubicBezTo>
                    <a:pt x="52" y="220"/>
                    <a:pt x="52" y="220"/>
                    <a:pt x="52" y="220"/>
                  </a:cubicBezTo>
                  <a:cubicBezTo>
                    <a:pt x="48" y="220"/>
                    <a:pt x="48" y="220"/>
                    <a:pt x="48" y="220"/>
                  </a:cubicBezTo>
                  <a:cubicBezTo>
                    <a:pt x="46" y="223"/>
                    <a:pt x="44" y="227"/>
                    <a:pt x="41" y="230"/>
                  </a:cubicBezTo>
                  <a:cubicBezTo>
                    <a:pt x="41" y="232"/>
                    <a:pt x="41" y="232"/>
                    <a:pt x="41" y="232"/>
                  </a:cubicBezTo>
                  <a:cubicBezTo>
                    <a:pt x="40" y="237"/>
                    <a:pt x="37" y="240"/>
                    <a:pt x="31" y="239"/>
                  </a:cubicBezTo>
                  <a:cubicBezTo>
                    <a:pt x="32" y="248"/>
                    <a:pt x="26" y="252"/>
                    <a:pt x="17" y="251"/>
                  </a:cubicBezTo>
                  <a:cubicBezTo>
                    <a:pt x="17" y="255"/>
                    <a:pt x="17" y="259"/>
                    <a:pt x="18" y="263"/>
                  </a:cubicBezTo>
                  <a:cubicBezTo>
                    <a:pt x="14" y="267"/>
                    <a:pt x="10" y="270"/>
                    <a:pt x="7" y="274"/>
                  </a:cubicBezTo>
                  <a:cubicBezTo>
                    <a:pt x="7" y="280"/>
                    <a:pt x="4" y="286"/>
                    <a:pt x="0" y="289"/>
                  </a:cubicBezTo>
                  <a:cubicBezTo>
                    <a:pt x="2" y="290"/>
                    <a:pt x="2" y="290"/>
                    <a:pt x="2" y="290"/>
                  </a:cubicBezTo>
                  <a:cubicBezTo>
                    <a:pt x="2" y="292"/>
                    <a:pt x="2" y="292"/>
                    <a:pt x="2" y="292"/>
                  </a:cubicBezTo>
                  <a:cubicBezTo>
                    <a:pt x="4" y="293"/>
                    <a:pt x="4" y="293"/>
                    <a:pt x="4" y="293"/>
                  </a:cubicBezTo>
                  <a:cubicBezTo>
                    <a:pt x="6" y="292"/>
                    <a:pt x="6" y="292"/>
                    <a:pt x="6" y="292"/>
                  </a:cubicBezTo>
                  <a:cubicBezTo>
                    <a:pt x="10" y="296"/>
                    <a:pt x="10" y="296"/>
                    <a:pt x="10" y="296"/>
                  </a:cubicBezTo>
                  <a:cubicBezTo>
                    <a:pt x="11" y="296"/>
                    <a:pt x="11" y="296"/>
                    <a:pt x="11" y="296"/>
                  </a:cubicBezTo>
                  <a:cubicBezTo>
                    <a:pt x="12" y="297"/>
                    <a:pt x="12" y="297"/>
                    <a:pt x="12" y="297"/>
                  </a:cubicBezTo>
                  <a:cubicBezTo>
                    <a:pt x="14" y="296"/>
                    <a:pt x="14" y="296"/>
                    <a:pt x="14" y="296"/>
                  </a:cubicBezTo>
                  <a:cubicBezTo>
                    <a:pt x="17" y="288"/>
                    <a:pt x="18" y="279"/>
                    <a:pt x="28" y="285"/>
                  </a:cubicBezTo>
                  <a:cubicBezTo>
                    <a:pt x="31" y="289"/>
                    <a:pt x="31" y="289"/>
                    <a:pt x="31" y="289"/>
                  </a:cubicBezTo>
                  <a:cubicBezTo>
                    <a:pt x="32" y="290"/>
                    <a:pt x="32" y="290"/>
                    <a:pt x="32" y="290"/>
                  </a:cubicBezTo>
                  <a:cubicBezTo>
                    <a:pt x="36" y="285"/>
                    <a:pt x="36" y="285"/>
                    <a:pt x="36" y="285"/>
                  </a:cubicBezTo>
                  <a:cubicBezTo>
                    <a:pt x="38" y="284"/>
                    <a:pt x="41" y="283"/>
                    <a:pt x="43" y="282"/>
                  </a:cubicBezTo>
                  <a:cubicBezTo>
                    <a:pt x="45" y="283"/>
                    <a:pt x="46" y="284"/>
                    <a:pt x="47" y="286"/>
                  </a:cubicBezTo>
                  <a:cubicBezTo>
                    <a:pt x="55" y="284"/>
                    <a:pt x="60" y="277"/>
                    <a:pt x="63" y="270"/>
                  </a:cubicBezTo>
                  <a:cubicBezTo>
                    <a:pt x="74" y="269"/>
                    <a:pt x="86" y="278"/>
                    <a:pt x="93" y="286"/>
                  </a:cubicBezTo>
                  <a:cubicBezTo>
                    <a:pt x="91" y="289"/>
                    <a:pt x="90" y="292"/>
                    <a:pt x="91" y="295"/>
                  </a:cubicBezTo>
                  <a:cubicBezTo>
                    <a:pt x="96" y="300"/>
                    <a:pt x="96" y="300"/>
                    <a:pt x="96" y="300"/>
                  </a:cubicBezTo>
                  <a:cubicBezTo>
                    <a:pt x="100" y="297"/>
                    <a:pt x="100" y="297"/>
                    <a:pt x="100" y="297"/>
                  </a:cubicBezTo>
                  <a:cubicBezTo>
                    <a:pt x="100" y="292"/>
                    <a:pt x="100" y="292"/>
                    <a:pt x="100" y="292"/>
                  </a:cubicBezTo>
                  <a:cubicBezTo>
                    <a:pt x="102" y="290"/>
                    <a:pt x="104" y="289"/>
                    <a:pt x="107" y="289"/>
                  </a:cubicBezTo>
                  <a:cubicBezTo>
                    <a:pt x="111" y="291"/>
                    <a:pt x="111" y="291"/>
                    <a:pt x="111" y="291"/>
                  </a:cubicBezTo>
                  <a:cubicBezTo>
                    <a:pt x="114" y="287"/>
                    <a:pt x="114" y="287"/>
                    <a:pt x="114" y="287"/>
                  </a:cubicBezTo>
                  <a:cubicBezTo>
                    <a:pt x="114" y="284"/>
                    <a:pt x="114" y="281"/>
                    <a:pt x="112" y="279"/>
                  </a:cubicBezTo>
                  <a:cubicBezTo>
                    <a:pt x="110" y="280"/>
                    <a:pt x="110" y="280"/>
                    <a:pt x="110" y="280"/>
                  </a:cubicBezTo>
                  <a:cubicBezTo>
                    <a:pt x="108" y="279"/>
                    <a:pt x="107" y="278"/>
                    <a:pt x="106" y="276"/>
                  </a:cubicBezTo>
                  <a:cubicBezTo>
                    <a:pt x="109" y="271"/>
                    <a:pt x="109" y="271"/>
                    <a:pt x="109" y="271"/>
                  </a:cubicBezTo>
                  <a:cubicBezTo>
                    <a:pt x="107" y="269"/>
                    <a:pt x="107" y="269"/>
                    <a:pt x="107" y="269"/>
                  </a:cubicBezTo>
                  <a:cubicBezTo>
                    <a:pt x="106" y="269"/>
                    <a:pt x="106" y="269"/>
                    <a:pt x="106" y="269"/>
                  </a:cubicBezTo>
                  <a:cubicBezTo>
                    <a:pt x="113" y="258"/>
                    <a:pt x="113" y="258"/>
                    <a:pt x="113" y="258"/>
                  </a:cubicBezTo>
                  <a:cubicBezTo>
                    <a:pt x="119" y="257"/>
                    <a:pt x="119" y="257"/>
                    <a:pt x="119" y="257"/>
                  </a:cubicBezTo>
                  <a:cubicBezTo>
                    <a:pt x="120" y="256"/>
                    <a:pt x="120" y="256"/>
                    <a:pt x="120" y="256"/>
                  </a:cubicBezTo>
                  <a:cubicBezTo>
                    <a:pt x="119" y="253"/>
                    <a:pt x="119" y="253"/>
                    <a:pt x="119" y="253"/>
                  </a:cubicBezTo>
                  <a:cubicBezTo>
                    <a:pt x="116" y="253"/>
                    <a:pt x="116" y="253"/>
                    <a:pt x="116" y="253"/>
                  </a:cubicBezTo>
                  <a:cubicBezTo>
                    <a:pt x="116" y="251"/>
                    <a:pt x="116" y="251"/>
                    <a:pt x="116" y="251"/>
                  </a:cubicBezTo>
                  <a:cubicBezTo>
                    <a:pt x="117" y="249"/>
                    <a:pt x="119" y="247"/>
                    <a:pt x="122" y="246"/>
                  </a:cubicBezTo>
                  <a:cubicBezTo>
                    <a:pt x="122" y="243"/>
                    <a:pt x="122" y="243"/>
                    <a:pt x="122" y="243"/>
                  </a:cubicBezTo>
                  <a:cubicBezTo>
                    <a:pt x="131" y="238"/>
                    <a:pt x="131" y="238"/>
                    <a:pt x="131" y="238"/>
                  </a:cubicBezTo>
                  <a:cubicBezTo>
                    <a:pt x="133" y="239"/>
                    <a:pt x="133" y="239"/>
                    <a:pt x="133" y="239"/>
                  </a:cubicBezTo>
                  <a:cubicBezTo>
                    <a:pt x="137" y="236"/>
                    <a:pt x="143" y="235"/>
                    <a:pt x="148" y="236"/>
                  </a:cubicBezTo>
                  <a:cubicBezTo>
                    <a:pt x="150" y="235"/>
                    <a:pt x="150" y="235"/>
                    <a:pt x="150" y="235"/>
                  </a:cubicBezTo>
                  <a:cubicBezTo>
                    <a:pt x="141" y="233"/>
                    <a:pt x="141" y="233"/>
                    <a:pt x="141" y="233"/>
                  </a:cubicBezTo>
                  <a:cubicBezTo>
                    <a:pt x="146" y="230"/>
                    <a:pt x="146" y="230"/>
                    <a:pt x="146" y="230"/>
                  </a:cubicBezTo>
                  <a:cubicBezTo>
                    <a:pt x="147" y="230"/>
                    <a:pt x="147" y="230"/>
                    <a:pt x="147" y="230"/>
                  </a:cubicBezTo>
                  <a:cubicBezTo>
                    <a:pt x="156" y="223"/>
                    <a:pt x="167" y="226"/>
                    <a:pt x="179" y="228"/>
                  </a:cubicBezTo>
                  <a:cubicBezTo>
                    <a:pt x="178" y="225"/>
                    <a:pt x="178" y="222"/>
                    <a:pt x="179" y="220"/>
                  </a:cubicBezTo>
                  <a:cubicBezTo>
                    <a:pt x="182" y="218"/>
                    <a:pt x="184" y="217"/>
                    <a:pt x="187" y="217"/>
                  </a:cubicBezTo>
                  <a:cubicBezTo>
                    <a:pt x="203" y="216"/>
                    <a:pt x="203" y="216"/>
                    <a:pt x="203" y="216"/>
                  </a:cubicBezTo>
                  <a:cubicBezTo>
                    <a:pt x="208" y="214"/>
                    <a:pt x="208" y="214"/>
                    <a:pt x="208" y="214"/>
                  </a:cubicBezTo>
                  <a:cubicBezTo>
                    <a:pt x="215" y="214"/>
                    <a:pt x="215" y="214"/>
                    <a:pt x="215" y="214"/>
                  </a:cubicBezTo>
                  <a:cubicBezTo>
                    <a:pt x="216" y="213"/>
                    <a:pt x="218" y="212"/>
                    <a:pt x="219" y="211"/>
                  </a:cubicBezTo>
                  <a:cubicBezTo>
                    <a:pt x="221" y="212"/>
                    <a:pt x="223" y="212"/>
                    <a:pt x="225" y="213"/>
                  </a:cubicBezTo>
                  <a:cubicBezTo>
                    <a:pt x="228" y="215"/>
                    <a:pt x="228" y="215"/>
                    <a:pt x="228" y="215"/>
                  </a:cubicBezTo>
                  <a:cubicBezTo>
                    <a:pt x="232" y="215"/>
                    <a:pt x="232" y="215"/>
                    <a:pt x="232" y="215"/>
                  </a:cubicBezTo>
                  <a:cubicBezTo>
                    <a:pt x="235" y="216"/>
                    <a:pt x="235" y="216"/>
                    <a:pt x="235" y="216"/>
                  </a:cubicBezTo>
                  <a:cubicBezTo>
                    <a:pt x="242" y="219"/>
                    <a:pt x="242" y="219"/>
                    <a:pt x="242" y="219"/>
                  </a:cubicBezTo>
                  <a:cubicBezTo>
                    <a:pt x="246" y="220"/>
                    <a:pt x="246" y="220"/>
                    <a:pt x="246" y="220"/>
                  </a:cubicBezTo>
                  <a:cubicBezTo>
                    <a:pt x="249" y="220"/>
                    <a:pt x="249" y="220"/>
                    <a:pt x="249" y="220"/>
                  </a:cubicBezTo>
                  <a:cubicBezTo>
                    <a:pt x="250" y="216"/>
                    <a:pt x="250" y="216"/>
                    <a:pt x="250" y="216"/>
                  </a:cubicBezTo>
                  <a:cubicBezTo>
                    <a:pt x="254" y="216"/>
                    <a:pt x="254" y="216"/>
                    <a:pt x="254" y="216"/>
                  </a:cubicBezTo>
                  <a:cubicBezTo>
                    <a:pt x="256" y="214"/>
                    <a:pt x="256" y="214"/>
                    <a:pt x="256" y="214"/>
                  </a:cubicBezTo>
                  <a:cubicBezTo>
                    <a:pt x="257" y="213"/>
                    <a:pt x="257" y="212"/>
                    <a:pt x="258" y="211"/>
                  </a:cubicBezTo>
                  <a:cubicBezTo>
                    <a:pt x="259" y="209"/>
                    <a:pt x="259" y="208"/>
                    <a:pt x="260" y="206"/>
                  </a:cubicBezTo>
                  <a:cubicBezTo>
                    <a:pt x="261" y="207"/>
                    <a:pt x="263" y="207"/>
                    <a:pt x="264" y="208"/>
                  </a:cubicBezTo>
                  <a:cubicBezTo>
                    <a:pt x="267" y="208"/>
                    <a:pt x="267" y="208"/>
                    <a:pt x="267" y="208"/>
                  </a:cubicBezTo>
                  <a:cubicBezTo>
                    <a:pt x="268" y="209"/>
                    <a:pt x="268" y="209"/>
                    <a:pt x="268" y="209"/>
                  </a:cubicBezTo>
                  <a:cubicBezTo>
                    <a:pt x="267" y="211"/>
                    <a:pt x="267" y="213"/>
                    <a:pt x="266" y="215"/>
                  </a:cubicBezTo>
                  <a:cubicBezTo>
                    <a:pt x="269" y="217"/>
                    <a:pt x="269" y="217"/>
                    <a:pt x="269" y="217"/>
                  </a:cubicBezTo>
                  <a:cubicBezTo>
                    <a:pt x="272" y="215"/>
                    <a:pt x="275" y="213"/>
                    <a:pt x="278" y="210"/>
                  </a:cubicBezTo>
                  <a:cubicBezTo>
                    <a:pt x="280" y="209"/>
                    <a:pt x="280" y="209"/>
                    <a:pt x="280" y="209"/>
                  </a:cubicBezTo>
                  <a:cubicBezTo>
                    <a:pt x="284" y="211"/>
                    <a:pt x="284" y="211"/>
                    <a:pt x="284" y="211"/>
                  </a:cubicBezTo>
                  <a:cubicBezTo>
                    <a:pt x="284" y="210"/>
                    <a:pt x="285" y="209"/>
                    <a:pt x="286" y="208"/>
                  </a:cubicBezTo>
                  <a:cubicBezTo>
                    <a:pt x="288" y="209"/>
                    <a:pt x="288" y="209"/>
                    <a:pt x="288" y="209"/>
                  </a:cubicBezTo>
                  <a:cubicBezTo>
                    <a:pt x="288" y="209"/>
                    <a:pt x="287" y="210"/>
                    <a:pt x="287" y="211"/>
                  </a:cubicBezTo>
                  <a:cubicBezTo>
                    <a:pt x="284" y="212"/>
                    <a:pt x="282" y="214"/>
                    <a:pt x="279" y="215"/>
                  </a:cubicBezTo>
                  <a:cubicBezTo>
                    <a:pt x="277" y="214"/>
                    <a:pt x="277" y="214"/>
                    <a:pt x="277" y="214"/>
                  </a:cubicBezTo>
                  <a:cubicBezTo>
                    <a:pt x="277" y="215"/>
                    <a:pt x="277" y="215"/>
                    <a:pt x="277" y="215"/>
                  </a:cubicBezTo>
                  <a:cubicBezTo>
                    <a:pt x="277" y="216"/>
                    <a:pt x="278" y="216"/>
                    <a:pt x="278" y="216"/>
                  </a:cubicBezTo>
                  <a:cubicBezTo>
                    <a:pt x="278" y="218"/>
                    <a:pt x="278" y="219"/>
                    <a:pt x="277" y="220"/>
                  </a:cubicBezTo>
                  <a:cubicBezTo>
                    <a:pt x="278" y="222"/>
                    <a:pt x="278" y="222"/>
                    <a:pt x="278" y="222"/>
                  </a:cubicBezTo>
                  <a:cubicBezTo>
                    <a:pt x="260" y="227"/>
                    <a:pt x="260" y="227"/>
                    <a:pt x="260" y="227"/>
                  </a:cubicBezTo>
                  <a:cubicBezTo>
                    <a:pt x="258" y="227"/>
                    <a:pt x="256" y="226"/>
                    <a:pt x="255" y="226"/>
                  </a:cubicBezTo>
                  <a:cubicBezTo>
                    <a:pt x="254" y="225"/>
                    <a:pt x="254" y="224"/>
                    <a:pt x="254" y="224"/>
                  </a:cubicBezTo>
                  <a:cubicBezTo>
                    <a:pt x="251" y="224"/>
                    <a:pt x="251" y="224"/>
                    <a:pt x="251" y="224"/>
                  </a:cubicBezTo>
                  <a:cubicBezTo>
                    <a:pt x="250" y="225"/>
                    <a:pt x="250" y="225"/>
                    <a:pt x="250" y="225"/>
                  </a:cubicBezTo>
                  <a:cubicBezTo>
                    <a:pt x="252" y="234"/>
                    <a:pt x="252" y="234"/>
                    <a:pt x="252" y="234"/>
                  </a:cubicBezTo>
                  <a:cubicBezTo>
                    <a:pt x="255" y="240"/>
                    <a:pt x="259" y="245"/>
                    <a:pt x="262" y="251"/>
                  </a:cubicBezTo>
                  <a:cubicBezTo>
                    <a:pt x="262" y="252"/>
                    <a:pt x="263" y="254"/>
                    <a:pt x="263" y="255"/>
                  </a:cubicBezTo>
                  <a:cubicBezTo>
                    <a:pt x="260" y="262"/>
                    <a:pt x="260" y="262"/>
                    <a:pt x="260" y="262"/>
                  </a:cubicBezTo>
                  <a:cubicBezTo>
                    <a:pt x="260" y="267"/>
                    <a:pt x="260" y="267"/>
                    <a:pt x="260" y="267"/>
                  </a:cubicBezTo>
                  <a:cubicBezTo>
                    <a:pt x="264" y="267"/>
                    <a:pt x="264" y="267"/>
                    <a:pt x="264" y="267"/>
                  </a:cubicBezTo>
                  <a:cubicBezTo>
                    <a:pt x="255" y="277"/>
                    <a:pt x="255" y="277"/>
                    <a:pt x="255" y="277"/>
                  </a:cubicBezTo>
                  <a:cubicBezTo>
                    <a:pt x="254" y="278"/>
                    <a:pt x="254" y="278"/>
                    <a:pt x="254" y="278"/>
                  </a:cubicBezTo>
                  <a:cubicBezTo>
                    <a:pt x="256" y="271"/>
                    <a:pt x="256" y="271"/>
                    <a:pt x="256" y="271"/>
                  </a:cubicBezTo>
                  <a:cubicBezTo>
                    <a:pt x="250" y="276"/>
                    <a:pt x="250" y="276"/>
                    <a:pt x="250" y="276"/>
                  </a:cubicBezTo>
                  <a:cubicBezTo>
                    <a:pt x="250" y="277"/>
                    <a:pt x="250" y="278"/>
                    <a:pt x="250" y="280"/>
                  </a:cubicBezTo>
                  <a:cubicBezTo>
                    <a:pt x="258" y="298"/>
                    <a:pt x="274" y="312"/>
                    <a:pt x="284" y="331"/>
                  </a:cubicBezTo>
                  <a:cubicBezTo>
                    <a:pt x="285" y="332"/>
                    <a:pt x="287" y="334"/>
                    <a:pt x="289" y="336"/>
                  </a:cubicBezTo>
                  <a:cubicBezTo>
                    <a:pt x="291" y="336"/>
                    <a:pt x="294" y="335"/>
                    <a:pt x="296" y="335"/>
                  </a:cubicBezTo>
                  <a:cubicBezTo>
                    <a:pt x="299" y="333"/>
                    <a:pt x="299" y="333"/>
                    <a:pt x="299" y="333"/>
                  </a:cubicBezTo>
                  <a:cubicBezTo>
                    <a:pt x="301" y="327"/>
                    <a:pt x="301" y="327"/>
                    <a:pt x="301" y="327"/>
                  </a:cubicBezTo>
                  <a:cubicBezTo>
                    <a:pt x="303" y="326"/>
                    <a:pt x="303" y="326"/>
                    <a:pt x="303" y="326"/>
                  </a:cubicBezTo>
                  <a:cubicBezTo>
                    <a:pt x="306" y="327"/>
                    <a:pt x="306" y="327"/>
                    <a:pt x="306" y="327"/>
                  </a:cubicBezTo>
                  <a:cubicBezTo>
                    <a:pt x="310" y="325"/>
                    <a:pt x="310" y="325"/>
                    <a:pt x="310" y="325"/>
                  </a:cubicBezTo>
                  <a:cubicBezTo>
                    <a:pt x="315" y="324"/>
                    <a:pt x="315" y="324"/>
                    <a:pt x="315" y="324"/>
                  </a:cubicBezTo>
                  <a:cubicBezTo>
                    <a:pt x="324" y="318"/>
                    <a:pt x="324" y="318"/>
                    <a:pt x="324" y="318"/>
                  </a:cubicBezTo>
                  <a:cubicBezTo>
                    <a:pt x="330" y="316"/>
                    <a:pt x="330" y="316"/>
                    <a:pt x="330" y="316"/>
                  </a:cubicBezTo>
                  <a:cubicBezTo>
                    <a:pt x="334" y="317"/>
                    <a:pt x="334" y="317"/>
                    <a:pt x="334" y="317"/>
                  </a:cubicBezTo>
                  <a:cubicBezTo>
                    <a:pt x="337" y="317"/>
                    <a:pt x="337" y="317"/>
                    <a:pt x="337" y="317"/>
                  </a:cubicBezTo>
                  <a:cubicBezTo>
                    <a:pt x="337" y="318"/>
                    <a:pt x="337" y="318"/>
                    <a:pt x="337" y="318"/>
                  </a:cubicBezTo>
                  <a:cubicBezTo>
                    <a:pt x="335" y="319"/>
                    <a:pt x="335" y="319"/>
                    <a:pt x="335" y="319"/>
                  </a:cubicBezTo>
                  <a:cubicBezTo>
                    <a:pt x="330" y="318"/>
                    <a:pt x="330" y="318"/>
                    <a:pt x="330" y="318"/>
                  </a:cubicBezTo>
                  <a:cubicBezTo>
                    <a:pt x="328" y="319"/>
                    <a:pt x="326" y="321"/>
                    <a:pt x="323" y="323"/>
                  </a:cubicBezTo>
                  <a:cubicBezTo>
                    <a:pt x="316" y="326"/>
                    <a:pt x="316" y="326"/>
                    <a:pt x="316" y="326"/>
                  </a:cubicBezTo>
                  <a:cubicBezTo>
                    <a:pt x="307" y="336"/>
                    <a:pt x="307" y="336"/>
                    <a:pt x="307" y="336"/>
                  </a:cubicBezTo>
                  <a:cubicBezTo>
                    <a:pt x="306" y="339"/>
                    <a:pt x="306" y="339"/>
                    <a:pt x="306" y="339"/>
                  </a:cubicBezTo>
                  <a:cubicBezTo>
                    <a:pt x="305" y="340"/>
                    <a:pt x="305" y="340"/>
                    <a:pt x="305" y="340"/>
                  </a:cubicBezTo>
                  <a:cubicBezTo>
                    <a:pt x="304" y="339"/>
                    <a:pt x="304" y="339"/>
                    <a:pt x="304" y="339"/>
                  </a:cubicBezTo>
                  <a:cubicBezTo>
                    <a:pt x="305" y="337"/>
                    <a:pt x="305" y="337"/>
                    <a:pt x="305" y="337"/>
                  </a:cubicBezTo>
                  <a:cubicBezTo>
                    <a:pt x="304" y="336"/>
                    <a:pt x="304" y="336"/>
                    <a:pt x="304" y="336"/>
                  </a:cubicBezTo>
                  <a:cubicBezTo>
                    <a:pt x="300" y="340"/>
                    <a:pt x="300" y="340"/>
                    <a:pt x="300" y="340"/>
                  </a:cubicBezTo>
                  <a:cubicBezTo>
                    <a:pt x="299" y="339"/>
                    <a:pt x="299" y="339"/>
                    <a:pt x="299" y="339"/>
                  </a:cubicBezTo>
                  <a:cubicBezTo>
                    <a:pt x="298" y="340"/>
                    <a:pt x="297" y="340"/>
                    <a:pt x="296" y="340"/>
                  </a:cubicBezTo>
                  <a:cubicBezTo>
                    <a:pt x="297" y="343"/>
                    <a:pt x="297" y="343"/>
                    <a:pt x="297" y="343"/>
                  </a:cubicBezTo>
                  <a:cubicBezTo>
                    <a:pt x="295" y="345"/>
                    <a:pt x="295" y="345"/>
                    <a:pt x="295" y="345"/>
                  </a:cubicBezTo>
                  <a:cubicBezTo>
                    <a:pt x="291" y="346"/>
                    <a:pt x="291" y="346"/>
                    <a:pt x="291" y="346"/>
                  </a:cubicBezTo>
                  <a:cubicBezTo>
                    <a:pt x="290" y="345"/>
                    <a:pt x="290" y="345"/>
                    <a:pt x="290" y="345"/>
                  </a:cubicBezTo>
                  <a:cubicBezTo>
                    <a:pt x="290" y="343"/>
                    <a:pt x="290" y="343"/>
                    <a:pt x="290" y="343"/>
                  </a:cubicBezTo>
                  <a:cubicBezTo>
                    <a:pt x="292" y="340"/>
                    <a:pt x="292" y="340"/>
                    <a:pt x="292" y="340"/>
                  </a:cubicBezTo>
                  <a:cubicBezTo>
                    <a:pt x="291" y="339"/>
                    <a:pt x="291" y="339"/>
                    <a:pt x="291" y="339"/>
                  </a:cubicBezTo>
                  <a:cubicBezTo>
                    <a:pt x="290" y="339"/>
                    <a:pt x="290" y="339"/>
                    <a:pt x="290" y="339"/>
                  </a:cubicBezTo>
                  <a:cubicBezTo>
                    <a:pt x="287" y="343"/>
                    <a:pt x="287" y="343"/>
                    <a:pt x="287" y="343"/>
                  </a:cubicBezTo>
                  <a:cubicBezTo>
                    <a:pt x="288" y="347"/>
                    <a:pt x="288" y="351"/>
                    <a:pt x="289" y="354"/>
                  </a:cubicBezTo>
                  <a:cubicBezTo>
                    <a:pt x="287" y="357"/>
                    <a:pt x="287" y="357"/>
                    <a:pt x="287" y="357"/>
                  </a:cubicBezTo>
                  <a:cubicBezTo>
                    <a:pt x="285" y="359"/>
                    <a:pt x="285" y="359"/>
                    <a:pt x="285" y="359"/>
                  </a:cubicBezTo>
                  <a:cubicBezTo>
                    <a:pt x="278" y="366"/>
                    <a:pt x="278" y="366"/>
                    <a:pt x="278" y="366"/>
                  </a:cubicBezTo>
                  <a:cubicBezTo>
                    <a:pt x="273" y="369"/>
                    <a:pt x="273" y="369"/>
                    <a:pt x="273" y="369"/>
                  </a:cubicBezTo>
                  <a:cubicBezTo>
                    <a:pt x="265" y="381"/>
                    <a:pt x="265" y="381"/>
                    <a:pt x="265" y="381"/>
                  </a:cubicBezTo>
                  <a:cubicBezTo>
                    <a:pt x="258" y="404"/>
                    <a:pt x="258" y="404"/>
                    <a:pt x="258" y="404"/>
                  </a:cubicBezTo>
                  <a:cubicBezTo>
                    <a:pt x="259" y="407"/>
                    <a:pt x="259" y="407"/>
                    <a:pt x="259" y="407"/>
                  </a:cubicBezTo>
                  <a:cubicBezTo>
                    <a:pt x="261" y="407"/>
                    <a:pt x="261" y="407"/>
                    <a:pt x="261" y="407"/>
                  </a:cubicBezTo>
                  <a:cubicBezTo>
                    <a:pt x="263" y="408"/>
                    <a:pt x="265" y="408"/>
                    <a:pt x="267" y="409"/>
                  </a:cubicBezTo>
                  <a:cubicBezTo>
                    <a:pt x="271" y="407"/>
                    <a:pt x="271" y="407"/>
                    <a:pt x="271" y="407"/>
                  </a:cubicBezTo>
                  <a:cubicBezTo>
                    <a:pt x="273" y="408"/>
                    <a:pt x="273" y="408"/>
                    <a:pt x="273" y="408"/>
                  </a:cubicBezTo>
                  <a:cubicBezTo>
                    <a:pt x="274" y="410"/>
                    <a:pt x="274" y="410"/>
                    <a:pt x="274" y="410"/>
                  </a:cubicBezTo>
                  <a:cubicBezTo>
                    <a:pt x="274" y="412"/>
                    <a:pt x="274" y="412"/>
                    <a:pt x="274" y="412"/>
                  </a:cubicBezTo>
                  <a:cubicBezTo>
                    <a:pt x="268" y="412"/>
                    <a:pt x="268" y="412"/>
                    <a:pt x="268" y="412"/>
                  </a:cubicBezTo>
                  <a:cubicBezTo>
                    <a:pt x="266" y="411"/>
                    <a:pt x="264" y="410"/>
                    <a:pt x="262" y="409"/>
                  </a:cubicBezTo>
                  <a:cubicBezTo>
                    <a:pt x="261" y="409"/>
                    <a:pt x="261" y="409"/>
                    <a:pt x="261" y="409"/>
                  </a:cubicBezTo>
                  <a:cubicBezTo>
                    <a:pt x="265" y="414"/>
                    <a:pt x="265" y="414"/>
                    <a:pt x="265" y="414"/>
                  </a:cubicBezTo>
                  <a:cubicBezTo>
                    <a:pt x="272" y="425"/>
                    <a:pt x="276" y="435"/>
                    <a:pt x="281" y="446"/>
                  </a:cubicBezTo>
                  <a:cubicBezTo>
                    <a:pt x="283" y="448"/>
                    <a:pt x="283" y="448"/>
                    <a:pt x="283" y="448"/>
                  </a:cubicBezTo>
                  <a:cubicBezTo>
                    <a:pt x="287" y="449"/>
                    <a:pt x="287" y="449"/>
                    <a:pt x="287" y="449"/>
                  </a:cubicBezTo>
                  <a:cubicBezTo>
                    <a:pt x="294" y="449"/>
                    <a:pt x="294" y="449"/>
                    <a:pt x="294" y="449"/>
                  </a:cubicBezTo>
                  <a:cubicBezTo>
                    <a:pt x="296" y="448"/>
                    <a:pt x="298" y="447"/>
                    <a:pt x="300" y="446"/>
                  </a:cubicBezTo>
                  <a:cubicBezTo>
                    <a:pt x="303" y="446"/>
                    <a:pt x="305" y="446"/>
                    <a:pt x="307" y="446"/>
                  </a:cubicBezTo>
                  <a:cubicBezTo>
                    <a:pt x="310" y="444"/>
                    <a:pt x="313" y="443"/>
                    <a:pt x="316" y="442"/>
                  </a:cubicBezTo>
                  <a:cubicBezTo>
                    <a:pt x="319" y="442"/>
                    <a:pt x="321" y="441"/>
                    <a:pt x="323" y="441"/>
                  </a:cubicBezTo>
                  <a:cubicBezTo>
                    <a:pt x="325" y="440"/>
                    <a:pt x="326" y="439"/>
                    <a:pt x="328" y="438"/>
                  </a:cubicBezTo>
                  <a:cubicBezTo>
                    <a:pt x="329" y="438"/>
                    <a:pt x="330" y="438"/>
                    <a:pt x="331" y="438"/>
                  </a:cubicBezTo>
                  <a:cubicBezTo>
                    <a:pt x="332" y="438"/>
                    <a:pt x="333" y="438"/>
                    <a:pt x="334" y="439"/>
                  </a:cubicBezTo>
                  <a:cubicBezTo>
                    <a:pt x="334" y="439"/>
                    <a:pt x="334" y="439"/>
                    <a:pt x="334" y="439"/>
                  </a:cubicBezTo>
                  <a:cubicBezTo>
                    <a:pt x="334" y="439"/>
                    <a:pt x="336" y="440"/>
                    <a:pt x="336" y="442"/>
                  </a:cubicBezTo>
                  <a:cubicBezTo>
                    <a:pt x="337" y="448"/>
                    <a:pt x="336" y="440"/>
                    <a:pt x="336" y="442"/>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19"/>
            <p:cNvSpPr>
              <a:spLocks/>
            </p:cNvSpPr>
            <p:nvPr/>
          </p:nvSpPr>
          <p:spPr bwMode="auto">
            <a:xfrm>
              <a:off x="4816475" y="1620838"/>
              <a:ext cx="742950" cy="704850"/>
            </a:xfrm>
            <a:custGeom>
              <a:avLst/>
              <a:gdLst>
                <a:gd name="T0" fmla="*/ 29032200 w 195"/>
                <a:gd name="T1" fmla="*/ 304838100 h 185"/>
                <a:gd name="T2" fmla="*/ 58064400 w 195"/>
                <a:gd name="T3" fmla="*/ 435483000 h 185"/>
                <a:gd name="T4" fmla="*/ 130644900 w 195"/>
                <a:gd name="T5" fmla="*/ 595160100 h 185"/>
                <a:gd name="T6" fmla="*/ 391934700 w 195"/>
                <a:gd name="T7" fmla="*/ 769353300 h 185"/>
                <a:gd name="T8" fmla="*/ 304838100 w 195"/>
                <a:gd name="T9" fmla="*/ 1045159200 h 185"/>
                <a:gd name="T10" fmla="*/ 479031300 w 195"/>
                <a:gd name="T11" fmla="*/ 1364513400 h 185"/>
                <a:gd name="T12" fmla="*/ 566127900 w 195"/>
                <a:gd name="T13" fmla="*/ 1495158300 h 185"/>
                <a:gd name="T14" fmla="*/ 696772800 w 195"/>
                <a:gd name="T15" fmla="*/ 1683867600 h 185"/>
                <a:gd name="T16" fmla="*/ 841933800 w 195"/>
                <a:gd name="T17" fmla="*/ 1872576900 h 185"/>
                <a:gd name="T18" fmla="*/ 1262900700 w 195"/>
                <a:gd name="T19" fmla="*/ 1887093000 h 185"/>
                <a:gd name="T20" fmla="*/ 1277416800 w 195"/>
                <a:gd name="T21" fmla="*/ 2147483646 h 185"/>
                <a:gd name="T22" fmla="*/ 1422577800 w 195"/>
                <a:gd name="T23" fmla="*/ 2147483646 h 185"/>
                <a:gd name="T24" fmla="*/ 2032254000 w 195"/>
                <a:gd name="T25" fmla="*/ 2147483646 h 185"/>
                <a:gd name="T26" fmla="*/ 2147483646 w 195"/>
                <a:gd name="T27" fmla="*/ 2090318400 h 185"/>
                <a:gd name="T28" fmla="*/ 2147483646 w 195"/>
                <a:gd name="T29" fmla="*/ 1945157400 h 185"/>
                <a:gd name="T30" fmla="*/ 2147483646 w 195"/>
                <a:gd name="T31" fmla="*/ 1814512500 h 185"/>
                <a:gd name="T32" fmla="*/ 2147483646 w 195"/>
                <a:gd name="T33" fmla="*/ 1596771000 h 185"/>
                <a:gd name="T34" fmla="*/ 2147483646 w 195"/>
                <a:gd name="T35" fmla="*/ 1364513400 h 185"/>
                <a:gd name="T36" fmla="*/ 2133866700 w 195"/>
                <a:gd name="T37" fmla="*/ 987094800 h 185"/>
                <a:gd name="T38" fmla="*/ 1799996400 w 195"/>
                <a:gd name="T39" fmla="*/ 943546500 h 185"/>
                <a:gd name="T40" fmla="*/ 1916125200 w 195"/>
                <a:gd name="T41" fmla="*/ 1030643100 h 185"/>
                <a:gd name="T42" fmla="*/ 2017737900 w 195"/>
                <a:gd name="T43" fmla="*/ 1016127000 h 185"/>
                <a:gd name="T44" fmla="*/ 2017737900 w 195"/>
                <a:gd name="T45" fmla="*/ 1059675300 h 185"/>
                <a:gd name="T46" fmla="*/ 1945157400 w 195"/>
                <a:gd name="T47" fmla="*/ 1059675300 h 185"/>
                <a:gd name="T48" fmla="*/ 1988705700 w 195"/>
                <a:gd name="T49" fmla="*/ 1074191400 h 185"/>
                <a:gd name="T50" fmla="*/ 1901609100 w 195"/>
                <a:gd name="T51" fmla="*/ 1088707500 h 185"/>
                <a:gd name="T52" fmla="*/ 1872576900 w 195"/>
                <a:gd name="T53" fmla="*/ 1030643100 h 185"/>
                <a:gd name="T54" fmla="*/ 1843544700 w 195"/>
                <a:gd name="T55" fmla="*/ 1045159200 h 185"/>
                <a:gd name="T56" fmla="*/ 2032254000 w 195"/>
                <a:gd name="T57" fmla="*/ 1204836300 h 185"/>
                <a:gd name="T58" fmla="*/ 1669351500 w 195"/>
                <a:gd name="T59" fmla="*/ 987094800 h 185"/>
                <a:gd name="T60" fmla="*/ 1524190500 w 195"/>
                <a:gd name="T61" fmla="*/ 870966000 h 185"/>
                <a:gd name="T62" fmla="*/ 1175804100 w 195"/>
                <a:gd name="T63" fmla="*/ 551611800 h 185"/>
                <a:gd name="T64" fmla="*/ 841933800 w 195"/>
                <a:gd name="T65" fmla="*/ 348386400 h 185"/>
                <a:gd name="T66" fmla="*/ 551611800 w 195"/>
                <a:gd name="T67" fmla="*/ 159677100 h 185"/>
                <a:gd name="T68" fmla="*/ 522579600 w 195"/>
                <a:gd name="T69" fmla="*/ 0 h 185"/>
                <a:gd name="T70" fmla="*/ 159677100 w 195"/>
                <a:gd name="T71" fmla="*/ 232257600 h 1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5" h="185">
                  <a:moveTo>
                    <a:pt x="11" y="16"/>
                  </a:moveTo>
                  <a:cubicBezTo>
                    <a:pt x="10" y="23"/>
                    <a:pt x="4" y="18"/>
                    <a:pt x="2" y="21"/>
                  </a:cubicBezTo>
                  <a:cubicBezTo>
                    <a:pt x="1" y="22"/>
                    <a:pt x="0" y="28"/>
                    <a:pt x="0" y="29"/>
                  </a:cubicBezTo>
                  <a:cubicBezTo>
                    <a:pt x="4" y="30"/>
                    <a:pt x="4" y="30"/>
                    <a:pt x="4" y="30"/>
                  </a:cubicBezTo>
                  <a:cubicBezTo>
                    <a:pt x="5" y="37"/>
                    <a:pt x="5" y="37"/>
                    <a:pt x="5" y="37"/>
                  </a:cubicBezTo>
                  <a:cubicBezTo>
                    <a:pt x="9" y="41"/>
                    <a:pt x="9" y="41"/>
                    <a:pt x="9" y="41"/>
                  </a:cubicBezTo>
                  <a:cubicBezTo>
                    <a:pt x="15" y="35"/>
                    <a:pt x="19" y="41"/>
                    <a:pt x="17" y="48"/>
                  </a:cubicBezTo>
                  <a:cubicBezTo>
                    <a:pt x="18" y="49"/>
                    <a:pt x="27" y="51"/>
                    <a:pt x="27" y="53"/>
                  </a:cubicBezTo>
                  <a:cubicBezTo>
                    <a:pt x="27" y="53"/>
                    <a:pt x="17" y="65"/>
                    <a:pt x="16" y="67"/>
                  </a:cubicBezTo>
                  <a:cubicBezTo>
                    <a:pt x="21" y="72"/>
                    <a:pt x="21" y="72"/>
                    <a:pt x="21" y="72"/>
                  </a:cubicBezTo>
                  <a:cubicBezTo>
                    <a:pt x="34" y="79"/>
                    <a:pt x="34" y="79"/>
                    <a:pt x="34" y="79"/>
                  </a:cubicBezTo>
                  <a:cubicBezTo>
                    <a:pt x="34" y="84"/>
                    <a:pt x="32" y="89"/>
                    <a:pt x="33" y="94"/>
                  </a:cubicBezTo>
                  <a:cubicBezTo>
                    <a:pt x="32" y="90"/>
                    <a:pt x="38" y="101"/>
                    <a:pt x="36" y="98"/>
                  </a:cubicBezTo>
                  <a:cubicBezTo>
                    <a:pt x="37" y="100"/>
                    <a:pt x="37" y="102"/>
                    <a:pt x="39" y="103"/>
                  </a:cubicBezTo>
                  <a:cubicBezTo>
                    <a:pt x="44" y="108"/>
                    <a:pt x="45" y="105"/>
                    <a:pt x="47" y="111"/>
                  </a:cubicBezTo>
                  <a:cubicBezTo>
                    <a:pt x="48" y="115"/>
                    <a:pt x="48" y="113"/>
                    <a:pt x="48" y="116"/>
                  </a:cubicBezTo>
                  <a:cubicBezTo>
                    <a:pt x="48" y="117"/>
                    <a:pt x="47" y="120"/>
                    <a:pt x="47" y="121"/>
                  </a:cubicBezTo>
                  <a:cubicBezTo>
                    <a:pt x="49" y="125"/>
                    <a:pt x="53" y="128"/>
                    <a:pt x="58" y="129"/>
                  </a:cubicBezTo>
                  <a:cubicBezTo>
                    <a:pt x="61" y="129"/>
                    <a:pt x="62" y="126"/>
                    <a:pt x="65" y="126"/>
                  </a:cubicBezTo>
                  <a:cubicBezTo>
                    <a:pt x="67" y="126"/>
                    <a:pt x="89" y="127"/>
                    <a:pt x="87" y="130"/>
                  </a:cubicBezTo>
                  <a:cubicBezTo>
                    <a:pt x="81" y="139"/>
                    <a:pt x="87" y="139"/>
                    <a:pt x="88" y="148"/>
                  </a:cubicBezTo>
                  <a:cubicBezTo>
                    <a:pt x="89" y="152"/>
                    <a:pt x="86" y="159"/>
                    <a:pt x="88" y="162"/>
                  </a:cubicBezTo>
                  <a:cubicBezTo>
                    <a:pt x="91" y="166"/>
                    <a:pt x="95" y="164"/>
                    <a:pt x="97" y="170"/>
                  </a:cubicBezTo>
                  <a:cubicBezTo>
                    <a:pt x="98" y="172"/>
                    <a:pt x="97" y="176"/>
                    <a:pt x="98" y="179"/>
                  </a:cubicBezTo>
                  <a:cubicBezTo>
                    <a:pt x="99" y="181"/>
                    <a:pt x="102" y="182"/>
                    <a:pt x="103" y="185"/>
                  </a:cubicBezTo>
                  <a:cubicBezTo>
                    <a:pt x="111" y="179"/>
                    <a:pt x="128" y="166"/>
                    <a:pt x="140" y="168"/>
                  </a:cubicBezTo>
                  <a:cubicBezTo>
                    <a:pt x="141" y="163"/>
                    <a:pt x="145" y="162"/>
                    <a:pt x="149" y="163"/>
                  </a:cubicBezTo>
                  <a:cubicBezTo>
                    <a:pt x="149" y="156"/>
                    <a:pt x="156" y="150"/>
                    <a:pt x="159" y="144"/>
                  </a:cubicBezTo>
                  <a:cubicBezTo>
                    <a:pt x="163" y="138"/>
                    <a:pt x="170" y="141"/>
                    <a:pt x="177" y="141"/>
                  </a:cubicBezTo>
                  <a:cubicBezTo>
                    <a:pt x="175" y="139"/>
                    <a:pt x="174" y="136"/>
                    <a:pt x="173" y="134"/>
                  </a:cubicBezTo>
                  <a:cubicBezTo>
                    <a:pt x="169" y="135"/>
                    <a:pt x="168" y="131"/>
                    <a:pt x="167" y="128"/>
                  </a:cubicBezTo>
                  <a:cubicBezTo>
                    <a:pt x="168" y="125"/>
                    <a:pt x="168" y="125"/>
                    <a:pt x="168" y="125"/>
                  </a:cubicBezTo>
                  <a:cubicBezTo>
                    <a:pt x="172" y="127"/>
                    <a:pt x="172" y="127"/>
                    <a:pt x="172" y="127"/>
                  </a:cubicBezTo>
                  <a:cubicBezTo>
                    <a:pt x="179" y="124"/>
                    <a:pt x="195" y="120"/>
                    <a:pt x="194" y="110"/>
                  </a:cubicBezTo>
                  <a:cubicBezTo>
                    <a:pt x="194" y="107"/>
                    <a:pt x="192" y="89"/>
                    <a:pt x="187" y="102"/>
                  </a:cubicBezTo>
                  <a:cubicBezTo>
                    <a:pt x="186" y="104"/>
                    <a:pt x="185" y="97"/>
                    <a:pt x="184" y="94"/>
                  </a:cubicBezTo>
                  <a:cubicBezTo>
                    <a:pt x="179" y="88"/>
                    <a:pt x="172" y="84"/>
                    <a:pt x="166" y="79"/>
                  </a:cubicBezTo>
                  <a:cubicBezTo>
                    <a:pt x="160" y="75"/>
                    <a:pt x="155" y="70"/>
                    <a:pt x="147" y="68"/>
                  </a:cubicBezTo>
                  <a:cubicBezTo>
                    <a:pt x="143" y="67"/>
                    <a:pt x="136" y="65"/>
                    <a:pt x="131" y="67"/>
                  </a:cubicBezTo>
                  <a:cubicBezTo>
                    <a:pt x="129" y="64"/>
                    <a:pt x="127" y="65"/>
                    <a:pt x="124" y="65"/>
                  </a:cubicBezTo>
                  <a:cubicBezTo>
                    <a:pt x="124" y="68"/>
                    <a:pt x="124" y="68"/>
                    <a:pt x="124" y="68"/>
                  </a:cubicBezTo>
                  <a:cubicBezTo>
                    <a:pt x="127" y="68"/>
                    <a:pt x="129" y="71"/>
                    <a:pt x="132" y="71"/>
                  </a:cubicBezTo>
                  <a:cubicBezTo>
                    <a:pt x="137" y="69"/>
                    <a:pt x="137" y="69"/>
                    <a:pt x="137" y="69"/>
                  </a:cubicBezTo>
                  <a:cubicBezTo>
                    <a:pt x="139" y="70"/>
                    <a:pt x="139" y="70"/>
                    <a:pt x="139" y="70"/>
                  </a:cubicBezTo>
                  <a:cubicBezTo>
                    <a:pt x="140" y="71"/>
                    <a:pt x="140" y="71"/>
                    <a:pt x="140" y="71"/>
                  </a:cubicBezTo>
                  <a:cubicBezTo>
                    <a:pt x="139" y="73"/>
                    <a:pt x="139" y="73"/>
                    <a:pt x="139" y="73"/>
                  </a:cubicBezTo>
                  <a:cubicBezTo>
                    <a:pt x="139" y="72"/>
                    <a:pt x="139" y="72"/>
                    <a:pt x="139" y="72"/>
                  </a:cubicBezTo>
                  <a:cubicBezTo>
                    <a:pt x="137" y="71"/>
                    <a:pt x="136" y="72"/>
                    <a:pt x="134" y="73"/>
                  </a:cubicBezTo>
                  <a:cubicBezTo>
                    <a:pt x="134" y="74"/>
                    <a:pt x="134" y="74"/>
                    <a:pt x="134" y="74"/>
                  </a:cubicBezTo>
                  <a:cubicBezTo>
                    <a:pt x="137" y="74"/>
                    <a:pt x="137" y="74"/>
                    <a:pt x="137" y="74"/>
                  </a:cubicBezTo>
                  <a:cubicBezTo>
                    <a:pt x="135" y="76"/>
                    <a:pt x="135" y="76"/>
                    <a:pt x="135" y="76"/>
                  </a:cubicBezTo>
                  <a:cubicBezTo>
                    <a:pt x="131" y="75"/>
                    <a:pt x="131" y="75"/>
                    <a:pt x="131" y="75"/>
                  </a:cubicBezTo>
                  <a:cubicBezTo>
                    <a:pt x="131" y="73"/>
                    <a:pt x="131" y="73"/>
                    <a:pt x="131" y="73"/>
                  </a:cubicBezTo>
                  <a:cubicBezTo>
                    <a:pt x="129" y="71"/>
                    <a:pt x="129" y="71"/>
                    <a:pt x="129" y="71"/>
                  </a:cubicBezTo>
                  <a:cubicBezTo>
                    <a:pt x="127" y="71"/>
                    <a:pt x="127" y="71"/>
                    <a:pt x="127" y="71"/>
                  </a:cubicBezTo>
                  <a:cubicBezTo>
                    <a:pt x="127" y="72"/>
                    <a:pt x="127" y="72"/>
                    <a:pt x="127" y="72"/>
                  </a:cubicBezTo>
                  <a:cubicBezTo>
                    <a:pt x="129" y="74"/>
                    <a:pt x="131" y="76"/>
                    <a:pt x="134" y="78"/>
                  </a:cubicBezTo>
                  <a:cubicBezTo>
                    <a:pt x="135" y="79"/>
                    <a:pt x="140" y="82"/>
                    <a:pt x="140" y="83"/>
                  </a:cubicBezTo>
                  <a:cubicBezTo>
                    <a:pt x="134" y="82"/>
                    <a:pt x="130" y="76"/>
                    <a:pt x="124" y="74"/>
                  </a:cubicBezTo>
                  <a:cubicBezTo>
                    <a:pt x="121" y="72"/>
                    <a:pt x="118" y="70"/>
                    <a:pt x="115" y="68"/>
                  </a:cubicBezTo>
                  <a:cubicBezTo>
                    <a:pt x="113" y="67"/>
                    <a:pt x="113" y="64"/>
                    <a:pt x="111" y="62"/>
                  </a:cubicBezTo>
                  <a:cubicBezTo>
                    <a:pt x="109" y="61"/>
                    <a:pt x="107" y="61"/>
                    <a:pt x="105" y="60"/>
                  </a:cubicBezTo>
                  <a:cubicBezTo>
                    <a:pt x="103" y="59"/>
                    <a:pt x="101" y="56"/>
                    <a:pt x="99" y="54"/>
                  </a:cubicBezTo>
                  <a:cubicBezTo>
                    <a:pt x="93" y="49"/>
                    <a:pt x="87" y="43"/>
                    <a:pt x="81" y="38"/>
                  </a:cubicBezTo>
                  <a:cubicBezTo>
                    <a:pt x="76" y="35"/>
                    <a:pt x="70" y="32"/>
                    <a:pt x="65" y="29"/>
                  </a:cubicBezTo>
                  <a:cubicBezTo>
                    <a:pt x="62" y="27"/>
                    <a:pt x="60" y="26"/>
                    <a:pt x="58" y="24"/>
                  </a:cubicBezTo>
                  <a:cubicBezTo>
                    <a:pt x="55" y="22"/>
                    <a:pt x="53" y="21"/>
                    <a:pt x="50" y="21"/>
                  </a:cubicBezTo>
                  <a:cubicBezTo>
                    <a:pt x="49" y="17"/>
                    <a:pt x="41" y="13"/>
                    <a:pt x="38" y="11"/>
                  </a:cubicBezTo>
                  <a:cubicBezTo>
                    <a:pt x="39" y="7"/>
                    <a:pt x="38" y="4"/>
                    <a:pt x="38" y="1"/>
                  </a:cubicBezTo>
                  <a:cubicBezTo>
                    <a:pt x="36" y="0"/>
                    <a:pt x="36" y="0"/>
                    <a:pt x="36" y="0"/>
                  </a:cubicBezTo>
                  <a:cubicBezTo>
                    <a:pt x="10" y="5"/>
                    <a:pt x="10" y="5"/>
                    <a:pt x="10" y="5"/>
                  </a:cubicBezTo>
                  <a:cubicBezTo>
                    <a:pt x="10" y="8"/>
                    <a:pt x="11" y="14"/>
                    <a:pt x="11" y="16"/>
                  </a:cubicBezTo>
                  <a:cubicBezTo>
                    <a:pt x="10" y="23"/>
                    <a:pt x="11" y="14"/>
                    <a:pt x="11" y="16"/>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20"/>
            <p:cNvSpPr>
              <a:spLocks/>
            </p:cNvSpPr>
            <p:nvPr/>
          </p:nvSpPr>
          <p:spPr bwMode="auto">
            <a:xfrm>
              <a:off x="4484688" y="1639888"/>
              <a:ext cx="811213" cy="1185862"/>
            </a:xfrm>
            <a:custGeom>
              <a:avLst/>
              <a:gdLst>
                <a:gd name="T0" fmla="*/ 1914630255 w 213"/>
                <a:gd name="T1" fmla="*/ 2147483646 h 311"/>
                <a:gd name="T2" fmla="*/ 1624532107 w 213"/>
                <a:gd name="T3" fmla="*/ 2147483646 h 311"/>
                <a:gd name="T4" fmla="*/ 1464982125 w 213"/>
                <a:gd name="T5" fmla="*/ 2147483646 h 311"/>
                <a:gd name="T6" fmla="*/ 1363447202 w 213"/>
                <a:gd name="T7" fmla="*/ 2147483646 h 311"/>
                <a:gd name="T8" fmla="*/ 696230222 w 213"/>
                <a:gd name="T9" fmla="*/ 2147483646 h 311"/>
                <a:gd name="T10" fmla="*/ 768751903 w 213"/>
                <a:gd name="T11" fmla="*/ 2147483646 h 311"/>
                <a:gd name="T12" fmla="*/ 841277392 w 213"/>
                <a:gd name="T13" fmla="*/ 2147483646 h 311"/>
                <a:gd name="T14" fmla="*/ 725239656 w 213"/>
                <a:gd name="T15" fmla="*/ 2147483646 h 311"/>
                <a:gd name="T16" fmla="*/ 870286826 w 213"/>
                <a:gd name="T17" fmla="*/ 2147483646 h 311"/>
                <a:gd name="T18" fmla="*/ 754249090 w 213"/>
                <a:gd name="T19" fmla="*/ 2147483646 h 311"/>
                <a:gd name="T20" fmla="*/ 855780204 w 213"/>
                <a:gd name="T21" fmla="*/ 2147483646 h 311"/>
                <a:gd name="T22" fmla="*/ 638211354 w 213"/>
                <a:gd name="T23" fmla="*/ 2147483646 h 311"/>
                <a:gd name="T24" fmla="*/ 420638696 w 213"/>
                <a:gd name="T25" fmla="*/ 2147483646 h 311"/>
                <a:gd name="T26" fmla="*/ 203066037 w 213"/>
                <a:gd name="T27" fmla="*/ 2147483646 h 311"/>
                <a:gd name="T28" fmla="*/ 333610394 w 213"/>
                <a:gd name="T29" fmla="*/ 2035522590 h 311"/>
                <a:gd name="T30" fmla="*/ 812267958 w 213"/>
                <a:gd name="T31" fmla="*/ 1715652521 h 311"/>
                <a:gd name="T32" fmla="*/ 855780204 w 213"/>
                <a:gd name="T33" fmla="*/ 1264929635 h 311"/>
                <a:gd name="T34" fmla="*/ 493160376 w 213"/>
                <a:gd name="T35" fmla="*/ 959602581 h 311"/>
                <a:gd name="T36" fmla="*/ 536676431 w 213"/>
                <a:gd name="T37" fmla="*/ 596118719 h 311"/>
                <a:gd name="T38" fmla="*/ 623704733 w 213"/>
                <a:gd name="T39" fmla="*/ 348944660 h 311"/>
                <a:gd name="T40" fmla="*/ 768751903 w 213"/>
                <a:gd name="T41" fmla="*/ 247170246 h 311"/>
                <a:gd name="T42" fmla="*/ 1348944389 w 213"/>
                <a:gd name="T43" fmla="*/ 218091842 h 311"/>
                <a:gd name="T44" fmla="*/ 1261916087 w 213"/>
                <a:gd name="T45" fmla="*/ 348944660 h 311"/>
                <a:gd name="T46" fmla="*/ 1334437768 w 213"/>
                <a:gd name="T47" fmla="*/ 465262088 h 311"/>
                <a:gd name="T48" fmla="*/ 1508494371 w 213"/>
                <a:gd name="T49" fmla="*/ 625197123 h 311"/>
                <a:gd name="T50" fmla="*/ 1493991559 w 213"/>
                <a:gd name="T51" fmla="*/ 901445773 h 311"/>
                <a:gd name="T52" fmla="*/ 1755076464 w 213"/>
                <a:gd name="T53" fmla="*/ 1075920009 h 311"/>
                <a:gd name="T54" fmla="*/ 1784085898 w 213"/>
                <a:gd name="T55" fmla="*/ 1352168660 h 311"/>
                <a:gd name="T56" fmla="*/ 1943639688 w 213"/>
                <a:gd name="T57" fmla="*/ 1541178285 h 311"/>
                <a:gd name="T58" fmla="*/ 1943639688 w 213"/>
                <a:gd name="T59" fmla="*/ 1686574117 h 311"/>
                <a:gd name="T60" fmla="*/ 2147483646 w 213"/>
                <a:gd name="T61" fmla="*/ 1759270127 h 311"/>
                <a:gd name="T62" fmla="*/ 2147483646 w 213"/>
                <a:gd name="T63" fmla="*/ 2108218600 h 311"/>
                <a:gd name="T64" fmla="*/ 2147483646 w 213"/>
                <a:gd name="T65" fmla="*/ 2147483646 h 311"/>
                <a:gd name="T66" fmla="*/ 2147483646 w 213"/>
                <a:gd name="T67" fmla="*/ 2147483646 h 311"/>
                <a:gd name="T68" fmla="*/ 2147483646 w 213"/>
                <a:gd name="T69" fmla="*/ 2147483646 h 311"/>
                <a:gd name="T70" fmla="*/ 2147483646 w 213"/>
                <a:gd name="T71" fmla="*/ 2147483646 h 31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3" h="311">
                  <a:moveTo>
                    <a:pt x="213" y="248"/>
                  </a:moveTo>
                  <a:cubicBezTo>
                    <a:pt x="213" y="256"/>
                    <a:pt x="141" y="257"/>
                    <a:pt x="132" y="257"/>
                  </a:cubicBezTo>
                  <a:cubicBezTo>
                    <a:pt x="122" y="257"/>
                    <a:pt x="124" y="257"/>
                    <a:pt x="117" y="263"/>
                  </a:cubicBezTo>
                  <a:cubicBezTo>
                    <a:pt x="115" y="265"/>
                    <a:pt x="115" y="267"/>
                    <a:pt x="112" y="269"/>
                  </a:cubicBezTo>
                  <a:cubicBezTo>
                    <a:pt x="110" y="270"/>
                    <a:pt x="106" y="269"/>
                    <a:pt x="104" y="271"/>
                  </a:cubicBezTo>
                  <a:cubicBezTo>
                    <a:pt x="101" y="273"/>
                    <a:pt x="102" y="275"/>
                    <a:pt x="101" y="277"/>
                  </a:cubicBezTo>
                  <a:cubicBezTo>
                    <a:pt x="100" y="278"/>
                    <a:pt x="96" y="281"/>
                    <a:pt x="95" y="283"/>
                  </a:cubicBezTo>
                  <a:cubicBezTo>
                    <a:pt x="94" y="286"/>
                    <a:pt x="93" y="288"/>
                    <a:pt x="94" y="292"/>
                  </a:cubicBezTo>
                  <a:cubicBezTo>
                    <a:pt x="84" y="293"/>
                    <a:pt x="86" y="304"/>
                    <a:pt x="73" y="303"/>
                  </a:cubicBezTo>
                  <a:cubicBezTo>
                    <a:pt x="65" y="307"/>
                    <a:pt x="57" y="311"/>
                    <a:pt x="48" y="309"/>
                  </a:cubicBezTo>
                  <a:cubicBezTo>
                    <a:pt x="51" y="306"/>
                    <a:pt x="53" y="306"/>
                    <a:pt x="53" y="302"/>
                  </a:cubicBezTo>
                  <a:cubicBezTo>
                    <a:pt x="50" y="297"/>
                    <a:pt x="48" y="282"/>
                    <a:pt x="53" y="278"/>
                  </a:cubicBezTo>
                  <a:cubicBezTo>
                    <a:pt x="57" y="273"/>
                    <a:pt x="58" y="279"/>
                    <a:pt x="60" y="273"/>
                  </a:cubicBezTo>
                  <a:cubicBezTo>
                    <a:pt x="61" y="272"/>
                    <a:pt x="60" y="265"/>
                    <a:pt x="58" y="264"/>
                  </a:cubicBezTo>
                  <a:cubicBezTo>
                    <a:pt x="56" y="261"/>
                    <a:pt x="52" y="264"/>
                    <a:pt x="49" y="262"/>
                  </a:cubicBezTo>
                  <a:cubicBezTo>
                    <a:pt x="46" y="259"/>
                    <a:pt x="48" y="254"/>
                    <a:pt x="50" y="251"/>
                  </a:cubicBezTo>
                  <a:cubicBezTo>
                    <a:pt x="49" y="252"/>
                    <a:pt x="75" y="227"/>
                    <a:pt x="63" y="227"/>
                  </a:cubicBezTo>
                  <a:cubicBezTo>
                    <a:pt x="60" y="213"/>
                    <a:pt x="60" y="213"/>
                    <a:pt x="60" y="213"/>
                  </a:cubicBezTo>
                  <a:cubicBezTo>
                    <a:pt x="53" y="207"/>
                    <a:pt x="53" y="207"/>
                    <a:pt x="53" y="207"/>
                  </a:cubicBezTo>
                  <a:cubicBezTo>
                    <a:pt x="52" y="202"/>
                    <a:pt x="52" y="202"/>
                    <a:pt x="52" y="202"/>
                  </a:cubicBezTo>
                  <a:cubicBezTo>
                    <a:pt x="45" y="192"/>
                    <a:pt x="51" y="189"/>
                    <a:pt x="60" y="188"/>
                  </a:cubicBezTo>
                  <a:cubicBezTo>
                    <a:pt x="59" y="183"/>
                    <a:pt x="59" y="183"/>
                    <a:pt x="59" y="183"/>
                  </a:cubicBezTo>
                  <a:cubicBezTo>
                    <a:pt x="49" y="183"/>
                    <a:pt x="50" y="171"/>
                    <a:pt x="48" y="164"/>
                  </a:cubicBezTo>
                  <a:cubicBezTo>
                    <a:pt x="44" y="166"/>
                    <a:pt x="44" y="166"/>
                    <a:pt x="44" y="166"/>
                  </a:cubicBezTo>
                  <a:cubicBezTo>
                    <a:pt x="41" y="170"/>
                    <a:pt x="41" y="170"/>
                    <a:pt x="41" y="170"/>
                  </a:cubicBezTo>
                  <a:cubicBezTo>
                    <a:pt x="36" y="164"/>
                    <a:pt x="36" y="162"/>
                    <a:pt x="29" y="161"/>
                  </a:cubicBezTo>
                  <a:cubicBezTo>
                    <a:pt x="22" y="159"/>
                    <a:pt x="15" y="161"/>
                    <a:pt x="10" y="167"/>
                  </a:cubicBezTo>
                  <a:cubicBezTo>
                    <a:pt x="0" y="170"/>
                    <a:pt x="11" y="158"/>
                    <a:pt x="14" y="156"/>
                  </a:cubicBezTo>
                  <a:cubicBezTo>
                    <a:pt x="17" y="153"/>
                    <a:pt x="18" y="155"/>
                    <a:pt x="20" y="151"/>
                  </a:cubicBezTo>
                  <a:cubicBezTo>
                    <a:pt x="22" y="149"/>
                    <a:pt x="22" y="144"/>
                    <a:pt x="23" y="140"/>
                  </a:cubicBezTo>
                  <a:cubicBezTo>
                    <a:pt x="27" y="134"/>
                    <a:pt x="35" y="129"/>
                    <a:pt x="41" y="125"/>
                  </a:cubicBezTo>
                  <a:cubicBezTo>
                    <a:pt x="45" y="123"/>
                    <a:pt x="54" y="121"/>
                    <a:pt x="56" y="118"/>
                  </a:cubicBezTo>
                  <a:cubicBezTo>
                    <a:pt x="59" y="113"/>
                    <a:pt x="54" y="101"/>
                    <a:pt x="55" y="96"/>
                  </a:cubicBezTo>
                  <a:cubicBezTo>
                    <a:pt x="56" y="93"/>
                    <a:pt x="59" y="89"/>
                    <a:pt x="59" y="87"/>
                  </a:cubicBezTo>
                  <a:cubicBezTo>
                    <a:pt x="58" y="79"/>
                    <a:pt x="57" y="84"/>
                    <a:pt x="54" y="81"/>
                  </a:cubicBezTo>
                  <a:cubicBezTo>
                    <a:pt x="48" y="75"/>
                    <a:pt x="36" y="72"/>
                    <a:pt x="34" y="66"/>
                  </a:cubicBezTo>
                  <a:cubicBezTo>
                    <a:pt x="33" y="66"/>
                    <a:pt x="35" y="58"/>
                    <a:pt x="35" y="56"/>
                  </a:cubicBezTo>
                  <a:cubicBezTo>
                    <a:pt x="36" y="51"/>
                    <a:pt x="33" y="47"/>
                    <a:pt x="37" y="41"/>
                  </a:cubicBezTo>
                  <a:cubicBezTo>
                    <a:pt x="42" y="34"/>
                    <a:pt x="49" y="33"/>
                    <a:pt x="39" y="24"/>
                  </a:cubicBezTo>
                  <a:cubicBezTo>
                    <a:pt x="43" y="24"/>
                    <a:pt x="43" y="24"/>
                    <a:pt x="43" y="24"/>
                  </a:cubicBezTo>
                  <a:cubicBezTo>
                    <a:pt x="44" y="24"/>
                    <a:pt x="45" y="23"/>
                    <a:pt x="46" y="23"/>
                  </a:cubicBezTo>
                  <a:cubicBezTo>
                    <a:pt x="48" y="21"/>
                    <a:pt x="51" y="19"/>
                    <a:pt x="53" y="17"/>
                  </a:cubicBezTo>
                  <a:cubicBezTo>
                    <a:pt x="67" y="11"/>
                    <a:pt x="82" y="4"/>
                    <a:pt x="97" y="0"/>
                  </a:cubicBezTo>
                  <a:cubicBezTo>
                    <a:pt x="98" y="8"/>
                    <a:pt x="97" y="9"/>
                    <a:pt x="93" y="15"/>
                  </a:cubicBezTo>
                  <a:cubicBezTo>
                    <a:pt x="92" y="17"/>
                    <a:pt x="90" y="15"/>
                    <a:pt x="89" y="17"/>
                  </a:cubicBezTo>
                  <a:cubicBezTo>
                    <a:pt x="88" y="18"/>
                    <a:pt x="88" y="23"/>
                    <a:pt x="87" y="24"/>
                  </a:cubicBezTo>
                  <a:cubicBezTo>
                    <a:pt x="91" y="25"/>
                    <a:pt x="91" y="25"/>
                    <a:pt x="91" y="25"/>
                  </a:cubicBezTo>
                  <a:cubicBezTo>
                    <a:pt x="92" y="32"/>
                    <a:pt x="92" y="32"/>
                    <a:pt x="92" y="32"/>
                  </a:cubicBezTo>
                  <a:cubicBezTo>
                    <a:pt x="96" y="36"/>
                    <a:pt x="96" y="36"/>
                    <a:pt x="96" y="36"/>
                  </a:cubicBezTo>
                  <a:cubicBezTo>
                    <a:pt x="102" y="30"/>
                    <a:pt x="106" y="36"/>
                    <a:pt x="104" y="43"/>
                  </a:cubicBezTo>
                  <a:cubicBezTo>
                    <a:pt x="105" y="44"/>
                    <a:pt x="114" y="46"/>
                    <a:pt x="114" y="48"/>
                  </a:cubicBezTo>
                  <a:cubicBezTo>
                    <a:pt x="114" y="48"/>
                    <a:pt x="104" y="60"/>
                    <a:pt x="103" y="62"/>
                  </a:cubicBezTo>
                  <a:cubicBezTo>
                    <a:pt x="108" y="67"/>
                    <a:pt x="108" y="67"/>
                    <a:pt x="108" y="67"/>
                  </a:cubicBezTo>
                  <a:cubicBezTo>
                    <a:pt x="121" y="74"/>
                    <a:pt x="121" y="74"/>
                    <a:pt x="121" y="74"/>
                  </a:cubicBezTo>
                  <a:cubicBezTo>
                    <a:pt x="121" y="79"/>
                    <a:pt x="119" y="84"/>
                    <a:pt x="120" y="89"/>
                  </a:cubicBezTo>
                  <a:cubicBezTo>
                    <a:pt x="119" y="85"/>
                    <a:pt x="125" y="96"/>
                    <a:pt x="123" y="93"/>
                  </a:cubicBezTo>
                  <a:cubicBezTo>
                    <a:pt x="124" y="95"/>
                    <a:pt x="124" y="97"/>
                    <a:pt x="126" y="98"/>
                  </a:cubicBezTo>
                  <a:cubicBezTo>
                    <a:pt x="131" y="103"/>
                    <a:pt x="132" y="100"/>
                    <a:pt x="134" y="106"/>
                  </a:cubicBezTo>
                  <a:cubicBezTo>
                    <a:pt x="135" y="110"/>
                    <a:pt x="135" y="108"/>
                    <a:pt x="135" y="111"/>
                  </a:cubicBezTo>
                  <a:cubicBezTo>
                    <a:pt x="135" y="112"/>
                    <a:pt x="134" y="115"/>
                    <a:pt x="134" y="116"/>
                  </a:cubicBezTo>
                  <a:cubicBezTo>
                    <a:pt x="136" y="120"/>
                    <a:pt x="140" y="123"/>
                    <a:pt x="145" y="124"/>
                  </a:cubicBezTo>
                  <a:cubicBezTo>
                    <a:pt x="148" y="124"/>
                    <a:pt x="149" y="121"/>
                    <a:pt x="152" y="121"/>
                  </a:cubicBezTo>
                  <a:cubicBezTo>
                    <a:pt x="154" y="121"/>
                    <a:pt x="176" y="122"/>
                    <a:pt x="174" y="125"/>
                  </a:cubicBezTo>
                  <a:cubicBezTo>
                    <a:pt x="167" y="134"/>
                    <a:pt x="173" y="135"/>
                    <a:pt x="175" y="145"/>
                  </a:cubicBezTo>
                  <a:cubicBezTo>
                    <a:pt x="176" y="151"/>
                    <a:pt x="173" y="153"/>
                    <a:pt x="177" y="158"/>
                  </a:cubicBezTo>
                  <a:cubicBezTo>
                    <a:pt x="179" y="161"/>
                    <a:pt x="182" y="159"/>
                    <a:pt x="184" y="163"/>
                  </a:cubicBezTo>
                  <a:cubicBezTo>
                    <a:pt x="186" y="165"/>
                    <a:pt x="183" y="168"/>
                    <a:pt x="184" y="171"/>
                  </a:cubicBezTo>
                  <a:cubicBezTo>
                    <a:pt x="185" y="176"/>
                    <a:pt x="191" y="179"/>
                    <a:pt x="193" y="184"/>
                  </a:cubicBezTo>
                  <a:cubicBezTo>
                    <a:pt x="195" y="189"/>
                    <a:pt x="197" y="198"/>
                    <a:pt x="195" y="204"/>
                  </a:cubicBezTo>
                  <a:cubicBezTo>
                    <a:pt x="194" y="210"/>
                    <a:pt x="188" y="211"/>
                    <a:pt x="186" y="215"/>
                  </a:cubicBezTo>
                  <a:cubicBezTo>
                    <a:pt x="177" y="234"/>
                    <a:pt x="201" y="231"/>
                    <a:pt x="211" y="234"/>
                  </a:cubicBezTo>
                  <a:cubicBezTo>
                    <a:pt x="207" y="241"/>
                    <a:pt x="213" y="242"/>
                    <a:pt x="213" y="248"/>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21"/>
            <p:cNvSpPr>
              <a:spLocks/>
            </p:cNvSpPr>
            <p:nvPr/>
          </p:nvSpPr>
          <p:spPr bwMode="auto">
            <a:xfrm>
              <a:off x="3860800" y="1658938"/>
              <a:ext cx="863600" cy="933450"/>
            </a:xfrm>
            <a:custGeom>
              <a:avLst/>
              <a:gdLst>
                <a:gd name="T0" fmla="*/ 419732426 w 227"/>
                <a:gd name="T1" fmla="*/ 1059675300 h 245"/>
                <a:gd name="T2" fmla="*/ 434204384 w 227"/>
                <a:gd name="T3" fmla="*/ 1408061700 h 245"/>
                <a:gd name="T4" fmla="*/ 274997632 w 227"/>
                <a:gd name="T5" fmla="*/ 1727415900 h 245"/>
                <a:gd name="T6" fmla="*/ 0 w 227"/>
                <a:gd name="T7" fmla="*/ 2147483646 h 245"/>
                <a:gd name="T8" fmla="*/ 130262837 w 227"/>
                <a:gd name="T9" fmla="*/ 2147483646 h 245"/>
                <a:gd name="T10" fmla="*/ 188154472 w 227"/>
                <a:gd name="T11" fmla="*/ 2147483646 h 245"/>
                <a:gd name="T12" fmla="*/ 274997632 w 227"/>
                <a:gd name="T13" fmla="*/ 2147483646 h 245"/>
                <a:gd name="T14" fmla="*/ 332889267 w 227"/>
                <a:gd name="T15" fmla="*/ 2147483646 h 245"/>
                <a:gd name="T16" fmla="*/ 607886899 w 227"/>
                <a:gd name="T17" fmla="*/ 2147483646 h 245"/>
                <a:gd name="T18" fmla="*/ 1042091283 w 227"/>
                <a:gd name="T19" fmla="*/ 2147483646 h 245"/>
                <a:gd name="T20" fmla="*/ 1490771429 w 227"/>
                <a:gd name="T21" fmla="*/ 2147483646 h 245"/>
                <a:gd name="T22" fmla="*/ 1924975813 w 227"/>
                <a:gd name="T23" fmla="*/ 2147483646 h 245"/>
                <a:gd name="T24" fmla="*/ 2147483646 w 227"/>
                <a:gd name="T25" fmla="*/ 2147483646 h 245"/>
                <a:gd name="T26" fmla="*/ 2147483646 w 227"/>
                <a:gd name="T27" fmla="*/ 2147483646 h 245"/>
                <a:gd name="T28" fmla="*/ 2147483646 w 227"/>
                <a:gd name="T29" fmla="*/ 2147483646 h 245"/>
                <a:gd name="T30" fmla="*/ 2147483646 w 227"/>
                <a:gd name="T31" fmla="*/ 2147483646 h 245"/>
                <a:gd name="T32" fmla="*/ 2147483646 w 227"/>
                <a:gd name="T33" fmla="*/ 2147483646 h 245"/>
                <a:gd name="T34" fmla="*/ 2147483646 w 227"/>
                <a:gd name="T35" fmla="*/ 2147483646 h 245"/>
                <a:gd name="T36" fmla="*/ 2147483646 w 227"/>
                <a:gd name="T37" fmla="*/ 2147483646 h 245"/>
                <a:gd name="T38" fmla="*/ 2147483646 w 227"/>
                <a:gd name="T39" fmla="*/ 2147483646 h 245"/>
                <a:gd name="T40" fmla="*/ 2147483646 w 227"/>
                <a:gd name="T41" fmla="*/ 2147483646 h 245"/>
                <a:gd name="T42" fmla="*/ 2147483646 w 227"/>
                <a:gd name="T43" fmla="*/ 1959673500 h 245"/>
                <a:gd name="T44" fmla="*/ 2147483646 w 227"/>
                <a:gd name="T45" fmla="*/ 1640319300 h 245"/>
                <a:gd name="T46" fmla="*/ 2147483646 w 227"/>
                <a:gd name="T47" fmla="*/ 1190320200 h 245"/>
                <a:gd name="T48" fmla="*/ 2147483646 w 227"/>
                <a:gd name="T49" fmla="*/ 885482100 h 245"/>
                <a:gd name="T50" fmla="*/ 2147483646 w 227"/>
                <a:gd name="T51" fmla="*/ 522579600 h 245"/>
                <a:gd name="T52" fmla="*/ 2147483646 w 227"/>
                <a:gd name="T53" fmla="*/ 304838100 h 245"/>
                <a:gd name="T54" fmla="*/ 2147483646 w 227"/>
                <a:gd name="T55" fmla="*/ 435483000 h 245"/>
                <a:gd name="T56" fmla="*/ 2113130285 w 227"/>
                <a:gd name="T57" fmla="*/ 435483000 h 245"/>
                <a:gd name="T58" fmla="*/ 1707873621 w 227"/>
                <a:gd name="T59" fmla="*/ 362902500 h 245"/>
                <a:gd name="T60" fmla="*/ 1722345579 w 227"/>
                <a:gd name="T61" fmla="*/ 304838100 h 245"/>
                <a:gd name="T62" fmla="*/ 1519719149 w 227"/>
                <a:gd name="T63" fmla="*/ 203225400 h 245"/>
                <a:gd name="T64" fmla="*/ 1461823709 w 227"/>
                <a:gd name="T65" fmla="*/ 116128800 h 245"/>
                <a:gd name="T66" fmla="*/ 1360508592 w 227"/>
                <a:gd name="T67" fmla="*/ 145161000 h 245"/>
                <a:gd name="T68" fmla="*/ 1157878358 w 227"/>
                <a:gd name="T69" fmla="*/ 145161000 h 245"/>
                <a:gd name="T70" fmla="*/ 1157878358 w 227"/>
                <a:gd name="T71" fmla="*/ 87096600 h 245"/>
                <a:gd name="T72" fmla="*/ 1114458680 w 227"/>
                <a:gd name="T73" fmla="*/ 29032200 h 245"/>
                <a:gd name="T74" fmla="*/ 984199648 w 227"/>
                <a:gd name="T75" fmla="*/ 0 h 245"/>
                <a:gd name="T76" fmla="*/ 897356488 w 227"/>
                <a:gd name="T77" fmla="*/ 0 h 245"/>
                <a:gd name="T78" fmla="*/ 824989091 w 227"/>
                <a:gd name="T79" fmla="*/ 29032200 h 245"/>
                <a:gd name="T80" fmla="*/ 926304208 w 227"/>
                <a:gd name="T81" fmla="*/ 116128800 h 245"/>
                <a:gd name="T82" fmla="*/ 1042091283 w 227"/>
                <a:gd name="T83" fmla="*/ 217741500 h 245"/>
                <a:gd name="T84" fmla="*/ 1085510960 w 227"/>
                <a:gd name="T85" fmla="*/ 420966900 h 245"/>
                <a:gd name="T86" fmla="*/ 1186826078 w 227"/>
                <a:gd name="T87" fmla="*/ 522579600 h 245"/>
                <a:gd name="T88" fmla="*/ 1288141195 w 227"/>
                <a:gd name="T89" fmla="*/ 696772800 h 245"/>
                <a:gd name="T90" fmla="*/ 1172354120 w 227"/>
                <a:gd name="T91" fmla="*/ 812901600 h 245"/>
                <a:gd name="T92" fmla="*/ 1244721517 w 227"/>
                <a:gd name="T93" fmla="*/ 972578700 h 245"/>
                <a:gd name="T94" fmla="*/ 1201301840 w 227"/>
                <a:gd name="T95" fmla="*/ 899998200 h 245"/>
                <a:gd name="T96" fmla="*/ 1128934442 w 227"/>
                <a:gd name="T97" fmla="*/ 783869400 h 245"/>
                <a:gd name="T98" fmla="*/ 1201301840 w 227"/>
                <a:gd name="T99" fmla="*/ 595160100 h 245"/>
                <a:gd name="T100" fmla="*/ 1128934442 w 227"/>
                <a:gd name="T101" fmla="*/ 508063500 h 245"/>
                <a:gd name="T102" fmla="*/ 1042091283 w 227"/>
                <a:gd name="T103" fmla="*/ 435483000 h 245"/>
                <a:gd name="T104" fmla="*/ 984199648 w 227"/>
                <a:gd name="T105" fmla="*/ 420966900 h 245"/>
                <a:gd name="T106" fmla="*/ 882884530 w 227"/>
                <a:gd name="T107" fmla="*/ 479031300 h 245"/>
                <a:gd name="T108" fmla="*/ 593414941 w 227"/>
                <a:gd name="T109" fmla="*/ 609676200 h 245"/>
                <a:gd name="T110" fmla="*/ 361836987 w 227"/>
                <a:gd name="T111" fmla="*/ 682256700 h 245"/>
                <a:gd name="T112" fmla="*/ 303945352 w 227"/>
                <a:gd name="T113" fmla="*/ 987094800 h 2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7" h="245">
                  <a:moveTo>
                    <a:pt x="21" y="68"/>
                  </a:moveTo>
                  <a:cubicBezTo>
                    <a:pt x="23" y="69"/>
                    <a:pt x="29" y="73"/>
                    <a:pt x="29" y="73"/>
                  </a:cubicBezTo>
                  <a:cubicBezTo>
                    <a:pt x="31" y="79"/>
                    <a:pt x="31" y="79"/>
                    <a:pt x="31" y="79"/>
                  </a:cubicBezTo>
                  <a:cubicBezTo>
                    <a:pt x="50" y="73"/>
                    <a:pt x="33" y="92"/>
                    <a:pt x="30" y="97"/>
                  </a:cubicBezTo>
                  <a:cubicBezTo>
                    <a:pt x="28" y="101"/>
                    <a:pt x="29" y="104"/>
                    <a:pt x="28" y="108"/>
                  </a:cubicBezTo>
                  <a:cubicBezTo>
                    <a:pt x="26" y="113"/>
                    <a:pt x="22" y="115"/>
                    <a:pt x="19" y="119"/>
                  </a:cubicBezTo>
                  <a:cubicBezTo>
                    <a:pt x="14" y="118"/>
                    <a:pt x="12" y="121"/>
                    <a:pt x="12" y="126"/>
                  </a:cubicBezTo>
                  <a:cubicBezTo>
                    <a:pt x="4" y="130"/>
                    <a:pt x="3" y="142"/>
                    <a:pt x="0" y="149"/>
                  </a:cubicBezTo>
                  <a:cubicBezTo>
                    <a:pt x="4" y="148"/>
                    <a:pt x="4" y="148"/>
                    <a:pt x="4" y="148"/>
                  </a:cubicBezTo>
                  <a:cubicBezTo>
                    <a:pt x="9" y="151"/>
                    <a:pt x="9" y="151"/>
                    <a:pt x="9" y="151"/>
                  </a:cubicBezTo>
                  <a:cubicBezTo>
                    <a:pt x="8" y="153"/>
                    <a:pt x="8" y="156"/>
                    <a:pt x="9" y="158"/>
                  </a:cubicBezTo>
                  <a:cubicBezTo>
                    <a:pt x="13" y="158"/>
                    <a:pt x="13" y="158"/>
                    <a:pt x="13" y="158"/>
                  </a:cubicBezTo>
                  <a:cubicBezTo>
                    <a:pt x="13" y="161"/>
                    <a:pt x="13" y="161"/>
                    <a:pt x="13" y="161"/>
                  </a:cubicBezTo>
                  <a:cubicBezTo>
                    <a:pt x="19" y="162"/>
                    <a:pt x="19" y="162"/>
                    <a:pt x="19" y="162"/>
                  </a:cubicBezTo>
                  <a:cubicBezTo>
                    <a:pt x="19" y="167"/>
                    <a:pt x="19" y="167"/>
                    <a:pt x="19" y="167"/>
                  </a:cubicBezTo>
                  <a:cubicBezTo>
                    <a:pt x="22" y="169"/>
                    <a:pt x="24" y="171"/>
                    <a:pt x="23" y="175"/>
                  </a:cubicBezTo>
                  <a:cubicBezTo>
                    <a:pt x="15" y="180"/>
                    <a:pt x="13" y="203"/>
                    <a:pt x="22" y="205"/>
                  </a:cubicBezTo>
                  <a:cubicBezTo>
                    <a:pt x="27" y="207"/>
                    <a:pt x="36" y="202"/>
                    <a:pt x="42" y="201"/>
                  </a:cubicBezTo>
                  <a:cubicBezTo>
                    <a:pt x="57" y="199"/>
                    <a:pt x="51" y="201"/>
                    <a:pt x="54" y="210"/>
                  </a:cubicBezTo>
                  <a:cubicBezTo>
                    <a:pt x="58" y="218"/>
                    <a:pt x="66" y="221"/>
                    <a:pt x="72" y="227"/>
                  </a:cubicBezTo>
                  <a:cubicBezTo>
                    <a:pt x="74" y="230"/>
                    <a:pt x="74" y="234"/>
                    <a:pt x="76" y="237"/>
                  </a:cubicBezTo>
                  <a:cubicBezTo>
                    <a:pt x="82" y="245"/>
                    <a:pt x="93" y="244"/>
                    <a:pt x="103" y="238"/>
                  </a:cubicBezTo>
                  <a:cubicBezTo>
                    <a:pt x="106" y="235"/>
                    <a:pt x="109" y="229"/>
                    <a:pt x="113" y="226"/>
                  </a:cubicBezTo>
                  <a:cubicBezTo>
                    <a:pt x="120" y="223"/>
                    <a:pt x="127" y="225"/>
                    <a:pt x="133" y="222"/>
                  </a:cubicBezTo>
                  <a:cubicBezTo>
                    <a:pt x="143" y="217"/>
                    <a:pt x="155" y="204"/>
                    <a:pt x="169" y="206"/>
                  </a:cubicBezTo>
                  <a:cubicBezTo>
                    <a:pt x="166" y="212"/>
                    <a:pt x="165" y="221"/>
                    <a:pt x="169" y="227"/>
                  </a:cubicBezTo>
                  <a:cubicBezTo>
                    <a:pt x="175" y="234"/>
                    <a:pt x="185" y="230"/>
                    <a:pt x="192" y="230"/>
                  </a:cubicBezTo>
                  <a:cubicBezTo>
                    <a:pt x="195" y="230"/>
                    <a:pt x="199" y="231"/>
                    <a:pt x="201" y="231"/>
                  </a:cubicBezTo>
                  <a:cubicBezTo>
                    <a:pt x="206" y="231"/>
                    <a:pt x="206" y="231"/>
                    <a:pt x="211" y="230"/>
                  </a:cubicBezTo>
                  <a:cubicBezTo>
                    <a:pt x="214" y="229"/>
                    <a:pt x="216" y="229"/>
                    <a:pt x="220" y="227"/>
                  </a:cubicBezTo>
                  <a:cubicBezTo>
                    <a:pt x="223" y="226"/>
                    <a:pt x="222" y="222"/>
                    <a:pt x="227" y="222"/>
                  </a:cubicBezTo>
                  <a:cubicBezTo>
                    <a:pt x="224" y="208"/>
                    <a:pt x="224" y="208"/>
                    <a:pt x="224" y="208"/>
                  </a:cubicBezTo>
                  <a:cubicBezTo>
                    <a:pt x="217" y="202"/>
                    <a:pt x="217" y="202"/>
                    <a:pt x="217" y="202"/>
                  </a:cubicBezTo>
                  <a:cubicBezTo>
                    <a:pt x="216" y="197"/>
                    <a:pt x="216" y="197"/>
                    <a:pt x="216" y="197"/>
                  </a:cubicBezTo>
                  <a:cubicBezTo>
                    <a:pt x="209" y="187"/>
                    <a:pt x="215" y="184"/>
                    <a:pt x="224" y="183"/>
                  </a:cubicBezTo>
                  <a:cubicBezTo>
                    <a:pt x="223" y="178"/>
                    <a:pt x="223" y="178"/>
                    <a:pt x="223" y="178"/>
                  </a:cubicBezTo>
                  <a:cubicBezTo>
                    <a:pt x="213" y="178"/>
                    <a:pt x="214" y="166"/>
                    <a:pt x="212" y="159"/>
                  </a:cubicBezTo>
                  <a:cubicBezTo>
                    <a:pt x="208" y="161"/>
                    <a:pt x="208" y="161"/>
                    <a:pt x="208" y="161"/>
                  </a:cubicBezTo>
                  <a:cubicBezTo>
                    <a:pt x="205" y="165"/>
                    <a:pt x="205" y="165"/>
                    <a:pt x="205" y="165"/>
                  </a:cubicBezTo>
                  <a:cubicBezTo>
                    <a:pt x="200" y="159"/>
                    <a:pt x="200" y="157"/>
                    <a:pt x="193" y="156"/>
                  </a:cubicBezTo>
                  <a:cubicBezTo>
                    <a:pt x="186" y="154"/>
                    <a:pt x="179" y="156"/>
                    <a:pt x="174" y="162"/>
                  </a:cubicBezTo>
                  <a:cubicBezTo>
                    <a:pt x="164" y="165"/>
                    <a:pt x="175" y="153"/>
                    <a:pt x="178" y="151"/>
                  </a:cubicBezTo>
                  <a:cubicBezTo>
                    <a:pt x="181" y="148"/>
                    <a:pt x="182" y="150"/>
                    <a:pt x="184" y="146"/>
                  </a:cubicBezTo>
                  <a:cubicBezTo>
                    <a:pt x="186" y="144"/>
                    <a:pt x="186" y="139"/>
                    <a:pt x="187" y="135"/>
                  </a:cubicBezTo>
                  <a:cubicBezTo>
                    <a:pt x="191" y="129"/>
                    <a:pt x="199" y="124"/>
                    <a:pt x="205" y="120"/>
                  </a:cubicBezTo>
                  <a:cubicBezTo>
                    <a:pt x="209" y="118"/>
                    <a:pt x="218" y="116"/>
                    <a:pt x="220" y="113"/>
                  </a:cubicBezTo>
                  <a:cubicBezTo>
                    <a:pt x="223" y="108"/>
                    <a:pt x="218" y="96"/>
                    <a:pt x="219" y="91"/>
                  </a:cubicBezTo>
                  <a:cubicBezTo>
                    <a:pt x="220" y="88"/>
                    <a:pt x="223" y="84"/>
                    <a:pt x="223" y="82"/>
                  </a:cubicBezTo>
                  <a:cubicBezTo>
                    <a:pt x="222" y="74"/>
                    <a:pt x="221" y="79"/>
                    <a:pt x="218" y="76"/>
                  </a:cubicBezTo>
                  <a:cubicBezTo>
                    <a:pt x="212" y="70"/>
                    <a:pt x="200" y="67"/>
                    <a:pt x="198" y="61"/>
                  </a:cubicBezTo>
                  <a:cubicBezTo>
                    <a:pt x="197" y="61"/>
                    <a:pt x="199" y="53"/>
                    <a:pt x="199" y="51"/>
                  </a:cubicBezTo>
                  <a:cubicBezTo>
                    <a:pt x="200" y="46"/>
                    <a:pt x="197" y="42"/>
                    <a:pt x="201" y="36"/>
                  </a:cubicBezTo>
                  <a:cubicBezTo>
                    <a:pt x="206" y="29"/>
                    <a:pt x="213" y="28"/>
                    <a:pt x="203" y="19"/>
                  </a:cubicBezTo>
                  <a:cubicBezTo>
                    <a:pt x="200" y="20"/>
                    <a:pt x="197" y="20"/>
                    <a:pt x="195" y="21"/>
                  </a:cubicBezTo>
                  <a:cubicBezTo>
                    <a:pt x="187" y="24"/>
                    <a:pt x="178" y="27"/>
                    <a:pt x="170" y="30"/>
                  </a:cubicBezTo>
                  <a:cubicBezTo>
                    <a:pt x="165" y="30"/>
                    <a:pt x="165" y="30"/>
                    <a:pt x="165" y="30"/>
                  </a:cubicBezTo>
                  <a:cubicBezTo>
                    <a:pt x="155" y="29"/>
                    <a:pt x="155" y="29"/>
                    <a:pt x="155" y="29"/>
                  </a:cubicBezTo>
                  <a:cubicBezTo>
                    <a:pt x="146" y="30"/>
                    <a:pt x="146" y="30"/>
                    <a:pt x="146" y="30"/>
                  </a:cubicBezTo>
                  <a:cubicBezTo>
                    <a:pt x="137" y="29"/>
                    <a:pt x="129" y="29"/>
                    <a:pt x="121" y="27"/>
                  </a:cubicBezTo>
                  <a:cubicBezTo>
                    <a:pt x="118" y="25"/>
                    <a:pt x="118" y="25"/>
                    <a:pt x="118" y="25"/>
                  </a:cubicBezTo>
                  <a:cubicBezTo>
                    <a:pt x="119" y="23"/>
                    <a:pt x="119" y="23"/>
                    <a:pt x="119" y="23"/>
                  </a:cubicBezTo>
                  <a:cubicBezTo>
                    <a:pt x="119" y="21"/>
                    <a:pt x="119" y="21"/>
                    <a:pt x="119" y="21"/>
                  </a:cubicBezTo>
                  <a:cubicBezTo>
                    <a:pt x="117" y="19"/>
                    <a:pt x="115" y="18"/>
                    <a:pt x="113" y="16"/>
                  </a:cubicBezTo>
                  <a:cubicBezTo>
                    <a:pt x="105" y="14"/>
                    <a:pt x="105" y="14"/>
                    <a:pt x="105" y="14"/>
                  </a:cubicBezTo>
                  <a:cubicBezTo>
                    <a:pt x="101" y="11"/>
                    <a:pt x="101" y="11"/>
                    <a:pt x="101" y="11"/>
                  </a:cubicBezTo>
                  <a:cubicBezTo>
                    <a:pt x="101" y="8"/>
                    <a:pt x="101" y="8"/>
                    <a:pt x="101" y="8"/>
                  </a:cubicBezTo>
                  <a:cubicBezTo>
                    <a:pt x="99" y="8"/>
                    <a:pt x="99" y="8"/>
                    <a:pt x="99" y="8"/>
                  </a:cubicBezTo>
                  <a:cubicBezTo>
                    <a:pt x="94" y="10"/>
                    <a:pt x="94" y="10"/>
                    <a:pt x="94" y="10"/>
                  </a:cubicBezTo>
                  <a:cubicBezTo>
                    <a:pt x="91" y="10"/>
                    <a:pt x="89" y="11"/>
                    <a:pt x="86" y="11"/>
                  </a:cubicBezTo>
                  <a:cubicBezTo>
                    <a:pt x="84" y="11"/>
                    <a:pt x="82" y="11"/>
                    <a:pt x="80" y="10"/>
                  </a:cubicBezTo>
                  <a:cubicBezTo>
                    <a:pt x="78" y="8"/>
                    <a:pt x="78" y="8"/>
                    <a:pt x="78" y="8"/>
                  </a:cubicBezTo>
                  <a:cubicBezTo>
                    <a:pt x="78" y="8"/>
                    <a:pt x="79" y="7"/>
                    <a:pt x="80" y="6"/>
                  </a:cubicBezTo>
                  <a:cubicBezTo>
                    <a:pt x="77" y="5"/>
                    <a:pt x="77" y="5"/>
                    <a:pt x="77" y="5"/>
                  </a:cubicBezTo>
                  <a:cubicBezTo>
                    <a:pt x="77" y="2"/>
                    <a:pt x="77" y="2"/>
                    <a:pt x="77" y="2"/>
                  </a:cubicBezTo>
                  <a:cubicBezTo>
                    <a:pt x="74" y="2"/>
                    <a:pt x="74" y="2"/>
                    <a:pt x="74" y="2"/>
                  </a:cubicBezTo>
                  <a:cubicBezTo>
                    <a:pt x="68" y="0"/>
                    <a:pt x="68" y="0"/>
                    <a:pt x="68" y="0"/>
                  </a:cubicBezTo>
                  <a:cubicBezTo>
                    <a:pt x="66" y="0"/>
                    <a:pt x="66" y="0"/>
                    <a:pt x="66" y="0"/>
                  </a:cubicBezTo>
                  <a:cubicBezTo>
                    <a:pt x="62" y="0"/>
                    <a:pt x="62" y="0"/>
                    <a:pt x="62" y="0"/>
                  </a:cubicBezTo>
                  <a:cubicBezTo>
                    <a:pt x="59" y="1"/>
                    <a:pt x="59" y="1"/>
                    <a:pt x="59" y="1"/>
                  </a:cubicBezTo>
                  <a:cubicBezTo>
                    <a:pt x="57" y="2"/>
                    <a:pt x="57" y="2"/>
                    <a:pt x="57" y="2"/>
                  </a:cubicBezTo>
                  <a:cubicBezTo>
                    <a:pt x="58" y="5"/>
                    <a:pt x="58" y="5"/>
                    <a:pt x="58" y="5"/>
                  </a:cubicBezTo>
                  <a:cubicBezTo>
                    <a:pt x="60" y="6"/>
                    <a:pt x="62" y="7"/>
                    <a:pt x="64" y="8"/>
                  </a:cubicBezTo>
                  <a:cubicBezTo>
                    <a:pt x="69" y="12"/>
                    <a:pt x="69" y="12"/>
                    <a:pt x="69" y="12"/>
                  </a:cubicBezTo>
                  <a:cubicBezTo>
                    <a:pt x="70" y="13"/>
                    <a:pt x="71" y="14"/>
                    <a:pt x="72" y="15"/>
                  </a:cubicBezTo>
                  <a:cubicBezTo>
                    <a:pt x="72" y="19"/>
                    <a:pt x="73" y="23"/>
                    <a:pt x="73" y="27"/>
                  </a:cubicBezTo>
                  <a:cubicBezTo>
                    <a:pt x="75" y="29"/>
                    <a:pt x="75" y="29"/>
                    <a:pt x="75" y="29"/>
                  </a:cubicBezTo>
                  <a:cubicBezTo>
                    <a:pt x="80" y="32"/>
                    <a:pt x="80" y="32"/>
                    <a:pt x="80" y="32"/>
                  </a:cubicBezTo>
                  <a:cubicBezTo>
                    <a:pt x="81" y="34"/>
                    <a:pt x="81" y="35"/>
                    <a:pt x="82" y="36"/>
                  </a:cubicBezTo>
                  <a:cubicBezTo>
                    <a:pt x="85" y="37"/>
                    <a:pt x="87" y="39"/>
                    <a:pt x="90" y="40"/>
                  </a:cubicBezTo>
                  <a:cubicBezTo>
                    <a:pt x="89" y="48"/>
                    <a:pt x="89" y="48"/>
                    <a:pt x="89" y="48"/>
                  </a:cubicBezTo>
                  <a:cubicBezTo>
                    <a:pt x="87" y="50"/>
                    <a:pt x="84" y="52"/>
                    <a:pt x="82" y="54"/>
                  </a:cubicBezTo>
                  <a:cubicBezTo>
                    <a:pt x="81" y="56"/>
                    <a:pt x="81" y="56"/>
                    <a:pt x="81" y="56"/>
                  </a:cubicBezTo>
                  <a:cubicBezTo>
                    <a:pt x="86" y="62"/>
                    <a:pt x="86" y="62"/>
                    <a:pt x="86" y="62"/>
                  </a:cubicBezTo>
                  <a:cubicBezTo>
                    <a:pt x="86" y="62"/>
                    <a:pt x="86" y="67"/>
                    <a:pt x="86" y="67"/>
                  </a:cubicBezTo>
                  <a:cubicBezTo>
                    <a:pt x="84" y="68"/>
                    <a:pt x="84" y="68"/>
                    <a:pt x="84" y="68"/>
                  </a:cubicBezTo>
                  <a:cubicBezTo>
                    <a:pt x="84" y="66"/>
                    <a:pt x="83" y="64"/>
                    <a:pt x="83" y="62"/>
                  </a:cubicBezTo>
                  <a:cubicBezTo>
                    <a:pt x="78" y="57"/>
                    <a:pt x="78" y="57"/>
                    <a:pt x="78" y="57"/>
                  </a:cubicBezTo>
                  <a:cubicBezTo>
                    <a:pt x="78" y="54"/>
                    <a:pt x="78" y="54"/>
                    <a:pt x="78" y="54"/>
                  </a:cubicBezTo>
                  <a:cubicBezTo>
                    <a:pt x="85" y="48"/>
                    <a:pt x="85" y="48"/>
                    <a:pt x="85" y="48"/>
                  </a:cubicBezTo>
                  <a:cubicBezTo>
                    <a:pt x="83" y="41"/>
                    <a:pt x="83" y="41"/>
                    <a:pt x="83" y="41"/>
                  </a:cubicBezTo>
                  <a:cubicBezTo>
                    <a:pt x="82" y="40"/>
                    <a:pt x="81" y="39"/>
                    <a:pt x="80" y="38"/>
                  </a:cubicBezTo>
                  <a:cubicBezTo>
                    <a:pt x="79" y="37"/>
                    <a:pt x="79" y="36"/>
                    <a:pt x="78" y="35"/>
                  </a:cubicBezTo>
                  <a:cubicBezTo>
                    <a:pt x="73" y="32"/>
                    <a:pt x="73" y="32"/>
                    <a:pt x="73" y="32"/>
                  </a:cubicBezTo>
                  <a:cubicBezTo>
                    <a:pt x="72" y="30"/>
                    <a:pt x="72" y="30"/>
                    <a:pt x="72" y="30"/>
                  </a:cubicBezTo>
                  <a:cubicBezTo>
                    <a:pt x="70" y="29"/>
                    <a:pt x="70" y="29"/>
                    <a:pt x="70" y="29"/>
                  </a:cubicBezTo>
                  <a:cubicBezTo>
                    <a:pt x="68" y="29"/>
                    <a:pt x="68" y="29"/>
                    <a:pt x="68" y="29"/>
                  </a:cubicBezTo>
                  <a:cubicBezTo>
                    <a:pt x="64" y="32"/>
                    <a:pt x="64" y="32"/>
                    <a:pt x="64" y="32"/>
                  </a:cubicBezTo>
                  <a:cubicBezTo>
                    <a:pt x="61" y="33"/>
                    <a:pt x="61" y="33"/>
                    <a:pt x="61" y="33"/>
                  </a:cubicBezTo>
                  <a:cubicBezTo>
                    <a:pt x="59" y="32"/>
                    <a:pt x="57" y="32"/>
                    <a:pt x="55" y="32"/>
                  </a:cubicBezTo>
                  <a:cubicBezTo>
                    <a:pt x="51" y="35"/>
                    <a:pt x="46" y="39"/>
                    <a:pt x="41" y="42"/>
                  </a:cubicBezTo>
                  <a:cubicBezTo>
                    <a:pt x="37" y="45"/>
                    <a:pt x="37" y="45"/>
                    <a:pt x="37" y="45"/>
                  </a:cubicBezTo>
                  <a:cubicBezTo>
                    <a:pt x="25" y="47"/>
                    <a:pt x="25" y="47"/>
                    <a:pt x="25" y="47"/>
                  </a:cubicBezTo>
                  <a:cubicBezTo>
                    <a:pt x="10" y="54"/>
                    <a:pt x="10" y="54"/>
                    <a:pt x="10" y="54"/>
                  </a:cubicBezTo>
                  <a:cubicBezTo>
                    <a:pt x="13" y="59"/>
                    <a:pt x="16" y="64"/>
                    <a:pt x="21" y="68"/>
                  </a:cubicBezTo>
                  <a:close/>
                </a:path>
              </a:pathLst>
            </a:custGeom>
            <a:solidFill>
              <a:srgbClr val="0070C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22"/>
            <p:cNvSpPr>
              <a:spLocks/>
            </p:cNvSpPr>
            <p:nvPr/>
          </p:nvSpPr>
          <p:spPr bwMode="auto">
            <a:xfrm>
              <a:off x="2828925" y="3522663"/>
              <a:ext cx="1587500" cy="1300162"/>
            </a:xfrm>
            <a:custGeom>
              <a:avLst/>
              <a:gdLst>
                <a:gd name="T0" fmla="*/ 0 w 417"/>
                <a:gd name="T1" fmla="*/ 2147483646 h 341"/>
                <a:gd name="T2" fmla="*/ 289857704 w 417"/>
                <a:gd name="T3" fmla="*/ 2147483646 h 341"/>
                <a:gd name="T4" fmla="*/ 420295384 w 417"/>
                <a:gd name="T5" fmla="*/ 2147483646 h 341"/>
                <a:gd name="T6" fmla="*/ 782618465 w 417"/>
                <a:gd name="T7" fmla="*/ 2147483646 h 341"/>
                <a:gd name="T8" fmla="*/ 855080036 w 417"/>
                <a:gd name="T9" fmla="*/ 2147483646 h 341"/>
                <a:gd name="T10" fmla="*/ 1521753897 w 417"/>
                <a:gd name="T11" fmla="*/ 2147483646 h 341"/>
                <a:gd name="T12" fmla="*/ 1869583903 w 417"/>
                <a:gd name="T13" fmla="*/ 2147483646 h 341"/>
                <a:gd name="T14" fmla="*/ 2144948531 w 417"/>
                <a:gd name="T15" fmla="*/ 2147483646 h 341"/>
                <a:gd name="T16" fmla="*/ 2147483646 w 417"/>
                <a:gd name="T17" fmla="*/ 2147483646 h 341"/>
                <a:gd name="T18" fmla="*/ 2147483646 w 417"/>
                <a:gd name="T19" fmla="*/ 2147483646 h 341"/>
                <a:gd name="T20" fmla="*/ 2147483646 w 417"/>
                <a:gd name="T21" fmla="*/ 2147483646 h 341"/>
                <a:gd name="T22" fmla="*/ 2147483646 w 417"/>
                <a:gd name="T23" fmla="*/ 2147483646 h 341"/>
                <a:gd name="T24" fmla="*/ 2147483646 w 417"/>
                <a:gd name="T25" fmla="*/ 2147483646 h 341"/>
                <a:gd name="T26" fmla="*/ 2147483646 w 417"/>
                <a:gd name="T27" fmla="*/ 2147483646 h 341"/>
                <a:gd name="T28" fmla="*/ 2147483646 w 417"/>
                <a:gd name="T29" fmla="*/ 2147483646 h 341"/>
                <a:gd name="T30" fmla="*/ 2147483646 w 417"/>
                <a:gd name="T31" fmla="*/ 2147483646 h 341"/>
                <a:gd name="T32" fmla="*/ 2147483646 w 417"/>
                <a:gd name="T33" fmla="*/ 2147483646 h 341"/>
                <a:gd name="T34" fmla="*/ 2147483646 w 417"/>
                <a:gd name="T35" fmla="*/ 2147483646 h 341"/>
                <a:gd name="T36" fmla="*/ 2147483646 w 417"/>
                <a:gd name="T37" fmla="*/ 2147483646 h 341"/>
                <a:gd name="T38" fmla="*/ 2147483646 w 417"/>
                <a:gd name="T39" fmla="*/ 2049772117 h 341"/>
                <a:gd name="T40" fmla="*/ 2147483646 w 417"/>
                <a:gd name="T41" fmla="*/ 1613649741 h 341"/>
                <a:gd name="T42" fmla="*/ 2147483646 w 417"/>
                <a:gd name="T43" fmla="*/ 1410126728 h 341"/>
                <a:gd name="T44" fmla="*/ 2147483646 w 417"/>
                <a:gd name="T45" fmla="*/ 1351977840 h 341"/>
                <a:gd name="T46" fmla="*/ 2147483646 w 417"/>
                <a:gd name="T47" fmla="*/ 1162989190 h 341"/>
                <a:gd name="T48" fmla="*/ 2147483646 w 417"/>
                <a:gd name="T49" fmla="*/ 610569039 h 341"/>
                <a:gd name="T50" fmla="*/ 2147483646 w 417"/>
                <a:gd name="T51" fmla="*/ 828630227 h 341"/>
                <a:gd name="T52" fmla="*/ 2147483646 w 417"/>
                <a:gd name="T53" fmla="*/ 261671900 h 341"/>
                <a:gd name="T54" fmla="*/ 2147483646 w 417"/>
                <a:gd name="T55" fmla="*/ 58148888 h 341"/>
                <a:gd name="T56" fmla="*/ 2147483646 w 417"/>
                <a:gd name="T57" fmla="*/ 363435313 h 341"/>
                <a:gd name="T58" fmla="*/ 2147483646 w 417"/>
                <a:gd name="T59" fmla="*/ 363435313 h 341"/>
                <a:gd name="T60" fmla="*/ 2147483646 w 417"/>
                <a:gd name="T61" fmla="*/ 377973488 h 341"/>
                <a:gd name="T62" fmla="*/ 2147483646 w 417"/>
                <a:gd name="T63" fmla="*/ 305286426 h 341"/>
                <a:gd name="T64" fmla="*/ 2147483646 w 417"/>
                <a:gd name="T65" fmla="*/ 465194913 h 341"/>
                <a:gd name="T66" fmla="*/ 2147483646 w 417"/>
                <a:gd name="T67" fmla="*/ 799557689 h 341"/>
                <a:gd name="T68" fmla="*/ 2147483646 w 417"/>
                <a:gd name="T69" fmla="*/ 1351977840 h 341"/>
                <a:gd name="T70" fmla="*/ 2147483646 w 417"/>
                <a:gd name="T71" fmla="*/ 2107921004 h 341"/>
                <a:gd name="T72" fmla="*/ 2147483646 w 417"/>
                <a:gd name="T73" fmla="*/ 2147483646 h 341"/>
                <a:gd name="T74" fmla="*/ 2130455456 w 417"/>
                <a:gd name="T75" fmla="*/ 2147483646 h 341"/>
                <a:gd name="T76" fmla="*/ 2000021583 w 417"/>
                <a:gd name="T77" fmla="*/ 2147483646 h 341"/>
                <a:gd name="T78" fmla="*/ 1942049281 w 417"/>
                <a:gd name="T79" fmla="*/ 2147483646 h 341"/>
                <a:gd name="T80" fmla="*/ 1898570054 w 417"/>
                <a:gd name="T81" fmla="*/ 2147483646 h 341"/>
                <a:gd name="T82" fmla="*/ 1811611601 w 417"/>
                <a:gd name="T83" fmla="*/ 2147483646 h 341"/>
                <a:gd name="T84" fmla="*/ 1318854646 w 417"/>
                <a:gd name="T85" fmla="*/ 2147483646 h 341"/>
                <a:gd name="T86" fmla="*/ 1275375420 w 417"/>
                <a:gd name="T87" fmla="*/ 2147483646 h 341"/>
                <a:gd name="T88" fmla="*/ 1130444664 w 417"/>
                <a:gd name="T89" fmla="*/ 2147483646 h 341"/>
                <a:gd name="T90" fmla="*/ 840586960 w 417"/>
                <a:gd name="T91" fmla="*/ 2147483646 h 341"/>
                <a:gd name="T92" fmla="*/ 782618465 w 417"/>
                <a:gd name="T93" fmla="*/ 2147483646 h 341"/>
                <a:gd name="T94" fmla="*/ 275364628 w 417"/>
                <a:gd name="T95" fmla="*/ 2147483646 h 341"/>
                <a:gd name="T96" fmla="*/ 260871553 w 417"/>
                <a:gd name="T97" fmla="*/ 2147483646 h 341"/>
                <a:gd name="T98" fmla="*/ 14493076 w 417"/>
                <a:gd name="T99" fmla="*/ 2147483646 h 341"/>
                <a:gd name="T100" fmla="*/ 14493076 w 417"/>
                <a:gd name="T101" fmla="*/ 2147483646 h 341"/>
                <a:gd name="T102" fmla="*/ 57972302 w 417"/>
                <a:gd name="T103" fmla="*/ 2147483646 h 341"/>
                <a:gd name="T104" fmla="*/ 144930755 w 417"/>
                <a:gd name="T105" fmla="*/ 2147483646 h 3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17" h="341">
                  <a:moveTo>
                    <a:pt x="10" y="302"/>
                  </a:moveTo>
                  <a:cubicBezTo>
                    <a:pt x="15" y="303"/>
                    <a:pt x="2" y="318"/>
                    <a:pt x="0" y="317"/>
                  </a:cubicBezTo>
                  <a:cubicBezTo>
                    <a:pt x="2" y="318"/>
                    <a:pt x="8" y="316"/>
                    <a:pt x="10" y="316"/>
                  </a:cubicBezTo>
                  <a:cubicBezTo>
                    <a:pt x="14" y="316"/>
                    <a:pt x="14" y="322"/>
                    <a:pt x="20" y="316"/>
                  </a:cubicBezTo>
                  <a:cubicBezTo>
                    <a:pt x="22" y="314"/>
                    <a:pt x="17" y="308"/>
                    <a:pt x="22" y="308"/>
                  </a:cubicBezTo>
                  <a:cubicBezTo>
                    <a:pt x="24" y="308"/>
                    <a:pt x="28" y="317"/>
                    <a:pt x="29" y="319"/>
                  </a:cubicBezTo>
                  <a:cubicBezTo>
                    <a:pt x="34" y="322"/>
                    <a:pt x="35" y="319"/>
                    <a:pt x="39" y="319"/>
                  </a:cubicBezTo>
                  <a:cubicBezTo>
                    <a:pt x="44" y="318"/>
                    <a:pt x="48" y="319"/>
                    <a:pt x="54" y="319"/>
                  </a:cubicBezTo>
                  <a:cubicBezTo>
                    <a:pt x="59" y="322"/>
                    <a:pt x="59" y="322"/>
                    <a:pt x="59" y="322"/>
                  </a:cubicBezTo>
                  <a:cubicBezTo>
                    <a:pt x="59" y="322"/>
                    <a:pt x="59" y="324"/>
                    <a:pt x="59" y="326"/>
                  </a:cubicBezTo>
                  <a:cubicBezTo>
                    <a:pt x="63" y="327"/>
                    <a:pt x="65" y="320"/>
                    <a:pt x="69" y="326"/>
                  </a:cubicBezTo>
                  <a:cubicBezTo>
                    <a:pt x="80" y="316"/>
                    <a:pt x="93" y="338"/>
                    <a:pt x="105" y="326"/>
                  </a:cubicBezTo>
                  <a:cubicBezTo>
                    <a:pt x="111" y="332"/>
                    <a:pt x="116" y="330"/>
                    <a:pt x="123" y="331"/>
                  </a:cubicBezTo>
                  <a:cubicBezTo>
                    <a:pt x="125" y="332"/>
                    <a:pt x="127" y="330"/>
                    <a:pt x="129" y="331"/>
                  </a:cubicBezTo>
                  <a:cubicBezTo>
                    <a:pt x="132" y="332"/>
                    <a:pt x="131" y="335"/>
                    <a:pt x="133" y="336"/>
                  </a:cubicBezTo>
                  <a:cubicBezTo>
                    <a:pt x="141" y="341"/>
                    <a:pt x="140" y="338"/>
                    <a:pt x="148" y="334"/>
                  </a:cubicBezTo>
                  <a:cubicBezTo>
                    <a:pt x="152" y="332"/>
                    <a:pt x="157" y="333"/>
                    <a:pt x="156" y="327"/>
                  </a:cubicBezTo>
                  <a:cubicBezTo>
                    <a:pt x="164" y="319"/>
                    <a:pt x="171" y="338"/>
                    <a:pt x="183" y="332"/>
                  </a:cubicBezTo>
                  <a:cubicBezTo>
                    <a:pt x="188" y="329"/>
                    <a:pt x="192" y="319"/>
                    <a:pt x="199" y="316"/>
                  </a:cubicBezTo>
                  <a:cubicBezTo>
                    <a:pt x="203" y="315"/>
                    <a:pt x="210" y="319"/>
                    <a:pt x="214" y="315"/>
                  </a:cubicBezTo>
                  <a:cubicBezTo>
                    <a:pt x="216" y="313"/>
                    <a:pt x="213" y="311"/>
                    <a:pt x="214" y="310"/>
                  </a:cubicBezTo>
                  <a:cubicBezTo>
                    <a:pt x="214" y="309"/>
                    <a:pt x="217" y="306"/>
                    <a:pt x="217" y="306"/>
                  </a:cubicBezTo>
                  <a:cubicBezTo>
                    <a:pt x="222" y="296"/>
                    <a:pt x="228" y="299"/>
                    <a:pt x="239" y="296"/>
                  </a:cubicBezTo>
                  <a:cubicBezTo>
                    <a:pt x="244" y="292"/>
                    <a:pt x="253" y="286"/>
                    <a:pt x="261" y="289"/>
                  </a:cubicBezTo>
                  <a:cubicBezTo>
                    <a:pt x="268" y="292"/>
                    <a:pt x="265" y="300"/>
                    <a:pt x="276" y="295"/>
                  </a:cubicBezTo>
                  <a:cubicBezTo>
                    <a:pt x="276" y="294"/>
                    <a:pt x="280" y="289"/>
                    <a:pt x="282" y="288"/>
                  </a:cubicBezTo>
                  <a:cubicBezTo>
                    <a:pt x="284" y="286"/>
                    <a:pt x="289" y="284"/>
                    <a:pt x="293" y="281"/>
                  </a:cubicBezTo>
                  <a:cubicBezTo>
                    <a:pt x="300" y="275"/>
                    <a:pt x="306" y="268"/>
                    <a:pt x="310" y="281"/>
                  </a:cubicBezTo>
                  <a:cubicBezTo>
                    <a:pt x="318" y="283"/>
                    <a:pt x="321" y="278"/>
                    <a:pt x="327" y="273"/>
                  </a:cubicBezTo>
                  <a:cubicBezTo>
                    <a:pt x="343" y="263"/>
                    <a:pt x="354" y="294"/>
                    <a:pt x="366" y="290"/>
                  </a:cubicBezTo>
                  <a:cubicBezTo>
                    <a:pt x="370" y="289"/>
                    <a:pt x="373" y="280"/>
                    <a:pt x="375" y="277"/>
                  </a:cubicBezTo>
                  <a:cubicBezTo>
                    <a:pt x="378" y="273"/>
                    <a:pt x="381" y="275"/>
                    <a:pt x="382" y="270"/>
                  </a:cubicBezTo>
                  <a:cubicBezTo>
                    <a:pt x="382" y="269"/>
                    <a:pt x="379" y="265"/>
                    <a:pt x="379" y="264"/>
                  </a:cubicBezTo>
                  <a:cubicBezTo>
                    <a:pt x="378" y="252"/>
                    <a:pt x="375" y="186"/>
                    <a:pt x="393" y="189"/>
                  </a:cubicBezTo>
                  <a:cubicBezTo>
                    <a:pt x="396" y="187"/>
                    <a:pt x="396" y="187"/>
                    <a:pt x="396" y="187"/>
                  </a:cubicBezTo>
                  <a:cubicBezTo>
                    <a:pt x="396" y="182"/>
                    <a:pt x="389" y="178"/>
                    <a:pt x="388" y="174"/>
                  </a:cubicBezTo>
                  <a:cubicBezTo>
                    <a:pt x="387" y="172"/>
                    <a:pt x="389" y="168"/>
                    <a:pt x="388" y="165"/>
                  </a:cubicBezTo>
                  <a:cubicBezTo>
                    <a:pt x="388" y="163"/>
                    <a:pt x="384" y="163"/>
                    <a:pt x="384" y="160"/>
                  </a:cubicBezTo>
                  <a:cubicBezTo>
                    <a:pt x="382" y="151"/>
                    <a:pt x="395" y="147"/>
                    <a:pt x="402" y="144"/>
                  </a:cubicBezTo>
                  <a:cubicBezTo>
                    <a:pt x="405" y="143"/>
                    <a:pt x="413" y="144"/>
                    <a:pt x="415" y="141"/>
                  </a:cubicBezTo>
                  <a:cubicBezTo>
                    <a:pt x="417" y="136"/>
                    <a:pt x="408" y="131"/>
                    <a:pt x="406" y="127"/>
                  </a:cubicBezTo>
                  <a:cubicBezTo>
                    <a:pt x="399" y="129"/>
                    <a:pt x="398" y="117"/>
                    <a:pt x="397" y="111"/>
                  </a:cubicBezTo>
                  <a:cubicBezTo>
                    <a:pt x="396" y="108"/>
                    <a:pt x="397" y="101"/>
                    <a:pt x="396" y="98"/>
                  </a:cubicBezTo>
                  <a:cubicBezTo>
                    <a:pt x="395" y="96"/>
                    <a:pt x="392" y="98"/>
                    <a:pt x="392" y="97"/>
                  </a:cubicBezTo>
                  <a:cubicBezTo>
                    <a:pt x="391" y="97"/>
                    <a:pt x="390" y="97"/>
                    <a:pt x="389" y="97"/>
                  </a:cubicBezTo>
                  <a:cubicBezTo>
                    <a:pt x="388" y="96"/>
                    <a:pt x="388" y="95"/>
                    <a:pt x="388" y="93"/>
                  </a:cubicBezTo>
                  <a:cubicBezTo>
                    <a:pt x="386" y="91"/>
                    <a:pt x="384" y="87"/>
                    <a:pt x="381" y="85"/>
                  </a:cubicBezTo>
                  <a:cubicBezTo>
                    <a:pt x="378" y="83"/>
                    <a:pt x="375" y="85"/>
                    <a:pt x="373" y="80"/>
                  </a:cubicBezTo>
                  <a:cubicBezTo>
                    <a:pt x="369" y="73"/>
                    <a:pt x="374" y="63"/>
                    <a:pt x="381" y="60"/>
                  </a:cubicBezTo>
                  <a:cubicBezTo>
                    <a:pt x="384" y="57"/>
                    <a:pt x="389" y="47"/>
                    <a:pt x="386" y="42"/>
                  </a:cubicBezTo>
                  <a:cubicBezTo>
                    <a:pt x="383" y="38"/>
                    <a:pt x="377" y="40"/>
                    <a:pt x="374" y="46"/>
                  </a:cubicBezTo>
                  <a:cubicBezTo>
                    <a:pt x="374" y="54"/>
                    <a:pt x="362" y="53"/>
                    <a:pt x="355" y="57"/>
                  </a:cubicBezTo>
                  <a:cubicBezTo>
                    <a:pt x="349" y="52"/>
                    <a:pt x="346" y="48"/>
                    <a:pt x="344" y="40"/>
                  </a:cubicBezTo>
                  <a:cubicBezTo>
                    <a:pt x="342" y="31"/>
                    <a:pt x="347" y="26"/>
                    <a:pt x="345" y="18"/>
                  </a:cubicBezTo>
                  <a:cubicBezTo>
                    <a:pt x="342" y="0"/>
                    <a:pt x="324" y="5"/>
                    <a:pt x="309" y="4"/>
                  </a:cubicBezTo>
                  <a:cubicBezTo>
                    <a:pt x="310" y="14"/>
                    <a:pt x="306" y="5"/>
                    <a:pt x="303" y="4"/>
                  </a:cubicBezTo>
                  <a:cubicBezTo>
                    <a:pt x="296" y="9"/>
                    <a:pt x="290" y="15"/>
                    <a:pt x="283" y="19"/>
                  </a:cubicBezTo>
                  <a:cubicBezTo>
                    <a:pt x="277" y="25"/>
                    <a:pt x="277" y="25"/>
                    <a:pt x="277" y="25"/>
                  </a:cubicBezTo>
                  <a:cubicBezTo>
                    <a:pt x="272" y="26"/>
                    <a:pt x="272" y="26"/>
                    <a:pt x="272" y="26"/>
                  </a:cubicBezTo>
                  <a:cubicBezTo>
                    <a:pt x="269" y="25"/>
                    <a:pt x="269" y="25"/>
                    <a:pt x="269" y="25"/>
                  </a:cubicBezTo>
                  <a:cubicBezTo>
                    <a:pt x="265" y="26"/>
                    <a:pt x="265" y="26"/>
                    <a:pt x="265" y="26"/>
                  </a:cubicBezTo>
                  <a:cubicBezTo>
                    <a:pt x="263" y="26"/>
                    <a:pt x="263" y="26"/>
                    <a:pt x="263" y="26"/>
                  </a:cubicBezTo>
                  <a:cubicBezTo>
                    <a:pt x="259" y="18"/>
                    <a:pt x="259" y="18"/>
                    <a:pt x="259" y="18"/>
                  </a:cubicBezTo>
                  <a:cubicBezTo>
                    <a:pt x="256" y="21"/>
                    <a:pt x="256" y="21"/>
                    <a:pt x="256" y="21"/>
                  </a:cubicBezTo>
                  <a:cubicBezTo>
                    <a:pt x="256" y="21"/>
                    <a:pt x="255" y="24"/>
                    <a:pt x="255" y="24"/>
                  </a:cubicBezTo>
                  <a:cubicBezTo>
                    <a:pt x="257" y="32"/>
                    <a:pt x="257" y="32"/>
                    <a:pt x="257" y="32"/>
                  </a:cubicBezTo>
                  <a:cubicBezTo>
                    <a:pt x="258" y="39"/>
                    <a:pt x="258" y="46"/>
                    <a:pt x="258" y="53"/>
                  </a:cubicBezTo>
                  <a:cubicBezTo>
                    <a:pt x="255" y="55"/>
                    <a:pt x="255" y="55"/>
                    <a:pt x="255" y="55"/>
                  </a:cubicBezTo>
                  <a:cubicBezTo>
                    <a:pt x="251" y="63"/>
                    <a:pt x="244" y="74"/>
                    <a:pt x="247" y="83"/>
                  </a:cubicBezTo>
                  <a:cubicBezTo>
                    <a:pt x="245" y="86"/>
                    <a:pt x="244" y="89"/>
                    <a:pt x="245" y="93"/>
                  </a:cubicBezTo>
                  <a:cubicBezTo>
                    <a:pt x="243" y="95"/>
                    <a:pt x="243" y="95"/>
                    <a:pt x="243" y="95"/>
                  </a:cubicBezTo>
                  <a:cubicBezTo>
                    <a:pt x="243" y="107"/>
                    <a:pt x="234" y="136"/>
                    <a:pt x="225" y="145"/>
                  </a:cubicBezTo>
                  <a:cubicBezTo>
                    <a:pt x="224" y="152"/>
                    <a:pt x="219" y="158"/>
                    <a:pt x="214" y="163"/>
                  </a:cubicBezTo>
                  <a:cubicBezTo>
                    <a:pt x="213" y="168"/>
                    <a:pt x="210" y="172"/>
                    <a:pt x="205" y="173"/>
                  </a:cubicBezTo>
                  <a:cubicBezTo>
                    <a:pt x="202" y="185"/>
                    <a:pt x="193" y="192"/>
                    <a:pt x="183" y="198"/>
                  </a:cubicBezTo>
                  <a:cubicBezTo>
                    <a:pt x="171" y="205"/>
                    <a:pt x="159" y="214"/>
                    <a:pt x="147" y="221"/>
                  </a:cubicBezTo>
                  <a:cubicBezTo>
                    <a:pt x="142" y="221"/>
                    <a:pt x="142" y="221"/>
                    <a:pt x="142" y="221"/>
                  </a:cubicBezTo>
                  <a:cubicBezTo>
                    <a:pt x="138" y="224"/>
                    <a:pt x="138" y="224"/>
                    <a:pt x="138" y="224"/>
                  </a:cubicBezTo>
                  <a:cubicBezTo>
                    <a:pt x="135" y="223"/>
                    <a:pt x="135" y="223"/>
                    <a:pt x="135" y="223"/>
                  </a:cubicBezTo>
                  <a:cubicBezTo>
                    <a:pt x="134" y="219"/>
                    <a:pt x="134" y="219"/>
                    <a:pt x="134" y="219"/>
                  </a:cubicBezTo>
                  <a:cubicBezTo>
                    <a:pt x="132" y="218"/>
                    <a:pt x="132" y="218"/>
                    <a:pt x="132" y="218"/>
                  </a:cubicBezTo>
                  <a:cubicBezTo>
                    <a:pt x="131" y="219"/>
                    <a:pt x="131" y="219"/>
                    <a:pt x="131" y="219"/>
                  </a:cubicBezTo>
                  <a:cubicBezTo>
                    <a:pt x="128" y="219"/>
                    <a:pt x="128" y="219"/>
                    <a:pt x="128" y="219"/>
                  </a:cubicBezTo>
                  <a:cubicBezTo>
                    <a:pt x="125" y="221"/>
                    <a:pt x="125" y="221"/>
                    <a:pt x="125" y="221"/>
                  </a:cubicBezTo>
                  <a:cubicBezTo>
                    <a:pt x="124" y="225"/>
                    <a:pt x="124" y="225"/>
                    <a:pt x="124" y="225"/>
                  </a:cubicBezTo>
                  <a:cubicBezTo>
                    <a:pt x="115" y="233"/>
                    <a:pt x="104" y="250"/>
                    <a:pt x="91" y="249"/>
                  </a:cubicBezTo>
                  <a:cubicBezTo>
                    <a:pt x="89" y="248"/>
                    <a:pt x="89" y="248"/>
                    <a:pt x="89" y="248"/>
                  </a:cubicBezTo>
                  <a:cubicBezTo>
                    <a:pt x="88" y="249"/>
                    <a:pt x="88" y="249"/>
                    <a:pt x="88" y="249"/>
                  </a:cubicBezTo>
                  <a:cubicBezTo>
                    <a:pt x="90" y="251"/>
                    <a:pt x="90" y="251"/>
                    <a:pt x="90" y="251"/>
                  </a:cubicBezTo>
                  <a:cubicBezTo>
                    <a:pt x="86" y="256"/>
                    <a:pt x="80" y="259"/>
                    <a:pt x="78" y="266"/>
                  </a:cubicBezTo>
                  <a:cubicBezTo>
                    <a:pt x="72" y="269"/>
                    <a:pt x="66" y="271"/>
                    <a:pt x="60" y="270"/>
                  </a:cubicBezTo>
                  <a:cubicBezTo>
                    <a:pt x="58" y="271"/>
                    <a:pt x="58" y="271"/>
                    <a:pt x="58" y="271"/>
                  </a:cubicBezTo>
                  <a:cubicBezTo>
                    <a:pt x="57" y="269"/>
                    <a:pt x="56" y="268"/>
                    <a:pt x="54" y="268"/>
                  </a:cubicBezTo>
                  <a:cubicBezTo>
                    <a:pt x="54" y="265"/>
                    <a:pt x="54" y="265"/>
                    <a:pt x="54" y="265"/>
                  </a:cubicBezTo>
                  <a:cubicBezTo>
                    <a:pt x="48" y="265"/>
                    <a:pt x="48" y="265"/>
                    <a:pt x="48" y="265"/>
                  </a:cubicBezTo>
                  <a:cubicBezTo>
                    <a:pt x="41" y="270"/>
                    <a:pt x="28" y="268"/>
                    <a:pt x="19" y="269"/>
                  </a:cubicBezTo>
                  <a:cubicBezTo>
                    <a:pt x="20" y="270"/>
                    <a:pt x="20" y="270"/>
                    <a:pt x="20" y="270"/>
                  </a:cubicBezTo>
                  <a:cubicBezTo>
                    <a:pt x="18" y="272"/>
                    <a:pt x="18" y="272"/>
                    <a:pt x="18" y="272"/>
                  </a:cubicBezTo>
                  <a:cubicBezTo>
                    <a:pt x="13" y="271"/>
                    <a:pt x="9" y="272"/>
                    <a:pt x="4" y="274"/>
                  </a:cubicBezTo>
                  <a:cubicBezTo>
                    <a:pt x="1" y="274"/>
                    <a:pt x="1" y="274"/>
                    <a:pt x="1" y="274"/>
                  </a:cubicBezTo>
                  <a:cubicBezTo>
                    <a:pt x="1" y="276"/>
                    <a:pt x="1" y="278"/>
                    <a:pt x="0" y="280"/>
                  </a:cubicBezTo>
                  <a:cubicBezTo>
                    <a:pt x="1" y="282"/>
                    <a:pt x="2" y="285"/>
                    <a:pt x="1" y="288"/>
                  </a:cubicBezTo>
                  <a:cubicBezTo>
                    <a:pt x="6" y="292"/>
                    <a:pt x="6" y="292"/>
                    <a:pt x="6" y="292"/>
                  </a:cubicBezTo>
                  <a:cubicBezTo>
                    <a:pt x="6" y="295"/>
                    <a:pt x="6" y="298"/>
                    <a:pt x="4" y="301"/>
                  </a:cubicBezTo>
                  <a:cubicBezTo>
                    <a:pt x="4" y="301"/>
                    <a:pt x="4" y="301"/>
                    <a:pt x="4" y="301"/>
                  </a:cubicBezTo>
                  <a:cubicBezTo>
                    <a:pt x="3" y="303"/>
                    <a:pt x="7" y="301"/>
                    <a:pt x="10" y="302"/>
                  </a:cubicBezTo>
                  <a:cubicBezTo>
                    <a:pt x="15" y="303"/>
                    <a:pt x="7" y="301"/>
                    <a:pt x="10" y="302"/>
                  </a:cubicBezTo>
                  <a:close/>
                </a:path>
              </a:pathLst>
            </a:custGeom>
            <a:solidFill>
              <a:schemeClr val="accent6">
                <a:lumMod val="40000"/>
                <a:lumOff val="6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23"/>
            <p:cNvSpPr>
              <a:spLocks/>
            </p:cNvSpPr>
            <p:nvPr/>
          </p:nvSpPr>
          <p:spPr bwMode="auto">
            <a:xfrm>
              <a:off x="2709863" y="4540251"/>
              <a:ext cx="1722438" cy="1158875"/>
            </a:xfrm>
            <a:custGeom>
              <a:avLst/>
              <a:gdLst>
                <a:gd name="T0" fmla="*/ 2147483646 w 452"/>
                <a:gd name="T1" fmla="*/ 2147483646 h 304"/>
                <a:gd name="T2" fmla="*/ 2147483646 w 452"/>
                <a:gd name="T3" fmla="*/ 2147483646 h 304"/>
                <a:gd name="T4" fmla="*/ 2147483646 w 452"/>
                <a:gd name="T5" fmla="*/ 2147483646 h 304"/>
                <a:gd name="T6" fmla="*/ 2147483646 w 452"/>
                <a:gd name="T7" fmla="*/ 2147483646 h 304"/>
                <a:gd name="T8" fmla="*/ 2147483646 w 452"/>
                <a:gd name="T9" fmla="*/ 2147483646 h 304"/>
                <a:gd name="T10" fmla="*/ 2147483646 w 452"/>
                <a:gd name="T11" fmla="*/ 2147483646 h 304"/>
                <a:gd name="T12" fmla="*/ 2147483646 w 452"/>
                <a:gd name="T13" fmla="*/ 1874628984 h 304"/>
                <a:gd name="T14" fmla="*/ 2147483646 w 452"/>
                <a:gd name="T15" fmla="*/ 1583991521 h 304"/>
                <a:gd name="T16" fmla="*/ 2147483646 w 452"/>
                <a:gd name="T17" fmla="*/ 1075371194 h 304"/>
                <a:gd name="T18" fmla="*/ 2147483646 w 452"/>
                <a:gd name="T19" fmla="*/ 755666554 h 304"/>
                <a:gd name="T20" fmla="*/ 2147483646 w 452"/>
                <a:gd name="T21" fmla="*/ 508620326 h 304"/>
                <a:gd name="T22" fmla="*/ 2147483646 w 452"/>
                <a:gd name="T23" fmla="*/ 159852320 h 304"/>
                <a:gd name="T24" fmla="*/ 2147483646 w 452"/>
                <a:gd name="T25" fmla="*/ 276109593 h 304"/>
                <a:gd name="T26" fmla="*/ 2147483646 w 452"/>
                <a:gd name="T27" fmla="*/ 203447368 h 304"/>
                <a:gd name="T28" fmla="*/ 2147483646 w 452"/>
                <a:gd name="T29" fmla="*/ 319704641 h 304"/>
                <a:gd name="T30" fmla="*/ 2147483646 w 452"/>
                <a:gd name="T31" fmla="*/ 479556961 h 304"/>
                <a:gd name="T32" fmla="*/ 2147483646 w 452"/>
                <a:gd name="T33" fmla="*/ 683004329 h 304"/>
                <a:gd name="T34" fmla="*/ 2147483646 w 452"/>
                <a:gd name="T35" fmla="*/ 944582239 h 304"/>
                <a:gd name="T36" fmla="*/ 2147483646 w 452"/>
                <a:gd name="T37" fmla="*/ 1002708970 h 304"/>
                <a:gd name="T38" fmla="*/ 1452144798 w 452"/>
                <a:gd name="T39" fmla="*/ 857388332 h 304"/>
                <a:gd name="T40" fmla="*/ 1495708761 w 452"/>
                <a:gd name="T41" fmla="*/ 1220688020 h 304"/>
                <a:gd name="T42" fmla="*/ 1481189980 w 452"/>
                <a:gd name="T43" fmla="*/ 1671181616 h 304"/>
                <a:gd name="T44" fmla="*/ 1001982578 w 452"/>
                <a:gd name="T45" fmla="*/ 1845565619 h 304"/>
                <a:gd name="T46" fmla="*/ 697031027 w 452"/>
                <a:gd name="T47" fmla="*/ 1874628984 h 304"/>
                <a:gd name="T48" fmla="*/ 232342406 w 452"/>
                <a:gd name="T49" fmla="*/ 2147483646 h 304"/>
                <a:gd name="T50" fmla="*/ 377556885 w 452"/>
                <a:gd name="T51" fmla="*/ 2147483646 h 304"/>
                <a:gd name="T52" fmla="*/ 72609145 w 452"/>
                <a:gd name="T53" fmla="*/ 2147483646 h 304"/>
                <a:gd name="T54" fmla="*/ 348515514 w 452"/>
                <a:gd name="T55" fmla="*/ 2147483646 h 304"/>
                <a:gd name="T56" fmla="*/ 900332061 w 452"/>
                <a:gd name="T57" fmla="*/ 2147483646 h 304"/>
                <a:gd name="T58" fmla="*/ 929373433 w 452"/>
                <a:gd name="T59" fmla="*/ 2147483646 h 304"/>
                <a:gd name="T60" fmla="*/ 856768098 w 452"/>
                <a:gd name="T61" fmla="*/ 2147483646 h 304"/>
                <a:gd name="T62" fmla="*/ 1118151875 w 452"/>
                <a:gd name="T63" fmla="*/ 2147483646 h 304"/>
                <a:gd name="T64" fmla="*/ 1786141531 w 452"/>
                <a:gd name="T65" fmla="*/ 2147483646 h 304"/>
                <a:gd name="T66" fmla="*/ 1858746866 w 452"/>
                <a:gd name="T67" fmla="*/ 2147483646 h 304"/>
                <a:gd name="T68" fmla="*/ 1771618940 w 452"/>
                <a:gd name="T69" fmla="*/ 2147483646 h 304"/>
                <a:gd name="T70" fmla="*/ 1844224274 w 452"/>
                <a:gd name="T71" fmla="*/ 2147483646 h 304"/>
                <a:gd name="T72" fmla="*/ 1786141531 w 452"/>
                <a:gd name="T73" fmla="*/ 2147483646 h 304"/>
                <a:gd name="T74" fmla="*/ 1916833420 w 452"/>
                <a:gd name="T75" fmla="*/ 2147483646 h 304"/>
                <a:gd name="T76" fmla="*/ 2018483937 w 452"/>
                <a:gd name="T77" fmla="*/ 2147483646 h 304"/>
                <a:gd name="T78" fmla="*/ 2147483646 w 452"/>
                <a:gd name="T79" fmla="*/ 2147483646 h 304"/>
                <a:gd name="T80" fmla="*/ 2147483646 w 452"/>
                <a:gd name="T81" fmla="*/ 2147483646 h 304"/>
                <a:gd name="T82" fmla="*/ 2147483646 w 452"/>
                <a:gd name="T83" fmla="*/ 2147483646 h 304"/>
                <a:gd name="T84" fmla="*/ 2147483646 w 452"/>
                <a:gd name="T85" fmla="*/ 2147483646 h 304"/>
                <a:gd name="T86" fmla="*/ 2147483646 w 452"/>
                <a:gd name="T87" fmla="*/ 2147483646 h 304"/>
                <a:gd name="T88" fmla="*/ 2147483646 w 452"/>
                <a:gd name="T89" fmla="*/ 2147483646 h 304"/>
                <a:gd name="T90" fmla="*/ 2147483646 w 452"/>
                <a:gd name="T91" fmla="*/ 2147483646 h 304"/>
                <a:gd name="T92" fmla="*/ 2147483646 w 452"/>
                <a:gd name="T93" fmla="*/ 2147483646 h 304"/>
                <a:gd name="T94" fmla="*/ 2147483646 w 452"/>
                <a:gd name="T95" fmla="*/ 2147483646 h 304"/>
                <a:gd name="T96" fmla="*/ 2147483646 w 452"/>
                <a:gd name="T97" fmla="*/ 2147483646 h 304"/>
                <a:gd name="T98" fmla="*/ 2147483646 w 452"/>
                <a:gd name="T99" fmla="*/ 2147483646 h 304"/>
                <a:gd name="T100" fmla="*/ 2147483646 w 452"/>
                <a:gd name="T101" fmla="*/ 2147483646 h 304"/>
                <a:gd name="T102" fmla="*/ 2147483646 w 452"/>
                <a:gd name="T103" fmla="*/ 2147483646 h 304"/>
                <a:gd name="T104" fmla="*/ 2147483646 w 452"/>
                <a:gd name="T105" fmla="*/ 2147483646 h 304"/>
                <a:gd name="T106" fmla="*/ 2147483646 w 452"/>
                <a:gd name="T107" fmla="*/ 2147483646 h 304"/>
                <a:gd name="T108" fmla="*/ 2147483646 w 452"/>
                <a:gd name="T109" fmla="*/ 2147483646 h 304"/>
                <a:gd name="T110" fmla="*/ 2147483646 w 452"/>
                <a:gd name="T111" fmla="*/ 2147483646 h 304"/>
                <a:gd name="T112" fmla="*/ 2147483646 w 452"/>
                <a:gd name="T113" fmla="*/ 2147483646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52" h="304">
                  <a:moveTo>
                    <a:pt x="281" y="293"/>
                  </a:moveTo>
                  <a:cubicBezTo>
                    <a:pt x="281" y="287"/>
                    <a:pt x="280" y="292"/>
                    <a:pt x="278" y="289"/>
                  </a:cubicBezTo>
                  <a:cubicBezTo>
                    <a:pt x="273" y="286"/>
                    <a:pt x="283" y="285"/>
                    <a:pt x="283" y="285"/>
                  </a:cubicBezTo>
                  <a:cubicBezTo>
                    <a:pt x="283" y="285"/>
                    <a:pt x="290" y="265"/>
                    <a:pt x="290" y="263"/>
                  </a:cubicBezTo>
                  <a:cubicBezTo>
                    <a:pt x="292" y="253"/>
                    <a:pt x="297" y="248"/>
                    <a:pt x="305" y="241"/>
                  </a:cubicBezTo>
                  <a:cubicBezTo>
                    <a:pt x="306" y="238"/>
                    <a:pt x="305" y="232"/>
                    <a:pt x="308" y="231"/>
                  </a:cubicBezTo>
                  <a:cubicBezTo>
                    <a:pt x="312" y="228"/>
                    <a:pt x="320" y="235"/>
                    <a:pt x="326" y="234"/>
                  </a:cubicBezTo>
                  <a:cubicBezTo>
                    <a:pt x="333" y="234"/>
                    <a:pt x="339" y="224"/>
                    <a:pt x="344" y="232"/>
                  </a:cubicBezTo>
                  <a:cubicBezTo>
                    <a:pt x="350" y="229"/>
                    <a:pt x="351" y="236"/>
                    <a:pt x="354" y="227"/>
                  </a:cubicBezTo>
                  <a:cubicBezTo>
                    <a:pt x="355" y="224"/>
                    <a:pt x="355" y="223"/>
                    <a:pt x="354" y="220"/>
                  </a:cubicBezTo>
                  <a:cubicBezTo>
                    <a:pt x="354" y="219"/>
                    <a:pt x="349" y="213"/>
                    <a:pt x="349" y="212"/>
                  </a:cubicBezTo>
                  <a:cubicBezTo>
                    <a:pt x="349" y="208"/>
                    <a:pt x="346" y="212"/>
                    <a:pt x="352" y="209"/>
                  </a:cubicBezTo>
                  <a:cubicBezTo>
                    <a:pt x="356" y="207"/>
                    <a:pt x="359" y="208"/>
                    <a:pt x="364" y="208"/>
                  </a:cubicBezTo>
                  <a:cubicBezTo>
                    <a:pt x="371" y="207"/>
                    <a:pt x="374" y="209"/>
                    <a:pt x="380" y="211"/>
                  </a:cubicBezTo>
                  <a:cubicBezTo>
                    <a:pt x="381" y="214"/>
                    <a:pt x="383" y="215"/>
                    <a:pt x="385" y="217"/>
                  </a:cubicBezTo>
                  <a:cubicBezTo>
                    <a:pt x="387" y="211"/>
                    <a:pt x="393" y="210"/>
                    <a:pt x="396" y="205"/>
                  </a:cubicBezTo>
                  <a:cubicBezTo>
                    <a:pt x="398" y="202"/>
                    <a:pt x="396" y="196"/>
                    <a:pt x="398" y="192"/>
                  </a:cubicBezTo>
                  <a:cubicBezTo>
                    <a:pt x="400" y="183"/>
                    <a:pt x="410" y="179"/>
                    <a:pt x="418" y="173"/>
                  </a:cubicBezTo>
                  <a:cubicBezTo>
                    <a:pt x="417" y="169"/>
                    <a:pt x="420" y="165"/>
                    <a:pt x="424" y="164"/>
                  </a:cubicBezTo>
                  <a:cubicBezTo>
                    <a:pt x="425" y="153"/>
                    <a:pt x="421" y="152"/>
                    <a:pt x="420" y="145"/>
                  </a:cubicBezTo>
                  <a:cubicBezTo>
                    <a:pt x="418" y="138"/>
                    <a:pt x="425" y="136"/>
                    <a:pt x="422" y="129"/>
                  </a:cubicBezTo>
                  <a:cubicBezTo>
                    <a:pt x="424" y="126"/>
                    <a:pt x="424" y="126"/>
                    <a:pt x="424" y="126"/>
                  </a:cubicBezTo>
                  <a:cubicBezTo>
                    <a:pt x="433" y="127"/>
                    <a:pt x="426" y="124"/>
                    <a:pt x="427" y="121"/>
                  </a:cubicBezTo>
                  <a:cubicBezTo>
                    <a:pt x="429" y="116"/>
                    <a:pt x="426" y="114"/>
                    <a:pt x="432" y="109"/>
                  </a:cubicBezTo>
                  <a:cubicBezTo>
                    <a:pt x="433" y="106"/>
                    <a:pt x="433" y="103"/>
                    <a:pt x="432" y="101"/>
                  </a:cubicBezTo>
                  <a:cubicBezTo>
                    <a:pt x="437" y="97"/>
                    <a:pt x="445" y="90"/>
                    <a:pt x="443" y="84"/>
                  </a:cubicBezTo>
                  <a:cubicBezTo>
                    <a:pt x="439" y="81"/>
                    <a:pt x="442" y="77"/>
                    <a:pt x="445" y="74"/>
                  </a:cubicBezTo>
                  <a:cubicBezTo>
                    <a:pt x="451" y="72"/>
                    <a:pt x="452" y="67"/>
                    <a:pt x="448" y="62"/>
                  </a:cubicBezTo>
                  <a:cubicBezTo>
                    <a:pt x="447" y="61"/>
                    <a:pt x="440" y="58"/>
                    <a:pt x="440" y="57"/>
                  </a:cubicBezTo>
                  <a:cubicBezTo>
                    <a:pt x="440" y="56"/>
                    <a:pt x="440" y="50"/>
                    <a:pt x="441" y="52"/>
                  </a:cubicBezTo>
                  <a:cubicBezTo>
                    <a:pt x="441" y="53"/>
                    <a:pt x="443" y="48"/>
                    <a:pt x="442" y="46"/>
                  </a:cubicBezTo>
                  <a:cubicBezTo>
                    <a:pt x="442" y="47"/>
                    <a:pt x="433" y="43"/>
                    <a:pt x="433" y="43"/>
                  </a:cubicBezTo>
                  <a:cubicBezTo>
                    <a:pt x="427" y="41"/>
                    <a:pt x="422" y="39"/>
                    <a:pt x="422" y="35"/>
                  </a:cubicBezTo>
                  <a:cubicBezTo>
                    <a:pt x="421" y="29"/>
                    <a:pt x="429" y="26"/>
                    <a:pt x="424" y="21"/>
                  </a:cubicBezTo>
                  <a:cubicBezTo>
                    <a:pt x="424" y="20"/>
                    <a:pt x="407" y="11"/>
                    <a:pt x="407" y="11"/>
                  </a:cubicBezTo>
                  <a:cubicBezTo>
                    <a:pt x="407" y="11"/>
                    <a:pt x="407" y="11"/>
                    <a:pt x="407" y="11"/>
                  </a:cubicBezTo>
                  <a:cubicBezTo>
                    <a:pt x="406" y="11"/>
                    <a:pt x="400" y="19"/>
                    <a:pt x="398" y="20"/>
                  </a:cubicBezTo>
                  <a:cubicBezTo>
                    <a:pt x="393" y="23"/>
                    <a:pt x="400" y="26"/>
                    <a:pt x="392" y="24"/>
                  </a:cubicBezTo>
                  <a:cubicBezTo>
                    <a:pt x="388" y="23"/>
                    <a:pt x="391" y="21"/>
                    <a:pt x="388" y="19"/>
                  </a:cubicBezTo>
                  <a:cubicBezTo>
                    <a:pt x="380" y="13"/>
                    <a:pt x="368" y="0"/>
                    <a:pt x="358" y="6"/>
                  </a:cubicBezTo>
                  <a:cubicBezTo>
                    <a:pt x="352" y="11"/>
                    <a:pt x="349" y="17"/>
                    <a:pt x="341" y="14"/>
                  </a:cubicBezTo>
                  <a:cubicBezTo>
                    <a:pt x="337" y="1"/>
                    <a:pt x="331" y="8"/>
                    <a:pt x="324" y="14"/>
                  </a:cubicBezTo>
                  <a:cubicBezTo>
                    <a:pt x="320" y="17"/>
                    <a:pt x="315" y="19"/>
                    <a:pt x="313" y="21"/>
                  </a:cubicBezTo>
                  <a:cubicBezTo>
                    <a:pt x="311" y="22"/>
                    <a:pt x="307" y="27"/>
                    <a:pt x="307" y="28"/>
                  </a:cubicBezTo>
                  <a:cubicBezTo>
                    <a:pt x="296" y="33"/>
                    <a:pt x="299" y="25"/>
                    <a:pt x="292" y="22"/>
                  </a:cubicBezTo>
                  <a:cubicBezTo>
                    <a:pt x="284" y="19"/>
                    <a:pt x="275" y="25"/>
                    <a:pt x="270" y="29"/>
                  </a:cubicBezTo>
                  <a:cubicBezTo>
                    <a:pt x="267" y="30"/>
                    <a:pt x="261" y="30"/>
                    <a:pt x="259" y="31"/>
                  </a:cubicBezTo>
                  <a:cubicBezTo>
                    <a:pt x="255" y="31"/>
                    <a:pt x="254" y="29"/>
                    <a:pt x="250" y="33"/>
                  </a:cubicBezTo>
                  <a:cubicBezTo>
                    <a:pt x="249" y="33"/>
                    <a:pt x="251" y="37"/>
                    <a:pt x="250" y="38"/>
                  </a:cubicBezTo>
                  <a:cubicBezTo>
                    <a:pt x="250" y="38"/>
                    <a:pt x="245" y="42"/>
                    <a:pt x="245" y="43"/>
                  </a:cubicBezTo>
                  <a:cubicBezTo>
                    <a:pt x="244" y="43"/>
                    <a:pt x="247" y="46"/>
                    <a:pt x="246" y="47"/>
                  </a:cubicBezTo>
                  <a:cubicBezTo>
                    <a:pt x="241" y="51"/>
                    <a:pt x="234" y="48"/>
                    <a:pt x="230" y="49"/>
                  </a:cubicBezTo>
                  <a:cubicBezTo>
                    <a:pt x="229" y="50"/>
                    <a:pt x="222" y="55"/>
                    <a:pt x="222" y="55"/>
                  </a:cubicBezTo>
                  <a:cubicBezTo>
                    <a:pt x="219" y="58"/>
                    <a:pt x="217" y="64"/>
                    <a:pt x="215" y="65"/>
                  </a:cubicBezTo>
                  <a:cubicBezTo>
                    <a:pt x="204" y="72"/>
                    <a:pt x="195" y="52"/>
                    <a:pt x="187" y="60"/>
                  </a:cubicBezTo>
                  <a:cubicBezTo>
                    <a:pt x="188" y="66"/>
                    <a:pt x="184" y="64"/>
                    <a:pt x="180" y="66"/>
                  </a:cubicBezTo>
                  <a:cubicBezTo>
                    <a:pt x="173" y="71"/>
                    <a:pt x="172" y="74"/>
                    <a:pt x="164" y="69"/>
                  </a:cubicBezTo>
                  <a:cubicBezTo>
                    <a:pt x="160" y="67"/>
                    <a:pt x="162" y="65"/>
                    <a:pt x="156" y="64"/>
                  </a:cubicBezTo>
                  <a:cubicBezTo>
                    <a:pt x="148" y="62"/>
                    <a:pt x="143" y="66"/>
                    <a:pt x="136" y="59"/>
                  </a:cubicBezTo>
                  <a:cubicBezTo>
                    <a:pt x="124" y="70"/>
                    <a:pt x="111" y="49"/>
                    <a:pt x="100" y="59"/>
                  </a:cubicBezTo>
                  <a:cubicBezTo>
                    <a:pt x="95" y="53"/>
                    <a:pt x="94" y="60"/>
                    <a:pt x="90" y="59"/>
                  </a:cubicBezTo>
                  <a:cubicBezTo>
                    <a:pt x="90" y="66"/>
                    <a:pt x="91" y="73"/>
                    <a:pt x="96" y="78"/>
                  </a:cubicBezTo>
                  <a:cubicBezTo>
                    <a:pt x="97" y="80"/>
                    <a:pt x="101" y="81"/>
                    <a:pt x="103" y="84"/>
                  </a:cubicBezTo>
                  <a:cubicBezTo>
                    <a:pt x="106" y="86"/>
                    <a:pt x="104" y="90"/>
                    <a:pt x="106" y="92"/>
                  </a:cubicBezTo>
                  <a:cubicBezTo>
                    <a:pt x="112" y="97"/>
                    <a:pt x="117" y="92"/>
                    <a:pt x="117" y="103"/>
                  </a:cubicBezTo>
                  <a:cubicBezTo>
                    <a:pt x="117" y="113"/>
                    <a:pt x="111" y="114"/>
                    <a:pt x="102" y="115"/>
                  </a:cubicBezTo>
                  <a:cubicBezTo>
                    <a:pt x="98" y="116"/>
                    <a:pt x="95" y="114"/>
                    <a:pt x="91" y="118"/>
                  </a:cubicBezTo>
                  <a:cubicBezTo>
                    <a:pt x="88" y="120"/>
                    <a:pt x="88" y="127"/>
                    <a:pt x="85" y="129"/>
                  </a:cubicBezTo>
                  <a:cubicBezTo>
                    <a:pt x="78" y="132"/>
                    <a:pt x="74" y="126"/>
                    <a:pt x="69" y="127"/>
                  </a:cubicBezTo>
                  <a:cubicBezTo>
                    <a:pt x="69" y="127"/>
                    <a:pt x="61" y="131"/>
                    <a:pt x="61" y="131"/>
                  </a:cubicBezTo>
                  <a:cubicBezTo>
                    <a:pt x="61" y="131"/>
                    <a:pt x="58" y="137"/>
                    <a:pt x="60" y="136"/>
                  </a:cubicBezTo>
                  <a:cubicBezTo>
                    <a:pt x="55" y="138"/>
                    <a:pt x="51" y="136"/>
                    <a:pt x="48" y="129"/>
                  </a:cubicBezTo>
                  <a:cubicBezTo>
                    <a:pt x="40" y="133"/>
                    <a:pt x="22" y="138"/>
                    <a:pt x="23" y="148"/>
                  </a:cubicBezTo>
                  <a:cubicBezTo>
                    <a:pt x="20" y="149"/>
                    <a:pt x="20" y="149"/>
                    <a:pt x="20" y="149"/>
                  </a:cubicBezTo>
                  <a:cubicBezTo>
                    <a:pt x="16" y="153"/>
                    <a:pt x="16" y="153"/>
                    <a:pt x="16" y="153"/>
                  </a:cubicBezTo>
                  <a:cubicBezTo>
                    <a:pt x="15" y="156"/>
                    <a:pt x="14" y="160"/>
                    <a:pt x="15" y="163"/>
                  </a:cubicBezTo>
                  <a:cubicBezTo>
                    <a:pt x="14" y="166"/>
                    <a:pt x="14" y="166"/>
                    <a:pt x="14" y="166"/>
                  </a:cubicBezTo>
                  <a:cubicBezTo>
                    <a:pt x="22" y="163"/>
                    <a:pt x="30" y="172"/>
                    <a:pt x="26" y="179"/>
                  </a:cubicBezTo>
                  <a:cubicBezTo>
                    <a:pt x="28" y="175"/>
                    <a:pt x="14" y="182"/>
                    <a:pt x="17" y="182"/>
                  </a:cubicBezTo>
                  <a:cubicBezTo>
                    <a:pt x="12" y="182"/>
                    <a:pt x="8" y="182"/>
                    <a:pt x="11" y="175"/>
                  </a:cubicBezTo>
                  <a:cubicBezTo>
                    <a:pt x="7" y="177"/>
                    <a:pt x="7" y="179"/>
                    <a:pt x="5" y="182"/>
                  </a:cubicBezTo>
                  <a:cubicBezTo>
                    <a:pt x="0" y="193"/>
                    <a:pt x="4" y="186"/>
                    <a:pt x="13" y="190"/>
                  </a:cubicBezTo>
                  <a:cubicBezTo>
                    <a:pt x="16" y="192"/>
                    <a:pt x="15" y="196"/>
                    <a:pt x="18" y="196"/>
                  </a:cubicBezTo>
                  <a:cubicBezTo>
                    <a:pt x="21" y="196"/>
                    <a:pt x="22" y="191"/>
                    <a:pt x="24" y="191"/>
                  </a:cubicBezTo>
                  <a:cubicBezTo>
                    <a:pt x="25" y="191"/>
                    <a:pt x="30" y="194"/>
                    <a:pt x="32" y="195"/>
                  </a:cubicBezTo>
                  <a:cubicBezTo>
                    <a:pt x="39" y="191"/>
                    <a:pt x="45" y="188"/>
                    <a:pt x="53" y="192"/>
                  </a:cubicBezTo>
                  <a:cubicBezTo>
                    <a:pt x="57" y="194"/>
                    <a:pt x="55" y="200"/>
                    <a:pt x="62" y="201"/>
                  </a:cubicBezTo>
                  <a:cubicBezTo>
                    <a:pt x="66" y="207"/>
                    <a:pt x="62" y="212"/>
                    <a:pt x="55" y="212"/>
                  </a:cubicBezTo>
                  <a:cubicBezTo>
                    <a:pt x="55" y="216"/>
                    <a:pt x="56" y="219"/>
                    <a:pt x="58" y="222"/>
                  </a:cubicBezTo>
                  <a:cubicBezTo>
                    <a:pt x="51" y="226"/>
                    <a:pt x="57" y="231"/>
                    <a:pt x="64" y="231"/>
                  </a:cubicBezTo>
                  <a:cubicBezTo>
                    <a:pt x="60" y="237"/>
                    <a:pt x="60" y="237"/>
                    <a:pt x="60" y="237"/>
                  </a:cubicBezTo>
                  <a:cubicBezTo>
                    <a:pt x="57" y="242"/>
                    <a:pt x="57" y="247"/>
                    <a:pt x="59" y="252"/>
                  </a:cubicBezTo>
                  <a:cubicBezTo>
                    <a:pt x="59" y="252"/>
                    <a:pt x="59" y="252"/>
                    <a:pt x="59" y="252"/>
                  </a:cubicBezTo>
                  <a:cubicBezTo>
                    <a:pt x="66" y="251"/>
                    <a:pt x="66" y="251"/>
                    <a:pt x="66" y="251"/>
                  </a:cubicBezTo>
                  <a:cubicBezTo>
                    <a:pt x="74" y="253"/>
                    <a:pt x="74" y="253"/>
                    <a:pt x="74" y="253"/>
                  </a:cubicBezTo>
                  <a:cubicBezTo>
                    <a:pt x="77" y="251"/>
                    <a:pt x="77" y="251"/>
                    <a:pt x="77" y="251"/>
                  </a:cubicBezTo>
                  <a:cubicBezTo>
                    <a:pt x="80" y="251"/>
                    <a:pt x="80" y="251"/>
                    <a:pt x="80" y="251"/>
                  </a:cubicBezTo>
                  <a:cubicBezTo>
                    <a:pt x="84" y="249"/>
                    <a:pt x="84" y="249"/>
                    <a:pt x="84" y="249"/>
                  </a:cubicBezTo>
                  <a:cubicBezTo>
                    <a:pt x="97" y="251"/>
                    <a:pt x="110" y="253"/>
                    <a:pt x="123" y="255"/>
                  </a:cubicBezTo>
                  <a:cubicBezTo>
                    <a:pt x="138" y="249"/>
                    <a:pt x="138" y="249"/>
                    <a:pt x="138" y="249"/>
                  </a:cubicBezTo>
                  <a:cubicBezTo>
                    <a:pt x="139" y="248"/>
                    <a:pt x="139" y="248"/>
                    <a:pt x="139" y="248"/>
                  </a:cubicBezTo>
                  <a:cubicBezTo>
                    <a:pt x="128" y="238"/>
                    <a:pt x="128" y="238"/>
                    <a:pt x="128" y="238"/>
                  </a:cubicBezTo>
                  <a:cubicBezTo>
                    <a:pt x="124" y="237"/>
                    <a:pt x="124" y="237"/>
                    <a:pt x="124" y="237"/>
                  </a:cubicBezTo>
                  <a:cubicBezTo>
                    <a:pt x="124" y="234"/>
                    <a:pt x="124" y="234"/>
                    <a:pt x="124" y="234"/>
                  </a:cubicBezTo>
                  <a:cubicBezTo>
                    <a:pt x="122" y="233"/>
                    <a:pt x="122" y="233"/>
                    <a:pt x="122" y="233"/>
                  </a:cubicBezTo>
                  <a:cubicBezTo>
                    <a:pt x="123" y="231"/>
                    <a:pt x="123" y="231"/>
                    <a:pt x="123" y="231"/>
                  </a:cubicBezTo>
                  <a:cubicBezTo>
                    <a:pt x="124" y="230"/>
                    <a:pt x="125" y="230"/>
                    <a:pt x="126" y="229"/>
                  </a:cubicBezTo>
                  <a:cubicBezTo>
                    <a:pt x="127" y="225"/>
                    <a:pt x="127" y="225"/>
                    <a:pt x="127" y="225"/>
                  </a:cubicBezTo>
                  <a:cubicBezTo>
                    <a:pt x="124" y="220"/>
                    <a:pt x="124" y="220"/>
                    <a:pt x="124" y="220"/>
                  </a:cubicBezTo>
                  <a:cubicBezTo>
                    <a:pt x="120" y="219"/>
                    <a:pt x="120" y="219"/>
                    <a:pt x="120" y="219"/>
                  </a:cubicBezTo>
                  <a:cubicBezTo>
                    <a:pt x="123" y="218"/>
                    <a:pt x="123" y="218"/>
                    <a:pt x="123" y="218"/>
                  </a:cubicBezTo>
                  <a:cubicBezTo>
                    <a:pt x="128" y="221"/>
                    <a:pt x="128" y="221"/>
                    <a:pt x="128" y="221"/>
                  </a:cubicBezTo>
                  <a:cubicBezTo>
                    <a:pt x="132" y="225"/>
                    <a:pt x="132" y="225"/>
                    <a:pt x="132" y="225"/>
                  </a:cubicBezTo>
                  <a:cubicBezTo>
                    <a:pt x="132" y="228"/>
                    <a:pt x="132" y="228"/>
                    <a:pt x="132" y="228"/>
                  </a:cubicBezTo>
                  <a:cubicBezTo>
                    <a:pt x="128" y="231"/>
                    <a:pt x="128" y="231"/>
                    <a:pt x="128" y="231"/>
                  </a:cubicBezTo>
                  <a:cubicBezTo>
                    <a:pt x="134" y="235"/>
                    <a:pt x="134" y="235"/>
                    <a:pt x="134" y="235"/>
                  </a:cubicBezTo>
                  <a:cubicBezTo>
                    <a:pt x="139" y="236"/>
                    <a:pt x="139" y="236"/>
                    <a:pt x="139" y="236"/>
                  </a:cubicBezTo>
                  <a:cubicBezTo>
                    <a:pt x="143" y="239"/>
                    <a:pt x="143" y="239"/>
                    <a:pt x="143" y="239"/>
                  </a:cubicBezTo>
                  <a:cubicBezTo>
                    <a:pt x="146" y="239"/>
                    <a:pt x="146" y="239"/>
                    <a:pt x="146" y="239"/>
                  </a:cubicBezTo>
                  <a:cubicBezTo>
                    <a:pt x="148" y="236"/>
                    <a:pt x="148" y="236"/>
                    <a:pt x="148" y="236"/>
                  </a:cubicBezTo>
                  <a:cubicBezTo>
                    <a:pt x="152" y="234"/>
                    <a:pt x="152" y="234"/>
                    <a:pt x="152" y="234"/>
                  </a:cubicBezTo>
                  <a:cubicBezTo>
                    <a:pt x="153" y="231"/>
                    <a:pt x="153" y="231"/>
                    <a:pt x="153" y="231"/>
                  </a:cubicBezTo>
                  <a:cubicBezTo>
                    <a:pt x="157" y="227"/>
                    <a:pt x="157" y="227"/>
                    <a:pt x="157" y="227"/>
                  </a:cubicBezTo>
                  <a:cubicBezTo>
                    <a:pt x="158" y="221"/>
                    <a:pt x="158" y="221"/>
                    <a:pt x="158" y="221"/>
                  </a:cubicBezTo>
                  <a:cubicBezTo>
                    <a:pt x="162" y="216"/>
                    <a:pt x="162" y="216"/>
                    <a:pt x="162" y="216"/>
                  </a:cubicBezTo>
                  <a:cubicBezTo>
                    <a:pt x="167" y="214"/>
                    <a:pt x="167" y="214"/>
                    <a:pt x="167" y="214"/>
                  </a:cubicBezTo>
                  <a:cubicBezTo>
                    <a:pt x="170" y="213"/>
                    <a:pt x="170" y="213"/>
                    <a:pt x="170" y="213"/>
                  </a:cubicBezTo>
                  <a:cubicBezTo>
                    <a:pt x="170" y="213"/>
                    <a:pt x="171" y="213"/>
                    <a:pt x="172" y="213"/>
                  </a:cubicBezTo>
                  <a:cubicBezTo>
                    <a:pt x="162" y="220"/>
                    <a:pt x="162" y="220"/>
                    <a:pt x="162" y="220"/>
                  </a:cubicBezTo>
                  <a:cubicBezTo>
                    <a:pt x="162" y="226"/>
                    <a:pt x="162" y="226"/>
                    <a:pt x="162" y="226"/>
                  </a:cubicBezTo>
                  <a:cubicBezTo>
                    <a:pt x="161" y="229"/>
                    <a:pt x="161" y="229"/>
                    <a:pt x="161" y="229"/>
                  </a:cubicBezTo>
                  <a:cubicBezTo>
                    <a:pt x="158" y="233"/>
                    <a:pt x="158" y="233"/>
                    <a:pt x="158" y="233"/>
                  </a:cubicBezTo>
                  <a:cubicBezTo>
                    <a:pt x="157" y="239"/>
                    <a:pt x="157" y="239"/>
                    <a:pt x="157" y="239"/>
                  </a:cubicBezTo>
                  <a:cubicBezTo>
                    <a:pt x="157" y="246"/>
                    <a:pt x="157" y="246"/>
                    <a:pt x="157" y="246"/>
                  </a:cubicBezTo>
                  <a:cubicBezTo>
                    <a:pt x="159" y="249"/>
                    <a:pt x="159" y="249"/>
                    <a:pt x="159" y="249"/>
                  </a:cubicBezTo>
                  <a:cubicBezTo>
                    <a:pt x="161" y="251"/>
                    <a:pt x="161" y="251"/>
                    <a:pt x="161" y="251"/>
                  </a:cubicBezTo>
                  <a:cubicBezTo>
                    <a:pt x="173" y="253"/>
                    <a:pt x="173" y="253"/>
                    <a:pt x="173" y="253"/>
                  </a:cubicBezTo>
                  <a:cubicBezTo>
                    <a:pt x="173" y="253"/>
                    <a:pt x="175" y="252"/>
                    <a:pt x="175" y="252"/>
                  </a:cubicBezTo>
                  <a:cubicBezTo>
                    <a:pt x="179" y="254"/>
                    <a:pt x="179" y="254"/>
                    <a:pt x="179" y="254"/>
                  </a:cubicBezTo>
                  <a:cubicBezTo>
                    <a:pt x="179" y="254"/>
                    <a:pt x="178" y="255"/>
                    <a:pt x="178" y="255"/>
                  </a:cubicBezTo>
                  <a:cubicBezTo>
                    <a:pt x="178" y="257"/>
                    <a:pt x="178" y="257"/>
                    <a:pt x="178" y="257"/>
                  </a:cubicBezTo>
                  <a:cubicBezTo>
                    <a:pt x="182" y="258"/>
                    <a:pt x="182" y="258"/>
                    <a:pt x="182" y="258"/>
                  </a:cubicBezTo>
                  <a:cubicBezTo>
                    <a:pt x="182" y="259"/>
                    <a:pt x="182" y="259"/>
                    <a:pt x="182" y="259"/>
                  </a:cubicBezTo>
                  <a:cubicBezTo>
                    <a:pt x="179" y="260"/>
                    <a:pt x="179" y="260"/>
                    <a:pt x="179" y="260"/>
                  </a:cubicBezTo>
                  <a:cubicBezTo>
                    <a:pt x="174" y="258"/>
                    <a:pt x="174" y="258"/>
                    <a:pt x="174" y="258"/>
                  </a:cubicBezTo>
                  <a:cubicBezTo>
                    <a:pt x="173" y="257"/>
                    <a:pt x="173" y="257"/>
                    <a:pt x="173" y="257"/>
                  </a:cubicBezTo>
                  <a:cubicBezTo>
                    <a:pt x="167" y="256"/>
                    <a:pt x="167" y="256"/>
                    <a:pt x="167" y="256"/>
                  </a:cubicBezTo>
                  <a:cubicBezTo>
                    <a:pt x="161" y="258"/>
                    <a:pt x="161" y="258"/>
                    <a:pt x="161" y="258"/>
                  </a:cubicBezTo>
                  <a:cubicBezTo>
                    <a:pt x="155" y="256"/>
                    <a:pt x="155" y="256"/>
                    <a:pt x="155" y="256"/>
                  </a:cubicBezTo>
                  <a:cubicBezTo>
                    <a:pt x="154" y="256"/>
                    <a:pt x="154" y="256"/>
                    <a:pt x="154" y="256"/>
                  </a:cubicBezTo>
                  <a:cubicBezTo>
                    <a:pt x="153" y="258"/>
                    <a:pt x="153" y="258"/>
                    <a:pt x="153" y="258"/>
                  </a:cubicBezTo>
                  <a:cubicBezTo>
                    <a:pt x="162" y="270"/>
                    <a:pt x="170" y="281"/>
                    <a:pt x="181" y="291"/>
                  </a:cubicBezTo>
                  <a:cubicBezTo>
                    <a:pt x="189" y="295"/>
                    <a:pt x="196" y="296"/>
                    <a:pt x="204" y="292"/>
                  </a:cubicBezTo>
                  <a:cubicBezTo>
                    <a:pt x="199" y="290"/>
                    <a:pt x="199" y="290"/>
                    <a:pt x="199" y="290"/>
                  </a:cubicBezTo>
                  <a:cubicBezTo>
                    <a:pt x="200" y="289"/>
                    <a:pt x="200" y="289"/>
                    <a:pt x="200" y="289"/>
                  </a:cubicBezTo>
                  <a:cubicBezTo>
                    <a:pt x="209" y="291"/>
                    <a:pt x="239" y="277"/>
                    <a:pt x="238" y="296"/>
                  </a:cubicBezTo>
                  <a:cubicBezTo>
                    <a:pt x="239" y="297"/>
                    <a:pt x="239" y="297"/>
                    <a:pt x="239" y="297"/>
                  </a:cubicBezTo>
                  <a:cubicBezTo>
                    <a:pt x="240" y="297"/>
                    <a:pt x="240" y="297"/>
                    <a:pt x="240" y="297"/>
                  </a:cubicBezTo>
                  <a:cubicBezTo>
                    <a:pt x="240" y="295"/>
                    <a:pt x="240" y="293"/>
                    <a:pt x="239" y="291"/>
                  </a:cubicBezTo>
                  <a:cubicBezTo>
                    <a:pt x="240" y="290"/>
                    <a:pt x="240" y="290"/>
                    <a:pt x="240" y="290"/>
                  </a:cubicBezTo>
                  <a:cubicBezTo>
                    <a:pt x="242" y="295"/>
                    <a:pt x="242" y="295"/>
                    <a:pt x="242" y="295"/>
                  </a:cubicBezTo>
                  <a:cubicBezTo>
                    <a:pt x="245" y="295"/>
                    <a:pt x="245" y="295"/>
                    <a:pt x="245" y="295"/>
                  </a:cubicBezTo>
                  <a:cubicBezTo>
                    <a:pt x="245" y="297"/>
                    <a:pt x="245" y="297"/>
                    <a:pt x="245" y="297"/>
                  </a:cubicBezTo>
                  <a:cubicBezTo>
                    <a:pt x="243" y="297"/>
                    <a:pt x="243" y="297"/>
                    <a:pt x="243" y="297"/>
                  </a:cubicBezTo>
                  <a:cubicBezTo>
                    <a:pt x="243" y="298"/>
                    <a:pt x="243" y="298"/>
                    <a:pt x="243" y="298"/>
                  </a:cubicBezTo>
                  <a:cubicBezTo>
                    <a:pt x="245" y="300"/>
                    <a:pt x="247" y="303"/>
                    <a:pt x="249" y="304"/>
                  </a:cubicBezTo>
                  <a:cubicBezTo>
                    <a:pt x="251" y="304"/>
                    <a:pt x="251" y="304"/>
                    <a:pt x="251" y="304"/>
                  </a:cubicBezTo>
                  <a:cubicBezTo>
                    <a:pt x="252" y="301"/>
                    <a:pt x="252" y="301"/>
                    <a:pt x="252" y="301"/>
                  </a:cubicBezTo>
                  <a:cubicBezTo>
                    <a:pt x="257" y="301"/>
                    <a:pt x="257" y="301"/>
                    <a:pt x="257" y="301"/>
                  </a:cubicBezTo>
                  <a:cubicBezTo>
                    <a:pt x="259" y="302"/>
                    <a:pt x="259" y="302"/>
                    <a:pt x="259" y="302"/>
                  </a:cubicBezTo>
                  <a:cubicBezTo>
                    <a:pt x="264" y="301"/>
                    <a:pt x="270" y="300"/>
                    <a:pt x="275" y="298"/>
                  </a:cubicBezTo>
                  <a:cubicBezTo>
                    <a:pt x="275" y="298"/>
                    <a:pt x="276" y="299"/>
                    <a:pt x="276" y="300"/>
                  </a:cubicBezTo>
                  <a:cubicBezTo>
                    <a:pt x="276" y="298"/>
                    <a:pt x="281" y="296"/>
                    <a:pt x="281" y="293"/>
                  </a:cubicBezTo>
                  <a:close/>
                </a:path>
              </a:pathLst>
            </a:custGeom>
            <a:solidFill>
              <a:schemeClr val="accent6">
                <a:lumMod val="40000"/>
                <a:lumOff val="6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24"/>
            <p:cNvSpPr>
              <a:spLocks/>
            </p:cNvSpPr>
            <p:nvPr/>
          </p:nvSpPr>
          <p:spPr bwMode="auto">
            <a:xfrm>
              <a:off x="4884738" y="5922964"/>
              <a:ext cx="433388" cy="312737"/>
            </a:xfrm>
            <a:custGeom>
              <a:avLst/>
              <a:gdLst>
                <a:gd name="T0" fmla="*/ 1560873494 w 114"/>
                <a:gd name="T1" fmla="*/ 436367276 h 82"/>
                <a:gd name="T2" fmla="*/ 1315180514 w 114"/>
                <a:gd name="T3" fmla="*/ 145457030 h 82"/>
                <a:gd name="T4" fmla="*/ 1315180514 w 114"/>
                <a:gd name="T5" fmla="*/ 160003114 h 82"/>
                <a:gd name="T6" fmla="*/ 1315180514 w 114"/>
                <a:gd name="T7" fmla="*/ 145457030 h 82"/>
                <a:gd name="T8" fmla="*/ 968318048 w 114"/>
                <a:gd name="T9" fmla="*/ 29092169 h 82"/>
                <a:gd name="T10" fmla="*/ 635913254 w 114"/>
                <a:gd name="T11" fmla="*/ 87272692 h 82"/>
                <a:gd name="T12" fmla="*/ 578101576 w 114"/>
                <a:gd name="T13" fmla="*/ 160003114 h 82"/>
                <a:gd name="T14" fmla="*/ 476932089 w 114"/>
                <a:gd name="T15" fmla="*/ 247275806 h 82"/>
                <a:gd name="T16" fmla="*/ 332408596 w 114"/>
                <a:gd name="T17" fmla="*/ 160003114 h 82"/>
                <a:gd name="T18" fmla="*/ 202335171 w 114"/>
                <a:gd name="T19" fmla="*/ 203637553 h 82"/>
                <a:gd name="T20" fmla="*/ 57811678 w 114"/>
                <a:gd name="T21" fmla="*/ 450913360 h 82"/>
                <a:gd name="T22" fmla="*/ 43357808 w 114"/>
                <a:gd name="T23" fmla="*/ 523639968 h 82"/>
                <a:gd name="T24" fmla="*/ 419124212 w 114"/>
                <a:gd name="T25" fmla="*/ 770915774 h 82"/>
                <a:gd name="T26" fmla="*/ 433574281 w 114"/>
                <a:gd name="T27" fmla="*/ 887280635 h 82"/>
                <a:gd name="T28" fmla="*/ 578101576 w 114"/>
                <a:gd name="T29" fmla="*/ 930915075 h 82"/>
                <a:gd name="T30" fmla="*/ 1112845343 w 114"/>
                <a:gd name="T31" fmla="*/ 1061826020 h 82"/>
                <a:gd name="T32" fmla="*/ 1170657021 w 114"/>
                <a:gd name="T33" fmla="*/ 989099412 h 82"/>
                <a:gd name="T34" fmla="*/ 1199560959 w 114"/>
                <a:gd name="T35" fmla="*/ 1018191581 h 82"/>
                <a:gd name="T36" fmla="*/ 1315180514 w 114"/>
                <a:gd name="T37" fmla="*/ 901826720 h 82"/>
                <a:gd name="T38" fmla="*/ 1315180514 w 114"/>
                <a:gd name="T39" fmla="*/ 887280635 h 82"/>
                <a:gd name="T40" fmla="*/ 1315180514 w 114"/>
                <a:gd name="T41" fmla="*/ 800007943 h 82"/>
                <a:gd name="T42" fmla="*/ 1344084452 w 114"/>
                <a:gd name="T43" fmla="*/ 727277521 h 82"/>
                <a:gd name="T44" fmla="*/ 1401896131 w 114"/>
                <a:gd name="T45" fmla="*/ 712731437 h 82"/>
                <a:gd name="T46" fmla="*/ 1401896131 w 114"/>
                <a:gd name="T47" fmla="*/ 669096998 h 82"/>
                <a:gd name="T48" fmla="*/ 1445253939 w 114"/>
                <a:gd name="T49" fmla="*/ 640004829 h 82"/>
                <a:gd name="T50" fmla="*/ 1517515685 w 114"/>
                <a:gd name="T51" fmla="*/ 640004829 h 82"/>
                <a:gd name="T52" fmla="*/ 1575327364 w 114"/>
                <a:gd name="T53" fmla="*/ 625458745 h 82"/>
                <a:gd name="T54" fmla="*/ 1560873494 w 114"/>
                <a:gd name="T55" fmla="*/ 436367276 h 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4" h="82">
                  <a:moveTo>
                    <a:pt x="108" y="30"/>
                  </a:moveTo>
                  <a:cubicBezTo>
                    <a:pt x="114" y="24"/>
                    <a:pt x="98" y="12"/>
                    <a:pt x="91" y="10"/>
                  </a:cubicBezTo>
                  <a:cubicBezTo>
                    <a:pt x="91" y="10"/>
                    <a:pt x="91" y="11"/>
                    <a:pt x="91" y="11"/>
                  </a:cubicBezTo>
                  <a:cubicBezTo>
                    <a:pt x="91" y="11"/>
                    <a:pt x="91" y="10"/>
                    <a:pt x="91" y="10"/>
                  </a:cubicBezTo>
                  <a:cubicBezTo>
                    <a:pt x="86" y="9"/>
                    <a:pt x="70" y="0"/>
                    <a:pt x="67" y="2"/>
                  </a:cubicBezTo>
                  <a:cubicBezTo>
                    <a:pt x="44" y="6"/>
                    <a:pt x="44" y="6"/>
                    <a:pt x="44" y="6"/>
                  </a:cubicBezTo>
                  <a:cubicBezTo>
                    <a:pt x="44" y="7"/>
                    <a:pt x="40" y="11"/>
                    <a:pt x="40" y="11"/>
                  </a:cubicBezTo>
                  <a:cubicBezTo>
                    <a:pt x="33" y="17"/>
                    <a:pt x="33" y="17"/>
                    <a:pt x="33" y="17"/>
                  </a:cubicBezTo>
                  <a:cubicBezTo>
                    <a:pt x="29" y="11"/>
                    <a:pt x="29" y="11"/>
                    <a:pt x="23" y="11"/>
                  </a:cubicBezTo>
                  <a:cubicBezTo>
                    <a:pt x="19" y="10"/>
                    <a:pt x="15" y="10"/>
                    <a:pt x="14" y="14"/>
                  </a:cubicBezTo>
                  <a:cubicBezTo>
                    <a:pt x="5" y="12"/>
                    <a:pt x="0" y="23"/>
                    <a:pt x="4" y="31"/>
                  </a:cubicBezTo>
                  <a:cubicBezTo>
                    <a:pt x="3" y="36"/>
                    <a:pt x="3" y="36"/>
                    <a:pt x="3" y="36"/>
                  </a:cubicBezTo>
                  <a:cubicBezTo>
                    <a:pt x="17" y="37"/>
                    <a:pt x="23" y="42"/>
                    <a:pt x="29" y="53"/>
                  </a:cubicBezTo>
                  <a:cubicBezTo>
                    <a:pt x="30" y="61"/>
                    <a:pt x="30" y="61"/>
                    <a:pt x="30" y="61"/>
                  </a:cubicBezTo>
                  <a:cubicBezTo>
                    <a:pt x="33" y="63"/>
                    <a:pt x="36" y="67"/>
                    <a:pt x="40" y="64"/>
                  </a:cubicBezTo>
                  <a:cubicBezTo>
                    <a:pt x="54" y="48"/>
                    <a:pt x="61" y="82"/>
                    <a:pt x="77" y="73"/>
                  </a:cubicBezTo>
                  <a:cubicBezTo>
                    <a:pt x="77" y="73"/>
                    <a:pt x="81" y="68"/>
                    <a:pt x="81" y="68"/>
                  </a:cubicBezTo>
                  <a:cubicBezTo>
                    <a:pt x="83" y="70"/>
                    <a:pt x="83" y="70"/>
                    <a:pt x="83" y="70"/>
                  </a:cubicBezTo>
                  <a:cubicBezTo>
                    <a:pt x="91" y="62"/>
                    <a:pt x="91" y="62"/>
                    <a:pt x="91" y="62"/>
                  </a:cubicBezTo>
                  <a:cubicBezTo>
                    <a:pt x="91" y="61"/>
                    <a:pt x="91" y="61"/>
                    <a:pt x="91" y="61"/>
                  </a:cubicBezTo>
                  <a:cubicBezTo>
                    <a:pt x="91" y="59"/>
                    <a:pt x="91" y="57"/>
                    <a:pt x="91" y="55"/>
                  </a:cubicBezTo>
                  <a:cubicBezTo>
                    <a:pt x="93" y="50"/>
                    <a:pt x="93" y="50"/>
                    <a:pt x="93" y="50"/>
                  </a:cubicBezTo>
                  <a:cubicBezTo>
                    <a:pt x="97" y="49"/>
                    <a:pt x="97" y="49"/>
                    <a:pt x="97" y="49"/>
                  </a:cubicBezTo>
                  <a:cubicBezTo>
                    <a:pt x="97" y="46"/>
                    <a:pt x="97" y="46"/>
                    <a:pt x="97" y="46"/>
                  </a:cubicBezTo>
                  <a:cubicBezTo>
                    <a:pt x="98" y="46"/>
                    <a:pt x="100" y="44"/>
                    <a:pt x="100" y="44"/>
                  </a:cubicBezTo>
                  <a:cubicBezTo>
                    <a:pt x="105" y="44"/>
                    <a:pt x="105" y="44"/>
                    <a:pt x="105" y="44"/>
                  </a:cubicBezTo>
                  <a:cubicBezTo>
                    <a:pt x="109" y="43"/>
                    <a:pt x="109" y="43"/>
                    <a:pt x="109" y="43"/>
                  </a:cubicBezTo>
                  <a:cubicBezTo>
                    <a:pt x="107" y="38"/>
                    <a:pt x="104" y="34"/>
                    <a:pt x="108" y="30"/>
                  </a:cubicBezTo>
                  <a:close/>
                </a:path>
              </a:pathLst>
            </a:custGeom>
            <a:solidFill>
              <a:schemeClr val="accent5">
                <a:lumMod val="75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25"/>
            <p:cNvSpPr>
              <a:spLocks/>
            </p:cNvSpPr>
            <p:nvPr/>
          </p:nvSpPr>
          <p:spPr bwMode="auto">
            <a:xfrm>
              <a:off x="4900613" y="5356226"/>
              <a:ext cx="406400" cy="604837"/>
            </a:xfrm>
            <a:custGeom>
              <a:avLst/>
              <a:gdLst>
                <a:gd name="T0" fmla="*/ 1471430071 w 107"/>
                <a:gd name="T1" fmla="*/ 1693045275 h 159"/>
                <a:gd name="T2" fmla="*/ 1457004770 w 107"/>
                <a:gd name="T3" fmla="*/ 1635163515 h 159"/>
                <a:gd name="T4" fmla="*/ 1356023865 w 107"/>
                <a:gd name="T5" fmla="*/ 1533870436 h 159"/>
                <a:gd name="T6" fmla="*/ 1428154168 w 107"/>
                <a:gd name="T7" fmla="*/ 1475988676 h 159"/>
                <a:gd name="T8" fmla="*/ 1514709772 w 107"/>
                <a:gd name="T9" fmla="*/ 1360225157 h 159"/>
                <a:gd name="T10" fmla="*/ 1543560374 w 107"/>
                <a:gd name="T11" fmla="*/ 1157638998 h 159"/>
                <a:gd name="T12" fmla="*/ 1471430071 w 107"/>
                <a:gd name="T13" fmla="*/ 1041871675 h 159"/>
                <a:gd name="T14" fmla="*/ 1327173264 w 107"/>
                <a:gd name="T15" fmla="*/ 1070812554 h 159"/>
                <a:gd name="T16" fmla="*/ 1298322662 w 107"/>
                <a:gd name="T17" fmla="*/ 1027401235 h 159"/>
                <a:gd name="T18" fmla="*/ 1255042961 w 107"/>
                <a:gd name="T19" fmla="*/ 1041871675 h 159"/>
                <a:gd name="T20" fmla="*/ 1197341757 w 107"/>
                <a:gd name="T21" fmla="*/ 1114223874 h 159"/>
                <a:gd name="T22" fmla="*/ 1182916456 w 107"/>
                <a:gd name="T23" fmla="*/ 1012930795 h 159"/>
                <a:gd name="T24" fmla="*/ 1168491155 w 107"/>
                <a:gd name="T25" fmla="*/ 911637715 h 159"/>
                <a:gd name="T26" fmla="*/ 1110786153 w 107"/>
                <a:gd name="T27" fmla="*/ 839285516 h 159"/>
                <a:gd name="T28" fmla="*/ 1038655850 w 107"/>
                <a:gd name="T29" fmla="*/ 810344636 h 159"/>
                <a:gd name="T30" fmla="*/ 966529346 w 107"/>
                <a:gd name="T31" fmla="*/ 824815076 h 159"/>
                <a:gd name="T32" fmla="*/ 894399043 w 107"/>
                <a:gd name="T33" fmla="*/ 709051556 h 159"/>
                <a:gd name="T34" fmla="*/ 822268740 w 107"/>
                <a:gd name="T35" fmla="*/ 564347157 h 159"/>
                <a:gd name="T36" fmla="*/ 807843439 w 107"/>
                <a:gd name="T37" fmla="*/ 491994957 h 159"/>
                <a:gd name="T38" fmla="*/ 721291634 w 107"/>
                <a:gd name="T39" fmla="*/ 463054078 h 159"/>
                <a:gd name="T40" fmla="*/ 706862535 w 107"/>
                <a:gd name="T41" fmla="*/ 665640237 h 159"/>
                <a:gd name="T42" fmla="*/ 533755125 w 107"/>
                <a:gd name="T43" fmla="*/ 506465397 h 159"/>
                <a:gd name="T44" fmla="*/ 461624822 w 107"/>
                <a:gd name="T45" fmla="*/ 376231438 h 159"/>
                <a:gd name="T46" fmla="*/ 418348920 w 107"/>
                <a:gd name="T47" fmla="*/ 390701878 h 159"/>
                <a:gd name="T48" fmla="*/ 317368015 w 107"/>
                <a:gd name="T49" fmla="*/ 173645279 h 159"/>
                <a:gd name="T50" fmla="*/ 173111207 w 107"/>
                <a:gd name="T51" fmla="*/ 0 h 159"/>
                <a:gd name="T52" fmla="*/ 28850602 w 107"/>
                <a:gd name="T53" fmla="*/ 57881760 h 159"/>
                <a:gd name="T54" fmla="*/ 57705002 w 107"/>
                <a:gd name="T55" fmla="*/ 361760998 h 159"/>
                <a:gd name="T56" fmla="*/ 115406206 w 107"/>
                <a:gd name="T57" fmla="*/ 593288037 h 159"/>
                <a:gd name="T58" fmla="*/ 216387110 w 107"/>
                <a:gd name="T59" fmla="*/ 593288037 h 159"/>
                <a:gd name="T60" fmla="*/ 331793316 w 107"/>
                <a:gd name="T61" fmla="*/ 940578595 h 159"/>
                <a:gd name="T62" fmla="*/ 288517413 w 107"/>
                <a:gd name="T63" fmla="*/ 1128694314 h 159"/>
                <a:gd name="T64" fmla="*/ 288517413 w 107"/>
                <a:gd name="T65" fmla="*/ 1273402517 h 159"/>
                <a:gd name="T66" fmla="*/ 216387110 w 107"/>
                <a:gd name="T67" fmla="*/ 1244461638 h 159"/>
                <a:gd name="T68" fmla="*/ 144256807 w 107"/>
                <a:gd name="T69" fmla="*/ 1389166037 h 159"/>
                <a:gd name="T70" fmla="*/ 187536508 w 107"/>
                <a:gd name="T71" fmla="*/ 1693045275 h 159"/>
                <a:gd name="T72" fmla="*/ 245237712 w 107"/>
                <a:gd name="T73" fmla="*/ 1808808795 h 159"/>
                <a:gd name="T74" fmla="*/ 375069219 w 107"/>
                <a:gd name="T75" fmla="*/ 2025865393 h 159"/>
                <a:gd name="T76" fmla="*/ 403923619 w 107"/>
                <a:gd name="T77" fmla="*/ 2083747153 h 159"/>
                <a:gd name="T78" fmla="*/ 476050123 w 107"/>
                <a:gd name="T79" fmla="*/ 2098217593 h 159"/>
                <a:gd name="T80" fmla="*/ 577031028 w 107"/>
                <a:gd name="T81" fmla="*/ 2147483646 h 159"/>
                <a:gd name="T82" fmla="*/ 908824344 w 107"/>
                <a:gd name="T83" fmla="*/ 2147483646 h 159"/>
                <a:gd name="T84" fmla="*/ 1255042961 w 107"/>
                <a:gd name="T85" fmla="*/ 2147483646 h 159"/>
                <a:gd name="T86" fmla="*/ 1327173264 w 107"/>
                <a:gd name="T87" fmla="*/ 2147483646 h 159"/>
                <a:gd name="T88" fmla="*/ 1399303566 w 107"/>
                <a:gd name="T89" fmla="*/ 2098217593 h 159"/>
                <a:gd name="T90" fmla="*/ 1283897361 w 107"/>
                <a:gd name="T91" fmla="*/ 2040335833 h 159"/>
                <a:gd name="T92" fmla="*/ 1370449166 w 107"/>
                <a:gd name="T93" fmla="*/ 1895631434 h 159"/>
                <a:gd name="T94" fmla="*/ 1500284471 w 107"/>
                <a:gd name="T95" fmla="*/ 1837749674 h 159"/>
                <a:gd name="T96" fmla="*/ 1471430071 w 107"/>
                <a:gd name="T97" fmla="*/ 1693045275 h 1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7" h="159">
                  <a:moveTo>
                    <a:pt x="102" y="117"/>
                  </a:moveTo>
                  <a:cubicBezTo>
                    <a:pt x="102" y="116"/>
                    <a:pt x="101" y="113"/>
                    <a:pt x="101" y="113"/>
                  </a:cubicBezTo>
                  <a:cubicBezTo>
                    <a:pt x="99" y="108"/>
                    <a:pt x="96" y="109"/>
                    <a:pt x="94" y="106"/>
                  </a:cubicBezTo>
                  <a:cubicBezTo>
                    <a:pt x="93" y="105"/>
                    <a:pt x="99" y="102"/>
                    <a:pt x="99" y="102"/>
                  </a:cubicBezTo>
                  <a:cubicBezTo>
                    <a:pt x="100" y="97"/>
                    <a:pt x="104" y="98"/>
                    <a:pt x="105" y="94"/>
                  </a:cubicBezTo>
                  <a:cubicBezTo>
                    <a:pt x="106" y="92"/>
                    <a:pt x="107" y="82"/>
                    <a:pt x="107" y="80"/>
                  </a:cubicBezTo>
                  <a:cubicBezTo>
                    <a:pt x="107" y="81"/>
                    <a:pt x="101" y="71"/>
                    <a:pt x="102" y="72"/>
                  </a:cubicBezTo>
                  <a:cubicBezTo>
                    <a:pt x="99" y="70"/>
                    <a:pt x="95" y="72"/>
                    <a:pt x="92" y="74"/>
                  </a:cubicBezTo>
                  <a:cubicBezTo>
                    <a:pt x="90" y="71"/>
                    <a:pt x="90" y="71"/>
                    <a:pt x="90" y="71"/>
                  </a:cubicBezTo>
                  <a:cubicBezTo>
                    <a:pt x="87" y="72"/>
                    <a:pt x="87" y="72"/>
                    <a:pt x="87" y="72"/>
                  </a:cubicBezTo>
                  <a:cubicBezTo>
                    <a:pt x="86" y="72"/>
                    <a:pt x="90" y="77"/>
                    <a:pt x="83" y="77"/>
                  </a:cubicBezTo>
                  <a:cubicBezTo>
                    <a:pt x="78" y="76"/>
                    <a:pt x="80" y="73"/>
                    <a:pt x="82" y="70"/>
                  </a:cubicBezTo>
                  <a:cubicBezTo>
                    <a:pt x="81" y="63"/>
                    <a:pt x="81" y="63"/>
                    <a:pt x="81" y="63"/>
                  </a:cubicBezTo>
                  <a:cubicBezTo>
                    <a:pt x="77" y="64"/>
                    <a:pt x="77" y="62"/>
                    <a:pt x="77" y="58"/>
                  </a:cubicBezTo>
                  <a:cubicBezTo>
                    <a:pt x="72" y="56"/>
                    <a:pt x="72" y="56"/>
                    <a:pt x="72" y="56"/>
                  </a:cubicBezTo>
                  <a:cubicBezTo>
                    <a:pt x="67" y="57"/>
                    <a:pt x="67" y="57"/>
                    <a:pt x="67" y="57"/>
                  </a:cubicBezTo>
                  <a:cubicBezTo>
                    <a:pt x="66" y="55"/>
                    <a:pt x="64" y="52"/>
                    <a:pt x="62" y="49"/>
                  </a:cubicBezTo>
                  <a:cubicBezTo>
                    <a:pt x="62" y="45"/>
                    <a:pt x="60" y="41"/>
                    <a:pt x="57" y="39"/>
                  </a:cubicBezTo>
                  <a:cubicBezTo>
                    <a:pt x="56" y="34"/>
                    <a:pt x="56" y="34"/>
                    <a:pt x="56" y="34"/>
                  </a:cubicBezTo>
                  <a:cubicBezTo>
                    <a:pt x="56" y="34"/>
                    <a:pt x="49" y="33"/>
                    <a:pt x="50" y="32"/>
                  </a:cubicBezTo>
                  <a:cubicBezTo>
                    <a:pt x="44" y="35"/>
                    <a:pt x="54" y="43"/>
                    <a:pt x="49" y="46"/>
                  </a:cubicBezTo>
                  <a:cubicBezTo>
                    <a:pt x="45" y="48"/>
                    <a:pt x="38" y="38"/>
                    <a:pt x="37" y="35"/>
                  </a:cubicBezTo>
                  <a:cubicBezTo>
                    <a:pt x="32" y="34"/>
                    <a:pt x="32" y="30"/>
                    <a:pt x="32" y="26"/>
                  </a:cubicBezTo>
                  <a:cubicBezTo>
                    <a:pt x="29" y="27"/>
                    <a:pt x="29" y="27"/>
                    <a:pt x="29" y="27"/>
                  </a:cubicBezTo>
                  <a:cubicBezTo>
                    <a:pt x="30" y="21"/>
                    <a:pt x="27" y="16"/>
                    <a:pt x="22" y="12"/>
                  </a:cubicBezTo>
                  <a:cubicBezTo>
                    <a:pt x="18" y="9"/>
                    <a:pt x="19" y="3"/>
                    <a:pt x="12" y="0"/>
                  </a:cubicBezTo>
                  <a:cubicBezTo>
                    <a:pt x="11" y="5"/>
                    <a:pt x="5" y="5"/>
                    <a:pt x="2" y="4"/>
                  </a:cubicBezTo>
                  <a:cubicBezTo>
                    <a:pt x="0" y="10"/>
                    <a:pt x="3" y="19"/>
                    <a:pt x="4" y="25"/>
                  </a:cubicBezTo>
                  <a:cubicBezTo>
                    <a:pt x="5" y="26"/>
                    <a:pt x="9" y="41"/>
                    <a:pt x="8" y="41"/>
                  </a:cubicBezTo>
                  <a:cubicBezTo>
                    <a:pt x="9" y="41"/>
                    <a:pt x="13" y="41"/>
                    <a:pt x="15" y="41"/>
                  </a:cubicBezTo>
                  <a:cubicBezTo>
                    <a:pt x="16" y="48"/>
                    <a:pt x="18" y="59"/>
                    <a:pt x="23" y="65"/>
                  </a:cubicBezTo>
                  <a:cubicBezTo>
                    <a:pt x="23" y="70"/>
                    <a:pt x="21" y="73"/>
                    <a:pt x="20" y="78"/>
                  </a:cubicBezTo>
                  <a:cubicBezTo>
                    <a:pt x="19" y="82"/>
                    <a:pt x="21" y="85"/>
                    <a:pt x="20" y="88"/>
                  </a:cubicBezTo>
                  <a:cubicBezTo>
                    <a:pt x="18" y="91"/>
                    <a:pt x="15" y="86"/>
                    <a:pt x="15" y="86"/>
                  </a:cubicBezTo>
                  <a:cubicBezTo>
                    <a:pt x="13" y="87"/>
                    <a:pt x="11" y="94"/>
                    <a:pt x="10" y="96"/>
                  </a:cubicBezTo>
                  <a:cubicBezTo>
                    <a:pt x="11" y="103"/>
                    <a:pt x="13" y="110"/>
                    <a:pt x="13" y="117"/>
                  </a:cubicBezTo>
                  <a:cubicBezTo>
                    <a:pt x="13" y="120"/>
                    <a:pt x="14" y="123"/>
                    <a:pt x="17" y="125"/>
                  </a:cubicBezTo>
                  <a:cubicBezTo>
                    <a:pt x="15" y="131"/>
                    <a:pt x="22" y="136"/>
                    <a:pt x="26" y="140"/>
                  </a:cubicBezTo>
                  <a:cubicBezTo>
                    <a:pt x="27" y="140"/>
                    <a:pt x="26" y="143"/>
                    <a:pt x="28" y="144"/>
                  </a:cubicBezTo>
                  <a:cubicBezTo>
                    <a:pt x="29" y="146"/>
                    <a:pt x="32" y="144"/>
                    <a:pt x="33" y="145"/>
                  </a:cubicBezTo>
                  <a:cubicBezTo>
                    <a:pt x="36" y="149"/>
                    <a:pt x="37" y="150"/>
                    <a:pt x="40" y="155"/>
                  </a:cubicBezTo>
                  <a:cubicBezTo>
                    <a:pt x="63" y="151"/>
                    <a:pt x="63" y="151"/>
                    <a:pt x="63" y="151"/>
                  </a:cubicBezTo>
                  <a:cubicBezTo>
                    <a:pt x="67" y="149"/>
                    <a:pt x="82" y="158"/>
                    <a:pt x="87" y="159"/>
                  </a:cubicBezTo>
                  <a:cubicBezTo>
                    <a:pt x="90" y="157"/>
                    <a:pt x="92" y="154"/>
                    <a:pt x="92" y="151"/>
                  </a:cubicBezTo>
                  <a:cubicBezTo>
                    <a:pt x="94" y="150"/>
                    <a:pt x="97" y="147"/>
                    <a:pt x="97" y="145"/>
                  </a:cubicBezTo>
                  <a:cubicBezTo>
                    <a:pt x="97" y="139"/>
                    <a:pt x="91" y="143"/>
                    <a:pt x="89" y="141"/>
                  </a:cubicBezTo>
                  <a:cubicBezTo>
                    <a:pt x="83" y="135"/>
                    <a:pt x="86" y="127"/>
                    <a:pt x="95" y="131"/>
                  </a:cubicBezTo>
                  <a:cubicBezTo>
                    <a:pt x="97" y="129"/>
                    <a:pt x="103" y="128"/>
                    <a:pt x="104" y="127"/>
                  </a:cubicBezTo>
                  <a:cubicBezTo>
                    <a:pt x="107" y="123"/>
                    <a:pt x="101" y="121"/>
                    <a:pt x="102" y="117"/>
                  </a:cubicBezTo>
                  <a:close/>
                </a:path>
              </a:pathLst>
            </a:custGeom>
            <a:solidFill>
              <a:srgbClr val="00206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26"/>
            <p:cNvSpPr>
              <a:spLocks/>
            </p:cNvSpPr>
            <p:nvPr/>
          </p:nvSpPr>
          <p:spPr bwMode="auto">
            <a:xfrm>
              <a:off x="4264025" y="5726114"/>
              <a:ext cx="430213" cy="425450"/>
            </a:xfrm>
            <a:custGeom>
              <a:avLst/>
              <a:gdLst>
                <a:gd name="T0" fmla="*/ 884179088 w 113"/>
                <a:gd name="T1" fmla="*/ 1515130014 h 112"/>
                <a:gd name="T2" fmla="*/ 942158856 w 113"/>
                <a:gd name="T3" fmla="*/ 1529561126 h 112"/>
                <a:gd name="T4" fmla="*/ 1145082333 w 113"/>
                <a:gd name="T5" fmla="*/ 1457413163 h 112"/>
                <a:gd name="T6" fmla="*/ 1290029849 w 113"/>
                <a:gd name="T7" fmla="*/ 1356402976 h 112"/>
                <a:gd name="T8" fmla="*/ 1550936901 w 113"/>
                <a:gd name="T9" fmla="*/ 1212107050 h 112"/>
                <a:gd name="T10" fmla="*/ 1623410659 w 113"/>
                <a:gd name="T11" fmla="*/ 865790750 h 112"/>
                <a:gd name="T12" fmla="*/ 1550936901 w 113"/>
                <a:gd name="T13" fmla="*/ 606053525 h 112"/>
                <a:gd name="T14" fmla="*/ 1594418872 w 113"/>
                <a:gd name="T15" fmla="*/ 432895375 h 112"/>
                <a:gd name="T16" fmla="*/ 1319021636 w 113"/>
                <a:gd name="T17" fmla="*/ 245306113 h 112"/>
                <a:gd name="T18" fmla="*/ 1232053888 w 113"/>
                <a:gd name="T19" fmla="*/ 72147963 h 112"/>
                <a:gd name="T20" fmla="*/ 1072608574 w 113"/>
                <a:gd name="T21" fmla="*/ 14431112 h 112"/>
                <a:gd name="T22" fmla="*/ 1072608574 w 113"/>
                <a:gd name="T23" fmla="*/ 28858425 h 112"/>
                <a:gd name="T24" fmla="*/ 1072608574 w 113"/>
                <a:gd name="T25" fmla="*/ 14431112 h 112"/>
                <a:gd name="T26" fmla="*/ 898673078 w 113"/>
                <a:gd name="T27" fmla="*/ 57720650 h 112"/>
                <a:gd name="T28" fmla="*/ 753725562 w 113"/>
                <a:gd name="T29" fmla="*/ 86579075 h 112"/>
                <a:gd name="T30" fmla="*/ 521810297 w 113"/>
                <a:gd name="T31" fmla="*/ 28858425 h 112"/>
                <a:gd name="T32" fmla="*/ 304389023 w 113"/>
                <a:gd name="T33" fmla="*/ 404036950 h 112"/>
                <a:gd name="T34" fmla="*/ 304389023 w 113"/>
                <a:gd name="T35" fmla="*/ 548332875 h 112"/>
                <a:gd name="T36" fmla="*/ 391356771 w 113"/>
                <a:gd name="T37" fmla="*/ 634911950 h 112"/>
                <a:gd name="T38" fmla="*/ 478324519 w 113"/>
                <a:gd name="T39" fmla="*/ 692632600 h 112"/>
                <a:gd name="T40" fmla="*/ 550798277 w 113"/>
                <a:gd name="T41" fmla="*/ 952369825 h 112"/>
                <a:gd name="T42" fmla="*/ 260907052 w 113"/>
                <a:gd name="T43" fmla="*/ 1111096863 h 112"/>
                <a:gd name="T44" fmla="*/ 0 w 113"/>
                <a:gd name="T45" fmla="*/ 1010086676 h 112"/>
                <a:gd name="T46" fmla="*/ 86967748 w 113"/>
                <a:gd name="T47" fmla="*/ 1240965475 h 112"/>
                <a:gd name="T48" fmla="*/ 57979768 w 113"/>
                <a:gd name="T49" fmla="*/ 1269823901 h 112"/>
                <a:gd name="T50" fmla="*/ 101461738 w 113"/>
                <a:gd name="T51" fmla="*/ 1313113438 h 112"/>
                <a:gd name="T52" fmla="*/ 231915265 w 113"/>
                <a:gd name="T53" fmla="*/ 1500702700 h 112"/>
                <a:gd name="T54" fmla="*/ 362368791 w 113"/>
                <a:gd name="T55" fmla="*/ 1558419551 h 112"/>
                <a:gd name="T56" fmla="*/ 376862781 w 113"/>
                <a:gd name="T57" fmla="*/ 1529561126 h 112"/>
                <a:gd name="T58" fmla="*/ 478324519 w 113"/>
                <a:gd name="T59" fmla="*/ 1558419551 h 112"/>
                <a:gd name="T60" fmla="*/ 521810297 w 113"/>
                <a:gd name="T61" fmla="*/ 1500702700 h 112"/>
                <a:gd name="T62" fmla="*/ 695745794 w 113"/>
                <a:gd name="T63" fmla="*/ 1616140201 h 112"/>
                <a:gd name="T64" fmla="*/ 884179088 w 113"/>
                <a:gd name="T65" fmla="*/ 1515130014 h 1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3" h="112">
                  <a:moveTo>
                    <a:pt x="61" y="105"/>
                  </a:moveTo>
                  <a:cubicBezTo>
                    <a:pt x="65" y="106"/>
                    <a:pt x="65" y="106"/>
                    <a:pt x="65" y="106"/>
                  </a:cubicBezTo>
                  <a:cubicBezTo>
                    <a:pt x="70" y="105"/>
                    <a:pt x="73" y="102"/>
                    <a:pt x="79" y="101"/>
                  </a:cubicBezTo>
                  <a:cubicBezTo>
                    <a:pt x="83" y="100"/>
                    <a:pt x="91" y="103"/>
                    <a:pt x="89" y="94"/>
                  </a:cubicBezTo>
                  <a:cubicBezTo>
                    <a:pt x="96" y="92"/>
                    <a:pt x="100" y="86"/>
                    <a:pt x="107" y="84"/>
                  </a:cubicBezTo>
                  <a:cubicBezTo>
                    <a:pt x="105" y="74"/>
                    <a:pt x="113" y="69"/>
                    <a:pt x="112" y="60"/>
                  </a:cubicBezTo>
                  <a:cubicBezTo>
                    <a:pt x="112" y="54"/>
                    <a:pt x="107" y="49"/>
                    <a:pt x="107" y="42"/>
                  </a:cubicBezTo>
                  <a:cubicBezTo>
                    <a:pt x="108" y="39"/>
                    <a:pt x="111" y="33"/>
                    <a:pt x="110" y="30"/>
                  </a:cubicBezTo>
                  <a:cubicBezTo>
                    <a:pt x="107" y="24"/>
                    <a:pt x="95" y="23"/>
                    <a:pt x="91" y="17"/>
                  </a:cubicBezTo>
                  <a:cubicBezTo>
                    <a:pt x="88" y="14"/>
                    <a:pt x="88" y="8"/>
                    <a:pt x="85" y="5"/>
                  </a:cubicBezTo>
                  <a:cubicBezTo>
                    <a:pt x="82" y="3"/>
                    <a:pt x="77" y="2"/>
                    <a:pt x="74" y="1"/>
                  </a:cubicBezTo>
                  <a:cubicBezTo>
                    <a:pt x="74" y="1"/>
                    <a:pt x="74" y="2"/>
                    <a:pt x="74" y="2"/>
                  </a:cubicBezTo>
                  <a:cubicBezTo>
                    <a:pt x="74" y="2"/>
                    <a:pt x="74" y="1"/>
                    <a:pt x="74" y="1"/>
                  </a:cubicBezTo>
                  <a:cubicBezTo>
                    <a:pt x="68" y="2"/>
                    <a:pt x="66" y="3"/>
                    <a:pt x="62" y="4"/>
                  </a:cubicBezTo>
                  <a:cubicBezTo>
                    <a:pt x="59" y="5"/>
                    <a:pt x="55" y="6"/>
                    <a:pt x="52" y="6"/>
                  </a:cubicBezTo>
                  <a:cubicBezTo>
                    <a:pt x="46" y="6"/>
                    <a:pt x="42" y="0"/>
                    <a:pt x="36" y="2"/>
                  </a:cubicBezTo>
                  <a:cubicBezTo>
                    <a:pt x="22" y="6"/>
                    <a:pt x="32" y="30"/>
                    <a:pt x="21" y="28"/>
                  </a:cubicBezTo>
                  <a:cubicBezTo>
                    <a:pt x="21" y="38"/>
                    <a:pt x="21" y="38"/>
                    <a:pt x="21" y="38"/>
                  </a:cubicBezTo>
                  <a:cubicBezTo>
                    <a:pt x="27" y="39"/>
                    <a:pt x="24" y="42"/>
                    <a:pt x="27" y="44"/>
                  </a:cubicBezTo>
                  <a:cubicBezTo>
                    <a:pt x="29" y="46"/>
                    <a:pt x="32" y="46"/>
                    <a:pt x="33" y="48"/>
                  </a:cubicBezTo>
                  <a:cubicBezTo>
                    <a:pt x="37" y="53"/>
                    <a:pt x="40" y="60"/>
                    <a:pt x="38" y="66"/>
                  </a:cubicBezTo>
                  <a:cubicBezTo>
                    <a:pt x="30" y="71"/>
                    <a:pt x="23" y="67"/>
                    <a:pt x="18" y="77"/>
                  </a:cubicBezTo>
                  <a:cubicBezTo>
                    <a:pt x="12" y="74"/>
                    <a:pt x="6" y="71"/>
                    <a:pt x="0" y="70"/>
                  </a:cubicBezTo>
                  <a:cubicBezTo>
                    <a:pt x="0" y="76"/>
                    <a:pt x="2" y="81"/>
                    <a:pt x="6" y="86"/>
                  </a:cubicBezTo>
                  <a:cubicBezTo>
                    <a:pt x="4" y="88"/>
                    <a:pt x="4" y="88"/>
                    <a:pt x="4" y="88"/>
                  </a:cubicBezTo>
                  <a:cubicBezTo>
                    <a:pt x="7" y="91"/>
                    <a:pt x="7" y="91"/>
                    <a:pt x="7" y="91"/>
                  </a:cubicBezTo>
                  <a:cubicBezTo>
                    <a:pt x="12" y="93"/>
                    <a:pt x="15" y="99"/>
                    <a:pt x="16" y="104"/>
                  </a:cubicBezTo>
                  <a:cubicBezTo>
                    <a:pt x="18" y="106"/>
                    <a:pt x="22" y="107"/>
                    <a:pt x="25" y="108"/>
                  </a:cubicBezTo>
                  <a:cubicBezTo>
                    <a:pt x="26" y="106"/>
                    <a:pt x="26" y="106"/>
                    <a:pt x="26" y="106"/>
                  </a:cubicBezTo>
                  <a:cubicBezTo>
                    <a:pt x="33" y="108"/>
                    <a:pt x="33" y="108"/>
                    <a:pt x="33" y="108"/>
                  </a:cubicBezTo>
                  <a:cubicBezTo>
                    <a:pt x="36" y="104"/>
                    <a:pt x="36" y="104"/>
                    <a:pt x="36" y="104"/>
                  </a:cubicBezTo>
                  <a:cubicBezTo>
                    <a:pt x="42" y="103"/>
                    <a:pt x="47" y="106"/>
                    <a:pt x="48" y="112"/>
                  </a:cubicBezTo>
                  <a:cubicBezTo>
                    <a:pt x="52" y="109"/>
                    <a:pt x="56" y="106"/>
                    <a:pt x="61" y="105"/>
                  </a:cubicBezTo>
                  <a:close/>
                </a:path>
              </a:pathLst>
            </a:custGeom>
            <a:solidFill>
              <a:schemeClr val="accent2">
                <a:lumMod val="60000"/>
                <a:lumOff val="40000"/>
              </a:schemeClr>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27"/>
            <p:cNvSpPr>
              <a:spLocks/>
            </p:cNvSpPr>
            <p:nvPr/>
          </p:nvSpPr>
          <p:spPr bwMode="auto">
            <a:xfrm>
              <a:off x="4945063" y="5299076"/>
              <a:ext cx="309563" cy="354012"/>
            </a:xfrm>
            <a:custGeom>
              <a:avLst/>
              <a:gdLst>
                <a:gd name="T0" fmla="*/ 774113875 w 81"/>
                <a:gd name="T1" fmla="*/ 130409646 h 93"/>
                <a:gd name="T2" fmla="*/ 408963297 w 81"/>
                <a:gd name="T3" fmla="*/ 130409646 h 93"/>
                <a:gd name="T4" fmla="*/ 102239869 w 81"/>
                <a:gd name="T5" fmla="*/ 28979498 h 93"/>
                <a:gd name="T6" fmla="*/ 0 w 81"/>
                <a:gd name="T7" fmla="*/ 217351948 h 93"/>
                <a:gd name="T8" fmla="*/ 146060231 w 81"/>
                <a:gd name="T9" fmla="*/ 391232746 h 93"/>
                <a:gd name="T10" fmla="*/ 248300100 w 81"/>
                <a:gd name="T11" fmla="*/ 608580887 h 93"/>
                <a:gd name="T12" fmla="*/ 292116641 w 81"/>
                <a:gd name="T13" fmla="*/ 594093041 h 93"/>
                <a:gd name="T14" fmla="*/ 365146756 w 81"/>
                <a:gd name="T15" fmla="*/ 724502688 h 93"/>
                <a:gd name="T16" fmla="*/ 540416741 w 81"/>
                <a:gd name="T17" fmla="*/ 883891832 h 93"/>
                <a:gd name="T18" fmla="*/ 555023528 w 81"/>
                <a:gd name="T19" fmla="*/ 681031537 h 93"/>
                <a:gd name="T20" fmla="*/ 642660432 w 81"/>
                <a:gd name="T21" fmla="*/ 710011035 h 93"/>
                <a:gd name="T22" fmla="*/ 657263397 w 81"/>
                <a:gd name="T23" fmla="*/ 782461685 h 93"/>
                <a:gd name="T24" fmla="*/ 730293513 w 81"/>
                <a:gd name="T25" fmla="*/ 927362983 h 93"/>
                <a:gd name="T26" fmla="*/ 803323629 w 81"/>
                <a:gd name="T27" fmla="*/ 1043284784 h 93"/>
                <a:gd name="T28" fmla="*/ 876353744 w 81"/>
                <a:gd name="T29" fmla="*/ 1028793131 h 93"/>
                <a:gd name="T30" fmla="*/ 949383860 w 81"/>
                <a:gd name="T31" fmla="*/ 1057772630 h 93"/>
                <a:gd name="T32" fmla="*/ 1007807188 w 81"/>
                <a:gd name="T33" fmla="*/ 1130223279 h 93"/>
                <a:gd name="T34" fmla="*/ 1022413975 w 81"/>
                <a:gd name="T35" fmla="*/ 1231653427 h 93"/>
                <a:gd name="T36" fmla="*/ 1066230516 w 81"/>
                <a:gd name="T37" fmla="*/ 1333083575 h 93"/>
                <a:gd name="T38" fmla="*/ 1080837304 w 81"/>
                <a:gd name="T39" fmla="*/ 1217165581 h 93"/>
                <a:gd name="T40" fmla="*/ 1168470385 w 81"/>
                <a:gd name="T41" fmla="*/ 1028793131 h 93"/>
                <a:gd name="T42" fmla="*/ 1124653844 w 81"/>
                <a:gd name="T43" fmla="*/ 796953337 h 93"/>
                <a:gd name="T44" fmla="*/ 1168470385 w 81"/>
                <a:gd name="T45" fmla="*/ 724502688 h 93"/>
                <a:gd name="T46" fmla="*/ 1110047057 w 81"/>
                <a:gd name="T47" fmla="*/ 579601389 h 93"/>
                <a:gd name="T48" fmla="*/ 1153863597 w 81"/>
                <a:gd name="T49" fmla="*/ 550621890 h 93"/>
                <a:gd name="T50" fmla="*/ 1022413975 w 81"/>
                <a:gd name="T51" fmla="*/ 391232746 h 93"/>
                <a:gd name="T52" fmla="*/ 934777072 w 81"/>
                <a:gd name="T53" fmla="*/ 333269942 h 93"/>
                <a:gd name="T54" fmla="*/ 949383860 w 81"/>
                <a:gd name="T55" fmla="*/ 217351948 h 93"/>
                <a:gd name="T56" fmla="*/ 920170285 w 81"/>
                <a:gd name="T57" fmla="*/ 144901299 h 93"/>
                <a:gd name="T58" fmla="*/ 905563497 w 81"/>
                <a:gd name="T59" fmla="*/ 101430148 h 93"/>
                <a:gd name="T60" fmla="*/ 861746957 w 81"/>
                <a:gd name="T61" fmla="*/ 72450649 h 93"/>
                <a:gd name="T62" fmla="*/ 774113875 w 81"/>
                <a:gd name="T63" fmla="*/ 1304096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1" h="93">
                  <a:moveTo>
                    <a:pt x="53" y="9"/>
                  </a:moveTo>
                  <a:cubicBezTo>
                    <a:pt x="45" y="11"/>
                    <a:pt x="36" y="8"/>
                    <a:pt x="28" y="9"/>
                  </a:cubicBezTo>
                  <a:cubicBezTo>
                    <a:pt x="22" y="8"/>
                    <a:pt x="13" y="0"/>
                    <a:pt x="7" y="2"/>
                  </a:cubicBezTo>
                  <a:cubicBezTo>
                    <a:pt x="4" y="3"/>
                    <a:pt x="0" y="13"/>
                    <a:pt x="0" y="15"/>
                  </a:cubicBezTo>
                  <a:cubicBezTo>
                    <a:pt x="7" y="18"/>
                    <a:pt x="6" y="24"/>
                    <a:pt x="10" y="27"/>
                  </a:cubicBezTo>
                  <a:cubicBezTo>
                    <a:pt x="15" y="31"/>
                    <a:pt x="18" y="36"/>
                    <a:pt x="17" y="42"/>
                  </a:cubicBezTo>
                  <a:cubicBezTo>
                    <a:pt x="20" y="41"/>
                    <a:pt x="20" y="41"/>
                    <a:pt x="20" y="41"/>
                  </a:cubicBezTo>
                  <a:cubicBezTo>
                    <a:pt x="20" y="45"/>
                    <a:pt x="20" y="49"/>
                    <a:pt x="25" y="50"/>
                  </a:cubicBezTo>
                  <a:cubicBezTo>
                    <a:pt x="26" y="53"/>
                    <a:pt x="33" y="63"/>
                    <a:pt x="37" y="61"/>
                  </a:cubicBezTo>
                  <a:cubicBezTo>
                    <a:pt x="42" y="58"/>
                    <a:pt x="32" y="50"/>
                    <a:pt x="38" y="47"/>
                  </a:cubicBezTo>
                  <a:cubicBezTo>
                    <a:pt x="37" y="48"/>
                    <a:pt x="44" y="49"/>
                    <a:pt x="44" y="49"/>
                  </a:cubicBezTo>
                  <a:cubicBezTo>
                    <a:pt x="45" y="54"/>
                    <a:pt x="45" y="54"/>
                    <a:pt x="45" y="54"/>
                  </a:cubicBezTo>
                  <a:cubicBezTo>
                    <a:pt x="48" y="56"/>
                    <a:pt x="50" y="60"/>
                    <a:pt x="50" y="64"/>
                  </a:cubicBezTo>
                  <a:cubicBezTo>
                    <a:pt x="52" y="67"/>
                    <a:pt x="54" y="70"/>
                    <a:pt x="55" y="72"/>
                  </a:cubicBezTo>
                  <a:cubicBezTo>
                    <a:pt x="60" y="71"/>
                    <a:pt x="60" y="71"/>
                    <a:pt x="60" y="71"/>
                  </a:cubicBezTo>
                  <a:cubicBezTo>
                    <a:pt x="65" y="73"/>
                    <a:pt x="65" y="73"/>
                    <a:pt x="65" y="73"/>
                  </a:cubicBezTo>
                  <a:cubicBezTo>
                    <a:pt x="65" y="77"/>
                    <a:pt x="65" y="79"/>
                    <a:pt x="69" y="78"/>
                  </a:cubicBezTo>
                  <a:cubicBezTo>
                    <a:pt x="70" y="85"/>
                    <a:pt x="70" y="85"/>
                    <a:pt x="70" y="85"/>
                  </a:cubicBezTo>
                  <a:cubicBezTo>
                    <a:pt x="68" y="88"/>
                    <a:pt x="67" y="93"/>
                    <a:pt x="73" y="92"/>
                  </a:cubicBezTo>
                  <a:cubicBezTo>
                    <a:pt x="79" y="90"/>
                    <a:pt x="73" y="88"/>
                    <a:pt x="74" y="84"/>
                  </a:cubicBezTo>
                  <a:cubicBezTo>
                    <a:pt x="76" y="79"/>
                    <a:pt x="80" y="76"/>
                    <a:pt x="80" y="71"/>
                  </a:cubicBezTo>
                  <a:cubicBezTo>
                    <a:pt x="81" y="65"/>
                    <a:pt x="76" y="61"/>
                    <a:pt x="77" y="55"/>
                  </a:cubicBezTo>
                  <a:cubicBezTo>
                    <a:pt x="80" y="50"/>
                    <a:pt x="80" y="50"/>
                    <a:pt x="80" y="50"/>
                  </a:cubicBezTo>
                  <a:cubicBezTo>
                    <a:pt x="76" y="40"/>
                    <a:pt x="76" y="40"/>
                    <a:pt x="76" y="40"/>
                  </a:cubicBezTo>
                  <a:cubicBezTo>
                    <a:pt x="79" y="38"/>
                    <a:pt x="79" y="38"/>
                    <a:pt x="79" y="38"/>
                  </a:cubicBezTo>
                  <a:cubicBezTo>
                    <a:pt x="77" y="35"/>
                    <a:pt x="71" y="34"/>
                    <a:pt x="70" y="27"/>
                  </a:cubicBezTo>
                  <a:cubicBezTo>
                    <a:pt x="64" y="23"/>
                    <a:pt x="64" y="23"/>
                    <a:pt x="64" y="23"/>
                  </a:cubicBezTo>
                  <a:cubicBezTo>
                    <a:pt x="63" y="19"/>
                    <a:pt x="66" y="18"/>
                    <a:pt x="65" y="15"/>
                  </a:cubicBezTo>
                  <a:cubicBezTo>
                    <a:pt x="64" y="13"/>
                    <a:pt x="63" y="10"/>
                    <a:pt x="63" y="10"/>
                  </a:cubicBezTo>
                  <a:cubicBezTo>
                    <a:pt x="62" y="7"/>
                    <a:pt x="62" y="7"/>
                    <a:pt x="62" y="7"/>
                  </a:cubicBezTo>
                  <a:cubicBezTo>
                    <a:pt x="59" y="5"/>
                    <a:pt x="59" y="5"/>
                    <a:pt x="59" y="5"/>
                  </a:cubicBezTo>
                  <a:cubicBezTo>
                    <a:pt x="59" y="7"/>
                    <a:pt x="54" y="8"/>
                    <a:pt x="53" y="9"/>
                  </a:cubicBezTo>
                  <a:close/>
                </a:path>
              </a:pathLst>
            </a:custGeom>
            <a:solidFill>
              <a:srgbClr val="002060"/>
            </a:solidFill>
            <a:ln w="15875" cap="rnd">
              <a:solidFill>
                <a:schemeClr val="bg2"/>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5" name="TextBox 204"/>
          <p:cNvSpPr txBox="1"/>
          <p:nvPr/>
        </p:nvSpPr>
        <p:spPr>
          <a:xfrm>
            <a:off x="658368" y="393192"/>
            <a:ext cx="5029200" cy="274320"/>
          </a:xfrm>
          <a:prstGeom prst="rect">
            <a:avLst/>
          </a:prstGeom>
          <a:noFill/>
        </p:spPr>
        <p:txBody>
          <a:bodyPr wrap="square" lIns="0" tIns="0" rIns="0" bIns="0" anchor="ctr">
            <a:noAutofit/>
          </a:bodyPr>
          <a:lstStyle/>
          <a:p>
            <a:pPr algn="l">
              <a:lnSpc>
                <a:spcPct val="100000"/>
              </a:lnSpc>
              <a:spcBef>
                <a:spcPts val="0"/>
              </a:spcBef>
              <a:spcAft>
                <a:spcPts val="0"/>
              </a:spcAft>
            </a:pPr>
            <a:r>
              <a:rPr sz="1400" b="1" i="0">
                <a:solidFill>
                  <a:srgbClr val="C8102E"/>
                </a:solidFill>
                <a:latin typeface="Aptos"/>
              </a:rPr>
              <a:t>THE CURRENT FOOTPRINT</a:t>
            </a:r>
          </a:p>
        </p:txBody>
      </p:sp>
      <p:sp>
        <p:nvSpPr>
          <p:cNvPr id="206" name="TextBox 205"/>
          <p:cNvSpPr txBox="1"/>
          <p:nvPr/>
        </p:nvSpPr>
        <p:spPr>
          <a:xfrm>
            <a:off x="658368" y="731520"/>
            <a:ext cx="10607040" cy="566928"/>
          </a:xfrm>
          <a:prstGeom prst="rect">
            <a:avLst/>
          </a:prstGeom>
          <a:noFill/>
        </p:spPr>
        <p:txBody>
          <a:bodyPr wrap="square" lIns="0" tIns="0" rIns="0" bIns="0" anchor="ctr">
            <a:noAutofit/>
          </a:bodyPr>
          <a:lstStyle/>
          <a:p>
            <a:pPr algn="l">
              <a:lnSpc>
                <a:spcPct val="100000"/>
              </a:lnSpc>
              <a:spcBef>
                <a:spcPts val="0"/>
              </a:spcBef>
              <a:spcAft>
                <a:spcPts val="0"/>
              </a:spcAft>
            </a:pPr>
            <a:r>
              <a:rPr sz="3000" b="1" i="0">
                <a:solidFill>
                  <a:srgbClr val="1E2730"/>
                </a:solidFill>
                <a:latin typeface="Aptos Display"/>
              </a:rPr>
              <a:t>Coverage is broad; service models still vary</a:t>
            </a:r>
          </a:p>
        </p:txBody>
      </p:sp>
      <p:sp>
        <p:nvSpPr>
          <p:cNvPr id="207" name="TextBox 206"/>
          <p:cNvSpPr txBox="1"/>
          <p:nvPr/>
        </p:nvSpPr>
        <p:spPr>
          <a:xfrm>
            <a:off x="658368" y="1258080"/>
            <a:ext cx="10332720" cy="384048"/>
          </a:xfrm>
          <a:prstGeom prst="rect">
            <a:avLst/>
          </a:prstGeom>
          <a:noFill/>
        </p:spPr>
        <p:txBody>
          <a:bodyPr wrap="square" lIns="0" tIns="0" rIns="0" bIns="0" anchor="ctr">
            <a:noAutofit/>
          </a:bodyPr>
          <a:lstStyle/>
          <a:p>
            <a:pPr algn="l">
              <a:lnSpc>
                <a:spcPct val="100000"/>
              </a:lnSpc>
              <a:spcBef>
                <a:spcPts val="0"/>
              </a:spcBef>
              <a:spcAft>
                <a:spcPts val="0"/>
              </a:spcAft>
            </a:pPr>
            <a:r>
              <a:rPr sz="1550" b="0" i="0" dirty="0">
                <a:solidFill>
                  <a:srgbClr val="55636E"/>
                </a:solidFill>
                <a:latin typeface="Aptos"/>
              </a:rPr>
              <a:t>Team numbers, sites and 24/7 provision are not yet consistent across Wales.</a:t>
            </a:r>
          </a:p>
        </p:txBody>
      </p:sp>
      <p:sp>
        <p:nvSpPr>
          <p:cNvPr id="208" name="TextBox 207"/>
          <p:cNvSpPr txBox="1"/>
          <p:nvPr/>
        </p:nvSpPr>
        <p:spPr>
          <a:xfrm>
            <a:off x="11109960" y="347472"/>
            <a:ext cx="411480" cy="219456"/>
          </a:xfrm>
          <a:prstGeom prst="rect">
            <a:avLst/>
          </a:prstGeom>
          <a:noFill/>
        </p:spPr>
        <p:txBody>
          <a:bodyPr wrap="square" lIns="0" tIns="0" rIns="0" bIns="0" anchor="ctr">
            <a:noAutofit/>
          </a:bodyPr>
          <a:lstStyle/>
          <a:p>
            <a:pPr algn="r">
              <a:lnSpc>
                <a:spcPct val="100000"/>
              </a:lnSpc>
              <a:spcBef>
                <a:spcPts val="0"/>
              </a:spcBef>
              <a:spcAft>
                <a:spcPts val="0"/>
              </a:spcAft>
            </a:pPr>
            <a:r>
              <a:rPr lang="en-GB" sz="1000" b="1" i="0">
                <a:solidFill>
                  <a:srgbClr val="55636E"/>
                </a:solidFill>
                <a:latin typeface="Aptos"/>
              </a:rPr>
              <a:t>04</a:t>
            </a:r>
            <a:endParaRPr sz="1000" b="1" i="0">
              <a:solidFill>
                <a:srgbClr val="55636E"/>
              </a:solidFill>
              <a:latin typeface="Aptos"/>
            </a:endParaRPr>
          </a:p>
        </p:txBody>
      </p:sp>
      <p:sp>
        <p:nvSpPr>
          <p:cNvPr id="209" name="Rectangle 208"/>
          <p:cNvSpPr/>
          <p:nvPr/>
        </p:nvSpPr>
        <p:spPr>
          <a:xfrm>
            <a:off x="713232" y="1874519"/>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0" name="TextBox 209"/>
          <p:cNvSpPr txBox="1"/>
          <p:nvPr/>
        </p:nvSpPr>
        <p:spPr>
          <a:xfrm>
            <a:off x="713232" y="2002536"/>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dirty="0">
                <a:solidFill>
                  <a:srgbClr val="073B5C"/>
                </a:solidFill>
                <a:latin typeface="Aptos"/>
              </a:rPr>
              <a:t>BETSI CADWALADR UHB</a:t>
            </a:r>
          </a:p>
        </p:txBody>
      </p:sp>
      <p:sp>
        <p:nvSpPr>
          <p:cNvPr id="211" name="TextBox 210"/>
          <p:cNvSpPr txBox="1"/>
          <p:nvPr/>
        </p:nvSpPr>
        <p:spPr>
          <a:xfrm>
            <a:off x="713232" y="2313432"/>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dirty="0">
                <a:solidFill>
                  <a:srgbClr val="55636E"/>
                </a:solidFill>
                <a:latin typeface="Aptos"/>
              </a:rPr>
              <a:t>3 teams • 3 sites • 24/7</a:t>
            </a:r>
          </a:p>
        </p:txBody>
      </p:sp>
      <p:sp>
        <p:nvSpPr>
          <p:cNvPr id="212" name="Rectangle 211"/>
          <p:cNvSpPr/>
          <p:nvPr/>
        </p:nvSpPr>
        <p:spPr>
          <a:xfrm>
            <a:off x="713232" y="2971800"/>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3" name="TextBox 212"/>
          <p:cNvSpPr txBox="1"/>
          <p:nvPr/>
        </p:nvSpPr>
        <p:spPr>
          <a:xfrm>
            <a:off x="713232" y="3099816"/>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HYWEL DDA UHB</a:t>
            </a:r>
          </a:p>
        </p:txBody>
      </p:sp>
      <p:sp>
        <p:nvSpPr>
          <p:cNvPr id="214" name="TextBox 213"/>
          <p:cNvSpPr txBox="1"/>
          <p:nvPr/>
        </p:nvSpPr>
        <p:spPr>
          <a:xfrm>
            <a:off x="713232" y="3410712"/>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a:solidFill>
                  <a:srgbClr val="55636E"/>
                </a:solidFill>
                <a:latin typeface="Aptos"/>
              </a:rPr>
              <a:t>2 teams • 2 sites</a:t>
            </a:r>
          </a:p>
        </p:txBody>
      </p:sp>
      <p:sp>
        <p:nvSpPr>
          <p:cNvPr id="215" name="Rectangle 214"/>
          <p:cNvSpPr/>
          <p:nvPr/>
        </p:nvSpPr>
        <p:spPr>
          <a:xfrm>
            <a:off x="713232" y="4069080"/>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6" name="TextBox 215"/>
          <p:cNvSpPr txBox="1"/>
          <p:nvPr/>
        </p:nvSpPr>
        <p:spPr>
          <a:xfrm>
            <a:off x="713232" y="4197096"/>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SWANSEA BAY UHB</a:t>
            </a:r>
          </a:p>
        </p:txBody>
      </p:sp>
      <p:sp>
        <p:nvSpPr>
          <p:cNvPr id="217" name="TextBox 216"/>
          <p:cNvSpPr txBox="1"/>
          <p:nvPr/>
        </p:nvSpPr>
        <p:spPr>
          <a:xfrm>
            <a:off x="713232" y="4507992"/>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a:solidFill>
                  <a:srgbClr val="55636E"/>
                </a:solidFill>
                <a:latin typeface="Aptos"/>
              </a:rPr>
              <a:t>1 team • 1 site</a:t>
            </a:r>
          </a:p>
        </p:txBody>
      </p:sp>
      <p:sp>
        <p:nvSpPr>
          <p:cNvPr id="218" name="Rectangle 217"/>
          <p:cNvSpPr/>
          <p:nvPr/>
        </p:nvSpPr>
        <p:spPr>
          <a:xfrm>
            <a:off x="713232" y="5166360"/>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9" name="TextBox 218"/>
          <p:cNvSpPr txBox="1"/>
          <p:nvPr/>
        </p:nvSpPr>
        <p:spPr>
          <a:xfrm>
            <a:off x="713232" y="5294376"/>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CWM TAF MORGANNWG UHB</a:t>
            </a:r>
          </a:p>
        </p:txBody>
      </p:sp>
      <p:sp>
        <p:nvSpPr>
          <p:cNvPr id="220" name="TextBox 219"/>
          <p:cNvSpPr txBox="1"/>
          <p:nvPr/>
        </p:nvSpPr>
        <p:spPr>
          <a:xfrm>
            <a:off x="713232" y="5605272"/>
            <a:ext cx="306324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a:solidFill>
                  <a:srgbClr val="55636E"/>
                </a:solidFill>
                <a:latin typeface="Aptos"/>
              </a:rPr>
              <a:t>3 teams • 3 sites • 24/7</a:t>
            </a:r>
          </a:p>
        </p:txBody>
      </p:sp>
      <p:sp>
        <p:nvSpPr>
          <p:cNvPr id="221" name="Rectangle 220"/>
          <p:cNvSpPr/>
          <p:nvPr/>
        </p:nvSpPr>
        <p:spPr>
          <a:xfrm>
            <a:off x="8549640" y="1874519"/>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2" name="TextBox 221"/>
          <p:cNvSpPr txBox="1"/>
          <p:nvPr/>
        </p:nvSpPr>
        <p:spPr>
          <a:xfrm>
            <a:off x="8549640" y="2002536"/>
            <a:ext cx="288036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POWYS TEACHING HB</a:t>
            </a:r>
          </a:p>
        </p:txBody>
      </p:sp>
      <p:sp>
        <p:nvSpPr>
          <p:cNvPr id="223" name="TextBox 222"/>
          <p:cNvSpPr txBox="1"/>
          <p:nvPr/>
        </p:nvSpPr>
        <p:spPr>
          <a:xfrm>
            <a:off x="8549640" y="2313431"/>
            <a:ext cx="2929128" cy="694945"/>
          </a:xfrm>
          <a:prstGeom prst="rect">
            <a:avLst/>
          </a:prstGeom>
          <a:noFill/>
        </p:spPr>
        <p:txBody>
          <a:bodyPr wrap="square" lIns="0" tIns="0" rIns="0" bIns="0" anchor="t">
            <a:noAutofit/>
          </a:bodyPr>
          <a:lstStyle/>
          <a:p>
            <a:pPr algn="l">
              <a:lnSpc>
                <a:spcPct val="100000"/>
              </a:lnSpc>
              <a:spcBef>
                <a:spcPts val="0"/>
              </a:spcBef>
              <a:spcAft>
                <a:spcPts val="0"/>
              </a:spcAft>
            </a:pPr>
            <a:r>
              <a:rPr sz="1450" b="0" i="0" dirty="0">
                <a:solidFill>
                  <a:srgbClr val="55636E"/>
                </a:solidFill>
                <a:latin typeface="Aptos"/>
              </a:rPr>
              <a:t>No acute outreach service</a:t>
            </a:r>
            <a:r>
              <a:rPr lang="en-GB" sz="1450" b="0" i="0" dirty="0">
                <a:solidFill>
                  <a:srgbClr val="55636E"/>
                </a:solidFill>
                <a:latin typeface="Aptos"/>
              </a:rPr>
              <a:t> as no acute services community hospital base</a:t>
            </a:r>
            <a:endParaRPr sz="1450" b="0" i="0" dirty="0">
              <a:solidFill>
                <a:srgbClr val="55636E"/>
              </a:solidFill>
              <a:latin typeface="Aptos"/>
            </a:endParaRPr>
          </a:p>
        </p:txBody>
      </p:sp>
      <p:sp>
        <p:nvSpPr>
          <p:cNvPr id="224" name="Rectangle 223"/>
          <p:cNvSpPr/>
          <p:nvPr/>
        </p:nvSpPr>
        <p:spPr>
          <a:xfrm>
            <a:off x="8549640" y="2971800"/>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5" name="TextBox 224"/>
          <p:cNvSpPr txBox="1"/>
          <p:nvPr/>
        </p:nvSpPr>
        <p:spPr>
          <a:xfrm>
            <a:off x="8549640" y="3099816"/>
            <a:ext cx="288036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ANEURIN BEVAN UHB</a:t>
            </a:r>
          </a:p>
        </p:txBody>
      </p:sp>
      <p:sp>
        <p:nvSpPr>
          <p:cNvPr id="226" name="TextBox 225"/>
          <p:cNvSpPr txBox="1"/>
          <p:nvPr/>
        </p:nvSpPr>
        <p:spPr>
          <a:xfrm>
            <a:off x="8549640" y="3410712"/>
            <a:ext cx="288036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a:solidFill>
                  <a:srgbClr val="55636E"/>
                </a:solidFill>
                <a:latin typeface="Aptos"/>
              </a:rPr>
              <a:t>1 team • 3 sites</a:t>
            </a:r>
          </a:p>
        </p:txBody>
      </p:sp>
      <p:sp>
        <p:nvSpPr>
          <p:cNvPr id="227" name="Rectangle 226"/>
          <p:cNvSpPr/>
          <p:nvPr/>
        </p:nvSpPr>
        <p:spPr>
          <a:xfrm>
            <a:off x="8549640" y="4069080"/>
            <a:ext cx="320040"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8" name="TextBox 227"/>
          <p:cNvSpPr txBox="1"/>
          <p:nvPr/>
        </p:nvSpPr>
        <p:spPr>
          <a:xfrm>
            <a:off x="8549640" y="4197096"/>
            <a:ext cx="2880360" cy="274320"/>
          </a:xfrm>
          <a:prstGeom prst="rect">
            <a:avLst/>
          </a:prstGeom>
          <a:noFill/>
        </p:spPr>
        <p:txBody>
          <a:bodyPr wrap="square" lIns="0" tIns="0" rIns="0" bIns="0" anchor="t">
            <a:noAutofit/>
          </a:bodyPr>
          <a:lstStyle/>
          <a:p>
            <a:pPr algn="l">
              <a:lnSpc>
                <a:spcPct val="100000"/>
              </a:lnSpc>
              <a:spcBef>
                <a:spcPts val="0"/>
              </a:spcBef>
              <a:spcAft>
                <a:spcPts val="0"/>
              </a:spcAft>
            </a:pPr>
            <a:r>
              <a:rPr sz="1400" b="1" i="0">
                <a:solidFill>
                  <a:srgbClr val="073B5C"/>
                </a:solidFill>
                <a:latin typeface="Aptos"/>
              </a:rPr>
              <a:t>CARDIFF AND VALE UHB</a:t>
            </a:r>
          </a:p>
        </p:txBody>
      </p:sp>
      <p:sp>
        <p:nvSpPr>
          <p:cNvPr id="229" name="TextBox 228"/>
          <p:cNvSpPr txBox="1"/>
          <p:nvPr/>
        </p:nvSpPr>
        <p:spPr>
          <a:xfrm>
            <a:off x="8549640" y="4507992"/>
            <a:ext cx="2880360" cy="274320"/>
          </a:xfrm>
          <a:prstGeom prst="rect">
            <a:avLst/>
          </a:prstGeom>
          <a:noFill/>
        </p:spPr>
        <p:txBody>
          <a:bodyPr wrap="square" lIns="0" tIns="0" rIns="0" bIns="0" anchor="t">
            <a:noAutofit/>
          </a:bodyPr>
          <a:lstStyle/>
          <a:p>
            <a:pPr algn="l">
              <a:lnSpc>
                <a:spcPct val="100000"/>
              </a:lnSpc>
              <a:spcBef>
                <a:spcPts val="0"/>
              </a:spcBef>
              <a:spcAft>
                <a:spcPts val="0"/>
              </a:spcAft>
            </a:pPr>
            <a:r>
              <a:rPr sz="1450" b="0" i="0">
                <a:solidFill>
                  <a:srgbClr val="55636E"/>
                </a:solidFill>
                <a:latin typeface="Aptos"/>
              </a:rPr>
              <a:t>1 team • 2 sites</a:t>
            </a:r>
          </a:p>
        </p:txBody>
      </p:sp>
      <p:sp>
        <p:nvSpPr>
          <p:cNvPr id="230" name="TextBox 229"/>
          <p:cNvSpPr txBox="1"/>
          <p:nvPr/>
        </p:nvSpPr>
        <p:spPr>
          <a:xfrm>
            <a:off x="8549640" y="5102352"/>
            <a:ext cx="2880360" cy="658368"/>
          </a:xfrm>
          <a:prstGeom prst="rect">
            <a:avLst/>
          </a:prstGeom>
          <a:noFill/>
        </p:spPr>
        <p:txBody>
          <a:bodyPr wrap="square" lIns="0" tIns="0" rIns="0" bIns="0" anchor="t">
            <a:noAutofit/>
          </a:bodyPr>
          <a:lstStyle/>
          <a:p>
            <a:pPr algn="l">
              <a:lnSpc>
                <a:spcPct val="100000"/>
              </a:lnSpc>
              <a:spcBef>
                <a:spcPts val="0"/>
              </a:spcBef>
              <a:spcAft>
                <a:spcPts val="0"/>
              </a:spcAft>
            </a:pPr>
            <a:r>
              <a:rPr sz="1600" b="1" i="0">
                <a:solidFill>
                  <a:srgbClr val="1E2730"/>
                </a:solidFill>
                <a:latin typeface="Aptos"/>
              </a:rPr>
              <a:t>The next standard is not a single team model — it is a reliable response everywhere.</a:t>
            </a:r>
          </a:p>
        </p:txBody>
      </p:sp>
      <p:sp>
        <p:nvSpPr>
          <p:cNvPr id="231" name="TextBox 230"/>
          <p:cNvSpPr txBox="1"/>
          <p:nvPr/>
        </p:nvSpPr>
        <p:spPr>
          <a:xfrm>
            <a:off x="658368" y="6473952"/>
            <a:ext cx="10881360" cy="182880"/>
          </a:xfrm>
          <a:prstGeom prst="rect">
            <a:avLst/>
          </a:prstGeom>
          <a:noFill/>
        </p:spPr>
        <p:txBody>
          <a:bodyPr wrap="square" lIns="0" tIns="0" rIns="0" bIns="0" anchor="ctr">
            <a:noAutofit/>
          </a:bodyPr>
          <a:lstStyle/>
          <a:p>
            <a:pPr algn="l">
              <a:lnSpc>
                <a:spcPct val="100000"/>
              </a:lnSpc>
              <a:spcBef>
                <a:spcPts val="0"/>
              </a:spcBef>
              <a:spcAft>
                <a:spcPts val="0"/>
              </a:spcAft>
            </a:pPr>
            <a:r>
              <a:rPr sz="850" b="0" i="0">
                <a:solidFill>
                  <a:srgbClr val="55636E"/>
                </a:solidFill>
                <a:latin typeface="Aptos"/>
              </a:rPr>
              <a:t>Service footprint and team counts retained from the source presentation.</a:t>
            </a:r>
          </a:p>
        </p:txBody>
      </p:sp>
      <p:sp>
        <p:nvSpPr>
          <p:cNvPr id="2" name="TextBox 1">
            <a:extLst>
              <a:ext uri="{FF2B5EF4-FFF2-40B4-BE49-F238E27FC236}">
                <a16:creationId xmlns:a16="http://schemas.microsoft.com/office/drawing/2014/main" id="{7579285B-1529-6404-904D-F422D190830B}"/>
              </a:ext>
            </a:extLst>
          </p:cNvPr>
          <p:cNvSpPr txBox="1"/>
          <p:nvPr/>
        </p:nvSpPr>
        <p:spPr>
          <a:xfrm>
            <a:off x="366749" y="2539686"/>
            <a:ext cx="3346313" cy="369332"/>
          </a:xfrm>
          <a:prstGeom prst="rect">
            <a:avLst/>
          </a:prstGeom>
          <a:solidFill>
            <a:schemeClr val="tx2">
              <a:lumMod val="20000"/>
              <a:lumOff val="80000"/>
            </a:schemeClr>
          </a:solidFill>
          <a:ln>
            <a:solidFill>
              <a:schemeClr val="accent3">
                <a:lumMod val="40000"/>
                <a:lumOff val="60000"/>
              </a:schemeClr>
            </a:solidFill>
          </a:ln>
        </p:spPr>
        <p:txBody>
          <a:bodyPr wrap="square" rtlCol="0">
            <a:spAutoFit/>
          </a:bodyPr>
          <a:lstStyle/>
          <a:p>
            <a:r>
              <a:rPr lang="en-GB" dirty="0">
                <a:solidFill>
                  <a:srgbClr val="FF0000"/>
                </a:solidFill>
                <a:latin typeface="Aptos" panose="020B0004020202020204" pitchFamily="34" charset="0"/>
              </a:rPr>
              <a:t>First CCOT established 2003 </a:t>
            </a:r>
          </a:p>
        </p:txBody>
      </p:sp>
    </p:spTree>
    <p:extLst>
      <p:ext uri="{BB962C8B-B14F-4D97-AF65-F5344CB8AC3E}">
        <p14:creationId xmlns:p14="http://schemas.microsoft.com/office/powerpoint/2010/main" val="826652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3B5C"/>
        </a:solidFill>
        <a:effectLst/>
      </p:bgPr>
    </p:bg>
    <p:spTree>
      <p:nvGrpSpPr>
        <p:cNvPr id="1" name=""/>
        <p:cNvGrpSpPr/>
        <p:nvPr/>
      </p:nvGrpSpPr>
      <p:grpSpPr>
        <a:xfrm>
          <a:off x="0" y="0"/>
          <a:ext cx="0" cy="0"/>
          <a:chOff x="0" y="0"/>
          <a:chExt cx="0" cy="0"/>
        </a:xfrm>
      </p:grpSpPr>
      <p:sp>
        <p:nvSpPr>
          <p:cNvPr id="2" name="TextBox 1"/>
          <p:cNvSpPr txBox="1"/>
          <p:nvPr/>
        </p:nvSpPr>
        <p:spPr>
          <a:xfrm>
            <a:off x="658368" y="384048"/>
            <a:ext cx="2926080" cy="153888"/>
          </a:xfrm>
          <a:prstGeom prst="rect">
            <a:avLst/>
          </a:prstGeom>
          <a:noFill/>
        </p:spPr>
        <p:txBody>
          <a:bodyPr wrap="square" lIns="0" tIns="0" rIns="0" bIns="0" anchor="t">
            <a:spAutoFit/>
          </a:bodyPr>
          <a:lstStyle/>
          <a:p>
            <a:pPr algn="l">
              <a:spcBef>
                <a:spcPts val="0"/>
              </a:spcBef>
              <a:spcAft>
                <a:spcPts val="0"/>
              </a:spcAft>
            </a:pPr>
            <a:r>
              <a:rPr lang="en-GB" sz="1000" b="1">
                <a:solidFill>
                  <a:srgbClr val="C8102E"/>
                </a:solidFill>
                <a:latin typeface="Aptos"/>
              </a:rPr>
              <a:t>BUILDING </a:t>
            </a:r>
            <a:r>
              <a:rPr sz="1000" b="1">
                <a:solidFill>
                  <a:srgbClr val="C8102E"/>
                </a:solidFill>
                <a:latin typeface="Aptos"/>
              </a:rPr>
              <a:t>A </a:t>
            </a:r>
            <a:r>
              <a:rPr lang="en-GB" sz="1000" b="1">
                <a:solidFill>
                  <a:srgbClr val="C8102E"/>
                </a:solidFill>
                <a:latin typeface="Aptos"/>
              </a:rPr>
              <a:t>SHARED VOICE</a:t>
            </a:r>
            <a:endParaRPr sz="1000" b="1">
              <a:solidFill>
                <a:srgbClr val="C8102E"/>
              </a:solidFill>
              <a:latin typeface="Aptos"/>
            </a:endParaRPr>
          </a:p>
        </p:txBody>
      </p:sp>
      <p:sp>
        <p:nvSpPr>
          <p:cNvPr id="3" name="TextBox 2"/>
          <p:cNvSpPr txBox="1"/>
          <p:nvPr/>
        </p:nvSpPr>
        <p:spPr>
          <a:xfrm>
            <a:off x="658368" y="694944"/>
            <a:ext cx="10789920" cy="384721"/>
          </a:xfrm>
          <a:prstGeom prst="rect">
            <a:avLst/>
          </a:prstGeom>
          <a:noFill/>
        </p:spPr>
        <p:txBody>
          <a:bodyPr wrap="square" lIns="0" tIns="0" rIns="0" bIns="0" anchor="t">
            <a:spAutoFit/>
          </a:bodyPr>
          <a:lstStyle/>
          <a:p>
            <a:pPr algn="l">
              <a:spcBef>
                <a:spcPts val="0"/>
              </a:spcBef>
              <a:spcAft>
                <a:spcPts val="0"/>
              </a:spcAft>
            </a:pPr>
            <a:r>
              <a:rPr lang="en-GB" sz="2500" b="1">
                <a:solidFill>
                  <a:srgbClr val="FFFFFF"/>
                </a:solidFill>
                <a:latin typeface="Aptos Display"/>
              </a:rPr>
              <a:t>NOrF helped Welsh outreach teams build a stronger national voice</a:t>
            </a:r>
          </a:p>
        </p:txBody>
      </p:sp>
      <p:sp>
        <p:nvSpPr>
          <p:cNvPr id="4" name="TextBox 3"/>
          <p:cNvSpPr txBox="1"/>
          <p:nvPr/>
        </p:nvSpPr>
        <p:spPr>
          <a:xfrm>
            <a:off x="658368" y="1298448"/>
            <a:ext cx="10698480" cy="184666"/>
          </a:xfrm>
          <a:prstGeom prst="rect">
            <a:avLst/>
          </a:prstGeom>
          <a:noFill/>
        </p:spPr>
        <p:txBody>
          <a:bodyPr wrap="square" lIns="0" tIns="0" rIns="0" bIns="0" anchor="t">
            <a:spAutoFit/>
          </a:bodyPr>
          <a:lstStyle/>
          <a:p>
            <a:pPr algn="l">
              <a:spcBef>
                <a:spcPts val="0"/>
              </a:spcBef>
              <a:spcAft>
                <a:spcPts val="0"/>
              </a:spcAft>
            </a:pPr>
            <a:r>
              <a:rPr lang="en-GB" sz="1200" b="0">
                <a:solidFill>
                  <a:srgbClr val="DCEAF0"/>
                </a:solidFill>
                <a:latin typeface="Aptos"/>
              </a:rPr>
              <a:t>Representation created space to share practice, develop common expectations and support more consistent CCO services.</a:t>
            </a:r>
          </a:p>
        </p:txBody>
      </p:sp>
      <p:sp>
        <p:nvSpPr>
          <p:cNvPr id="5" name="Rectangle 4"/>
          <p:cNvSpPr/>
          <p:nvPr/>
        </p:nvSpPr>
        <p:spPr>
          <a:xfrm>
            <a:off x="868680" y="2788920"/>
            <a:ext cx="6903720" cy="63500"/>
          </a:xfrm>
          <a:prstGeom prst="rect">
            <a:avLst/>
          </a:prstGeom>
          <a:solidFill>
            <a:srgbClr val="4D78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840" y="2660904"/>
            <a:ext cx="283464" cy="283464"/>
          </a:xfrm>
          <a:prstGeom prst="ellipse">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1993392"/>
            <a:ext cx="1188720" cy="292388"/>
          </a:xfrm>
          <a:prstGeom prst="rect">
            <a:avLst/>
          </a:prstGeom>
          <a:noFill/>
        </p:spPr>
        <p:txBody>
          <a:bodyPr wrap="square" lIns="0" tIns="0" rIns="0" bIns="0" anchor="t">
            <a:spAutoFit/>
          </a:bodyPr>
          <a:lstStyle/>
          <a:p>
            <a:pPr algn="l">
              <a:spcBef>
                <a:spcPts val="0"/>
              </a:spcBef>
              <a:spcAft>
                <a:spcPts val="0"/>
              </a:spcAft>
            </a:pPr>
            <a:r>
              <a:rPr lang="en-GB" sz="1900" b="1">
                <a:solidFill>
                  <a:srgbClr val="A9CBD9"/>
                </a:solidFill>
                <a:latin typeface="Aptos Display"/>
              </a:rPr>
              <a:t>2013</a:t>
            </a:r>
          </a:p>
        </p:txBody>
      </p:sp>
      <p:sp>
        <p:nvSpPr>
          <p:cNvPr id="8" name="TextBox 7"/>
          <p:cNvSpPr txBox="1"/>
          <p:nvPr/>
        </p:nvSpPr>
        <p:spPr>
          <a:xfrm>
            <a:off x="987552" y="3136392"/>
            <a:ext cx="2148840" cy="430887"/>
          </a:xfrm>
          <a:prstGeom prst="rect">
            <a:avLst/>
          </a:prstGeom>
          <a:noFill/>
        </p:spPr>
        <p:txBody>
          <a:bodyPr wrap="square" lIns="0" tIns="0" rIns="0" bIns="0" anchor="t">
            <a:spAutoFit/>
          </a:bodyPr>
          <a:lstStyle/>
          <a:p>
            <a:pPr algn="l">
              <a:spcBef>
                <a:spcPts val="0"/>
              </a:spcBef>
              <a:spcAft>
                <a:spcPts val="0"/>
              </a:spcAft>
            </a:pPr>
            <a:r>
              <a:rPr lang="en-GB" sz="1400" b="1">
                <a:solidFill>
                  <a:srgbClr val="FFFFFF"/>
                </a:solidFill>
                <a:latin typeface="Aptos"/>
              </a:rPr>
              <a:t>Welsh Chapter established</a:t>
            </a:r>
          </a:p>
        </p:txBody>
      </p:sp>
      <p:sp>
        <p:nvSpPr>
          <p:cNvPr id="9" name="TextBox 8"/>
          <p:cNvSpPr txBox="1"/>
          <p:nvPr/>
        </p:nvSpPr>
        <p:spPr>
          <a:xfrm>
            <a:off x="987552" y="3547872"/>
            <a:ext cx="2240280" cy="338554"/>
          </a:xfrm>
          <a:prstGeom prst="rect">
            <a:avLst/>
          </a:prstGeom>
          <a:noFill/>
        </p:spPr>
        <p:txBody>
          <a:bodyPr wrap="square" lIns="0" tIns="0" rIns="0" bIns="0" anchor="t">
            <a:spAutoFit/>
          </a:bodyPr>
          <a:lstStyle/>
          <a:p>
            <a:pPr algn="l">
              <a:spcBef>
                <a:spcPts val="0"/>
              </a:spcBef>
              <a:spcAft>
                <a:spcPts val="0"/>
              </a:spcAft>
            </a:pPr>
            <a:r>
              <a:rPr lang="en-GB" sz="1100" b="0">
                <a:solidFill>
                  <a:srgbClr val="DCEAF0"/>
                </a:solidFill>
                <a:latin typeface="Aptos"/>
              </a:rPr>
              <a:t>A dedicated Welsh voice within the National Outreach Forum.</a:t>
            </a:r>
          </a:p>
        </p:txBody>
      </p:sp>
      <p:sp>
        <p:nvSpPr>
          <p:cNvPr id="10" name="Oval 9"/>
          <p:cNvSpPr/>
          <p:nvPr/>
        </p:nvSpPr>
        <p:spPr>
          <a:xfrm>
            <a:off x="3703320" y="2660904"/>
            <a:ext cx="283464" cy="283464"/>
          </a:xfrm>
          <a:prstGeom prst="ellipse">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5032" y="1993392"/>
            <a:ext cx="1188720" cy="292388"/>
          </a:xfrm>
          <a:prstGeom prst="rect">
            <a:avLst/>
          </a:prstGeom>
          <a:noFill/>
        </p:spPr>
        <p:txBody>
          <a:bodyPr wrap="square" lIns="0" tIns="0" rIns="0" bIns="0" anchor="t">
            <a:spAutoFit/>
          </a:bodyPr>
          <a:lstStyle/>
          <a:p>
            <a:pPr algn="l">
              <a:spcBef>
                <a:spcPts val="0"/>
              </a:spcBef>
              <a:spcAft>
                <a:spcPts val="0"/>
              </a:spcAft>
            </a:pPr>
            <a:r>
              <a:rPr lang="en-GB" sz="1900" b="1">
                <a:solidFill>
                  <a:srgbClr val="A9CBD9"/>
                </a:solidFill>
                <a:latin typeface="Aptos Display"/>
              </a:rPr>
              <a:t>2020</a:t>
            </a:r>
          </a:p>
        </p:txBody>
      </p:sp>
      <p:sp>
        <p:nvSpPr>
          <p:cNvPr id="12" name="TextBox 11"/>
          <p:cNvSpPr txBox="1"/>
          <p:nvPr/>
        </p:nvSpPr>
        <p:spPr>
          <a:xfrm>
            <a:off x="3639312" y="3145869"/>
            <a:ext cx="2148840" cy="430887"/>
          </a:xfrm>
          <a:prstGeom prst="rect">
            <a:avLst/>
          </a:prstGeom>
          <a:noFill/>
        </p:spPr>
        <p:txBody>
          <a:bodyPr wrap="square" lIns="0" tIns="0" rIns="0" bIns="0" anchor="t">
            <a:spAutoFit/>
          </a:bodyPr>
          <a:lstStyle/>
          <a:p>
            <a:pPr algn="l">
              <a:spcBef>
                <a:spcPts val="0"/>
              </a:spcBef>
              <a:spcAft>
                <a:spcPts val="0"/>
              </a:spcAft>
            </a:pPr>
            <a:r>
              <a:rPr lang="en-GB" sz="1400" b="1">
                <a:solidFill>
                  <a:srgbClr val="FFFFFF"/>
                </a:solidFill>
                <a:latin typeface="Aptos"/>
              </a:rPr>
              <a:t>Welsh Outreach Forum established </a:t>
            </a:r>
            <a:endParaRPr sz="1400" b="1" dirty="0">
              <a:solidFill>
                <a:srgbClr val="073B5C"/>
              </a:solidFill>
              <a:latin typeface="Aptos"/>
            </a:endParaRPr>
          </a:p>
        </p:txBody>
      </p:sp>
      <p:sp>
        <p:nvSpPr>
          <p:cNvPr id="13" name="TextBox 12"/>
          <p:cNvSpPr txBox="1"/>
          <p:nvPr/>
        </p:nvSpPr>
        <p:spPr>
          <a:xfrm>
            <a:off x="3685032" y="3547872"/>
            <a:ext cx="2240280" cy="507831"/>
          </a:xfrm>
          <a:prstGeom prst="rect">
            <a:avLst/>
          </a:prstGeom>
          <a:noFill/>
        </p:spPr>
        <p:txBody>
          <a:bodyPr wrap="square" lIns="0" tIns="0" rIns="0" bIns="0" anchor="t">
            <a:spAutoFit/>
          </a:bodyPr>
          <a:lstStyle/>
          <a:p>
            <a:pPr algn="l">
              <a:spcBef>
                <a:spcPts val="0"/>
              </a:spcBef>
              <a:spcAft>
                <a:spcPts val="0"/>
              </a:spcAft>
            </a:pPr>
            <a:r>
              <a:rPr lang="en-GB" sz="1100" b="0">
                <a:solidFill>
                  <a:srgbClr val="DCEAF0"/>
                </a:solidFill>
                <a:latin typeface="Aptos"/>
              </a:rPr>
              <a:t>By 2020, the Welsh Outreach Forum included representation from all CCO teams in Wales.</a:t>
            </a:r>
          </a:p>
        </p:txBody>
      </p:sp>
      <p:sp>
        <p:nvSpPr>
          <p:cNvPr id="14" name="Oval 13"/>
          <p:cNvSpPr/>
          <p:nvPr/>
        </p:nvSpPr>
        <p:spPr>
          <a:xfrm>
            <a:off x="6400800" y="2660904"/>
            <a:ext cx="283464" cy="283464"/>
          </a:xfrm>
          <a:prstGeom prst="ellipse">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82512" y="1993392"/>
            <a:ext cx="1188720" cy="292388"/>
          </a:xfrm>
          <a:prstGeom prst="rect">
            <a:avLst/>
          </a:prstGeom>
          <a:noFill/>
        </p:spPr>
        <p:txBody>
          <a:bodyPr wrap="square" lIns="0" tIns="0" rIns="0" bIns="0" anchor="t">
            <a:spAutoFit/>
          </a:bodyPr>
          <a:lstStyle/>
          <a:p>
            <a:pPr algn="l">
              <a:spcBef>
                <a:spcPts val="0"/>
              </a:spcBef>
              <a:spcAft>
                <a:spcPts val="0"/>
              </a:spcAft>
            </a:pPr>
            <a:r>
              <a:rPr lang="en-GB" sz="1900" b="1">
                <a:solidFill>
                  <a:srgbClr val="A9CBD9"/>
                </a:solidFill>
                <a:latin typeface="Aptos Display"/>
              </a:rPr>
              <a:t>2020–22</a:t>
            </a:r>
          </a:p>
        </p:txBody>
      </p:sp>
      <p:sp>
        <p:nvSpPr>
          <p:cNvPr id="16" name="TextBox 15"/>
          <p:cNvSpPr txBox="1"/>
          <p:nvPr/>
        </p:nvSpPr>
        <p:spPr>
          <a:xfrm>
            <a:off x="6382512" y="3136392"/>
            <a:ext cx="2148840" cy="215444"/>
          </a:xfrm>
          <a:prstGeom prst="rect">
            <a:avLst/>
          </a:prstGeom>
          <a:noFill/>
        </p:spPr>
        <p:txBody>
          <a:bodyPr wrap="square" lIns="0" tIns="0" rIns="0" bIns="0" anchor="t">
            <a:spAutoFit/>
          </a:bodyPr>
          <a:lstStyle/>
          <a:p>
            <a:pPr algn="l">
              <a:spcBef>
                <a:spcPts val="0"/>
              </a:spcBef>
              <a:spcAft>
                <a:spcPts val="0"/>
              </a:spcAft>
            </a:pPr>
            <a:r>
              <a:rPr lang="en-GB" sz="1400" b="1">
                <a:solidFill>
                  <a:srgbClr val="FFFFFF"/>
                </a:solidFill>
                <a:latin typeface="Aptos"/>
              </a:rPr>
              <a:t>Shared standards emerge</a:t>
            </a:r>
          </a:p>
        </p:txBody>
      </p:sp>
      <p:sp>
        <p:nvSpPr>
          <p:cNvPr id="17" name="TextBox 16"/>
          <p:cNvSpPr txBox="1"/>
          <p:nvPr/>
        </p:nvSpPr>
        <p:spPr>
          <a:xfrm>
            <a:off x="6382512" y="3547872"/>
            <a:ext cx="2240280" cy="677108"/>
          </a:xfrm>
          <a:prstGeom prst="rect">
            <a:avLst/>
          </a:prstGeom>
          <a:noFill/>
        </p:spPr>
        <p:txBody>
          <a:bodyPr wrap="square" lIns="0" tIns="0" rIns="0" bIns="0" anchor="t">
            <a:spAutoFit/>
          </a:bodyPr>
          <a:lstStyle/>
          <a:p>
            <a:pPr algn="l">
              <a:spcBef>
                <a:spcPts val="0"/>
              </a:spcBef>
              <a:spcAft>
                <a:spcPts val="0"/>
              </a:spcAft>
            </a:pPr>
            <a:r>
              <a:rPr lang="en-GB" sz="1100" b="0">
                <a:solidFill>
                  <a:srgbClr val="DCEAF0"/>
                </a:solidFill>
                <a:latin typeface="Aptos"/>
              </a:rPr>
              <a:t>NOrF standards and the CCOP Framework set common expectations for service and practice.</a:t>
            </a:r>
          </a:p>
        </p:txBody>
      </p:sp>
      <p:sp>
        <p:nvSpPr>
          <p:cNvPr id="19" name="TextBox 18"/>
          <p:cNvSpPr txBox="1"/>
          <p:nvPr/>
        </p:nvSpPr>
        <p:spPr>
          <a:xfrm>
            <a:off x="8705088" y="1626071"/>
            <a:ext cx="3172384" cy="492443"/>
          </a:xfrm>
          <a:prstGeom prst="rect">
            <a:avLst/>
          </a:prstGeom>
          <a:noFill/>
        </p:spPr>
        <p:txBody>
          <a:bodyPr wrap="square" lIns="0" tIns="0" rIns="0" bIns="0" anchor="t">
            <a:spAutoFit/>
          </a:bodyPr>
          <a:lstStyle/>
          <a:p>
            <a:pPr algn="l">
              <a:spcBef>
                <a:spcPts val="0"/>
              </a:spcBef>
              <a:spcAft>
                <a:spcPts val="0"/>
              </a:spcAft>
            </a:pPr>
            <a:r>
              <a:rPr lang="en-GB" sz="1600" b="1">
                <a:solidFill>
                  <a:srgbClr val="C8102E"/>
                </a:solidFill>
                <a:latin typeface="Aptos"/>
              </a:rPr>
              <a:t>HOW </a:t>
            </a:r>
            <a:r>
              <a:rPr sz="1600" b="1">
                <a:solidFill>
                  <a:srgbClr val="C8102E"/>
                </a:solidFill>
                <a:latin typeface="Aptos"/>
              </a:rPr>
              <a:t>NOrF </a:t>
            </a:r>
            <a:r>
              <a:rPr lang="en-GB" sz="1600" b="1">
                <a:solidFill>
                  <a:srgbClr val="C8102E"/>
                </a:solidFill>
                <a:latin typeface="Aptos"/>
              </a:rPr>
              <a:t>SUPPORTED PROGRESS</a:t>
            </a:r>
            <a:endParaRPr sz="1600" b="1">
              <a:solidFill>
                <a:srgbClr val="C8102E"/>
              </a:solidFill>
              <a:latin typeface="Aptos"/>
            </a:endParaRPr>
          </a:p>
        </p:txBody>
      </p:sp>
      <p:sp>
        <p:nvSpPr>
          <p:cNvPr id="20" name="TextBox 19"/>
          <p:cNvSpPr txBox="1"/>
          <p:nvPr/>
        </p:nvSpPr>
        <p:spPr>
          <a:xfrm>
            <a:off x="8705088" y="2423160"/>
            <a:ext cx="1234440" cy="153888"/>
          </a:xfrm>
          <a:prstGeom prst="rect">
            <a:avLst/>
          </a:prstGeom>
          <a:noFill/>
        </p:spPr>
        <p:txBody>
          <a:bodyPr wrap="square" lIns="0" tIns="0" rIns="0" bIns="0" anchor="t">
            <a:spAutoFit/>
          </a:bodyPr>
          <a:lstStyle/>
          <a:p>
            <a:pPr algn="l">
              <a:spcBef>
                <a:spcPts val="0"/>
              </a:spcBef>
              <a:spcAft>
                <a:spcPts val="0"/>
              </a:spcAft>
            </a:pPr>
            <a:r>
              <a:rPr lang="en-GB" sz="1000" b="1">
                <a:solidFill>
                  <a:srgbClr val="FFFFFF"/>
                </a:solidFill>
                <a:latin typeface="Aptos"/>
              </a:rPr>
              <a:t>CONNECT TEAMS</a:t>
            </a:r>
            <a:endParaRPr sz="1000" b="1">
              <a:solidFill>
                <a:srgbClr val="073B5C"/>
              </a:solidFill>
              <a:latin typeface="Aptos"/>
            </a:endParaRPr>
          </a:p>
        </p:txBody>
      </p:sp>
      <p:sp>
        <p:nvSpPr>
          <p:cNvPr id="21" name="TextBox 20"/>
          <p:cNvSpPr txBox="1"/>
          <p:nvPr/>
        </p:nvSpPr>
        <p:spPr>
          <a:xfrm>
            <a:off x="9893808" y="2414016"/>
            <a:ext cx="1554480" cy="461665"/>
          </a:xfrm>
          <a:prstGeom prst="rect">
            <a:avLst/>
          </a:prstGeom>
          <a:noFill/>
        </p:spPr>
        <p:txBody>
          <a:bodyPr wrap="square" lIns="0" tIns="0" rIns="0" bIns="0" anchor="t">
            <a:spAutoFit/>
          </a:bodyPr>
          <a:lstStyle/>
          <a:p>
            <a:pPr algn="l">
              <a:spcBef>
                <a:spcPts val="0"/>
              </a:spcBef>
              <a:spcAft>
                <a:spcPts val="0"/>
              </a:spcAft>
            </a:pPr>
            <a:r>
              <a:rPr lang="en-GB" sz="1000" b="0">
                <a:solidFill>
                  <a:srgbClr val="DCEAF0"/>
                </a:solidFill>
                <a:latin typeface="Aptos"/>
              </a:rPr>
              <a:t>A representative forum for collaboration and shared resources.</a:t>
            </a:r>
          </a:p>
        </p:txBody>
      </p:sp>
      <p:sp>
        <p:nvSpPr>
          <p:cNvPr id="22" name="TextBox 21"/>
          <p:cNvSpPr txBox="1"/>
          <p:nvPr/>
        </p:nvSpPr>
        <p:spPr>
          <a:xfrm>
            <a:off x="8705088" y="3364991"/>
            <a:ext cx="1234440" cy="153888"/>
          </a:xfrm>
          <a:prstGeom prst="rect">
            <a:avLst/>
          </a:prstGeom>
          <a:noFill/>
        </p:spPr>
        <p:txBody>
          <a:bodyPr wrap="square" lIns="0" tIns="0" rIns="0" bIns="0" anchor="t">
            <a:spAutoFit/>
          </a:bodyPr>
          <a:lstStyle/>
          <a:p>
            <a:pPr algn="l">
              <a:spcBef>
                <a:spcPts val="0"/>
              </a:spcBef>
              <a:spcAft>
                <a:spcPts val="0"/>
              </a:spcAft>
            </a:pPr>
            <a:r>
              <a:rPr lang="en-GB" sz="1000" b="1">
                <a:solidFill>
                  <a:srgbClr val="FFFFFF"/>
                </a:solidFill>
                <a:latin typeface="Aptos"/>
              </a:rPr>
              <a:t>SHARE STANDARDS</a:t>
            </a:r>
            <a:endParaRPr sz="1000" b="1">
              <a:solidFill>
                <a:srgbClr val="073B5C"/>
              </a:solidFill>
              <a:latin typeface="Aptos"/>
            </a:endParaRPr>
          </a:p>
        </p:txBody>
      </p:sp>
      <p:sp>
        <p:nvSpPr>
          <p:cNvPr id="23" name="TextBox 22"/>
          <p:cNvSpPr txBox="1"/>
          <p:nvPr/>
        </p:nvSpPr>
        <p:spPr>
          <a:xfrm>
            <a:off x="9893808" y="3355848"/>
            <a:ext cx="1554480" cy="461665"/>
          </a:xfrm>
          <a:prstGeom prst="rect">
            <a:avLst/>
          </a:prstGeom>
          <a:noFill/>
        </p:spPr>
        <p:txBody>
          <a:bodyPr wrap="square" lIns="0" tIns="0" rIns="0" bIns="0" anchor="t">
            <a:spAutoFit/>
          </a:bodyPr>
          <a:lstStyle/>
          <a:p>
            <a:pPr algn="l">
              <a:spcBef>
                <a:spcPts val="0"/>
              </a:spcBef>
              <a:spcAft>
                <a:spcPts val="0"/>
              </a:spcAft>
            </a:pPr>
            <a:r>
              <a:rPr lang="en-GB" sz="1000" b="0">
                <a:solidFill>
                  <a:srgbClr val="DCEAF0"/>
                </a:solidFill>
                <a:latin typeface="Aptos"/>
              </a:rPr>
              <a:t>Evidence-led standards for outreach service development.</a:t>
            </a:r>
          </a:p>
        </p:txBody>
      </p:sp>
      <p:sp>
        <p:nvSpPr>
          <p:cNvPr id="24" name="TextBox 23"/>
          <p:cNvSpPr txBox="1"/>
          <p:nvPr/>
        </p:nvSpPr>
        <p:spPr>
          <a:xfrm>
            <a:off x="8705088" y="4306824"/>
            <a:ext cx="1234440" cy="153888"/>
          </a:xfrm>
          <a:prstGeom prst="rect">
            <a:avLst/>
          </a:prstGeom>
          <a:noFill/>
        </p:spPr>
        <p:txBody>
          <a:bodyPr wrap="square" lIns="0" tIns="0" rIns="0" bIns="0" anchor="t">
            <a:spAutoFit/>
          </a:bodyPr>
          <a:lstStyle/>
          <a:p>
            <a:pPr algn="l">
              <a:spcBef>
                <a:spcPts val="0"/>
              </a:spcBef>
              <a:spcAft>
                <a:spcPts val="0"/>
              </a:spcAft>
            </a:pPr>
            <a:r>
              <a:rPr lang="en-GB" sz="1000" b="1">
                <a:solidFill>
                  <a:srgbClr val="FFFFFF"/>
                </a:solidFill>
                <a:latin typeface="Aptos"/>
              </a:rPr>
              <a:t>DEVELOP PRACTICE</a:t>
            </a:r>
            <a:endParaRPr sz="1000" b="1">
              <a:solidFill>
                <a:srgbClr val="073B5C"/>
              </a:solidFill>
              <a:latin typeface="Aptos"/>
            </a:endParaRPr>
          </a:p>
        </p:txBody>
      </p:sp>
      <p:sp>
        <p:nvSpPr>
          <p:cNvPr id="25" name="TextBox 24"/>
          <p:cNvSpPr txBox="1"/>
          <p:nvPr/>
        </p:nvSpPr>
        <p:spPr>
          <a:xfrm>
            <a:off x="9893808" y="4297680"/>
            <a:ext cx="1554480" cy="615553"/>
          </a:xfrm>
          <a:prstGeom prst="rect">
            <a:avLst/>
          </a:prstGeom>
          <a:noFill/>
        </p:spPr>
        <p:txBody>
          <a:bodyPr wrap="square" lIns="0" tIns="0" rIns="0" bIns="0" anchor="t">
            <a:spAutoFit/>
          </a:bodyPr>
          <a:lstStyle/>
          <a:p>
            <a:pPr algn="l">
              <a:spcBef>
                <a:spcPts val="0"/>
              </a:spcBef>
              <a:spcAft>
                <a:spcPts val="0"/>
              </a:spcAft>
            </a:pPr>
            <a:r>
              <a:rPr lang="en-GB" sz="1000" b="0">
                <a:solidFill>
                  <a:srgbClr val="DCEAF0"/>
                </a:solidFill>
                <a:latin typeface="Aptos"/>
              </a:rPr>
              <a:t>A structured pathway supporting enhanced, advanced and consultant practice.</a:t>
            </a:r>
          </a:p>
        </p:txBody>
      </p:sp>
      <p:sp>
        <p:nvSpPr>
          <p:cNvPr id="26" name="Rectangle 25"/>
          <p:cNvSpPr/>
          <p:nvPr/>
        </p:nvSpPr>
        <p:spPr>
          <a:xfrm>
            <a:off x="658368" y="5239512"/>
            <a:ext cx="10844784" cy="12700"/>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58368" y="5458968"/>
            <a:ext cx="10789920" cy="230832"/>
          </a:xfrm>
          <a:prstGeom prst="rect">
            <a:avLst/>
          </a:prstGeom>
          <a:noFill/>
        </p:spPr>
        <p:txBody>
          <a:bodyPr wrap="square" lIns="0" tIns="0" rIns="0" bIns="0" anchor="t">
            <a:spAutoFit/>
          </a:bodyPr>
          <a:lstStyle/>
          <a:p>
            <a:pPr algn="ctr">
              <a:spcBef>
                <a:spcPts val="0"/>
              </a:spcBef>
              <a:spcAft>
                <a:spcPts val="0"/>
              </a:spcAft>
            </a:pPr>
            <a:r>
              <a:rPr lang="en-GB" sz="1500" b="1">
                <a:solidFill>
                  <a:srgbClr val="FFFFFF"/>
                </a:solidFill>
                <a:latin typeface="Aptos Display"/>
              </a:rPr>
              <a:t>The opportunity now is to build on this shared platform—strengthening recognition, governance and capability across Wales.</a:t>
            </a:r>
          </a:p>
        </p:txBody>
      </p:sp>
      <p:sp>
        <p:nvSpPr>
          <p:cNvPr id="28" name="TextBox 27"/>
          <p:cNvSpPr txBox="1"/>
          <p:nvPr/>
        </p:nvSpPr>
        <p:spPr>
          <a:xfrm>
            <a:off x="658368" y="6510528"/>
            <a:ext cx="10698480" cy="107722"/>
          </a:xfrm>
          <a:prstGeom prst="rect">
            <a:avLst/>
          </a:prstGeom>
          <a:noFill/>
        </p:spPr>
        <p:txBody>
          <a:bodyPr wrap="square" lIns="0" tIns="0" rIns="0" bIns="0" anchor="t">
            <a:spAutoFit/>
          </a:bodyPr>
          <a:lstStyle/>
          <a:p>
            <a:pPr algn="l">
              <a:spcBef>
                <a:spcPts val="0"/>
              </a:spcBef>
              <a:spcAft>
                <a:spcPts val="0"/>
              </a:spcAft>
            </a:pPr>
            <a:r>
              <a:rPr lang="en-GB" sz="700" b="0">
                <a:solidFill>
                  <a:srgbClr val="96B9C9"/>
                </a:solidFill>
                <a:latin typeface="Aptos"/>
              </a:rPr>
              <a:t>Welsh milestones: Welsh Outreach Forum history (user-provided)  |  National role: NOrF  |  Standards: NOrF 2020; CCOP Framework 2022</a:t>
            </a:r>
          </a:p>
        </p:txBody>
      </p:sp>
      <p:sp>
        <p:nvSpPr>
          <p:cNvPr id="29" name="TextBox 28"/>
          <p:cNvSpPr txBox="1"/>
          <p:nvPr/>
        </p:nvSpPr>
        <p:spPr>
          <a:xfrm>
            <a:off x="11384280" y="228600"/>
            <a:ext cx="256032" cy="123111"/>
          </a:xfrm>
          <a:prstGeom prst="rect">
            <a:avLst/>
          </a:prstGeom>
          <a:noFill/>
        </p:spPr>
        <p:txBody>
          <a:bodyPr wrap="square" lIns="0" tIns="0" rIns="0" bIns="0" anchor="t">
            <a:spAutoFit/>
          </a:bodyPr>
          <a:lstStyle/>
          <a:p>
            <a:pPr algn="r">
              <a:spcBef>
                <a:spcPts val="0"/>
              </a:spcBef>
              <a:spcAft>
                <a:spcPts val="0"/>
              </a:spcAft>
            </a:pPr>
            <a:r>
              <a:rPr lang="en-GB" sz="800" b="0">
                <a:solidFill>
                  <a:srgbClr val="DCEAF0"/>
                </a:solidFill>
                <a:latin typeface="Aptos"/>
              </a:rPr>
              <a:t>05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93192"/>
            <a:ext cx="5029200" cy="274320"/>
          </a:xfrm>
          <a:prstGeom prst="rect">
            <a:avLst/>
          </a:prstGeom>
          <a:noFill/>
        </p:spPr>
        <p:txBody>
          <a:bodyPr wrap="square" lIns="0" tIns="0" rIns="0" bIns="0" anchor="ctr">
            <a:noAutofit/>
          </a:bodyPr>
          <a:lstStyle/>
          <a:p>
            <a:pPr algn="l">
              <a:lnSpc>
                <a:spcPct val="100000"/>
              </a:lnSpc>
              <a:spcBef>
                <a:spcPts val="0"/>
              </a:spcBef>
              <a:spcAft>
                <a:spcPts val="0"/>
              </a:spcAft>
            </a:pPr>
            <a:r>
              <a:rPr sz="1400" b="1" i="0">
                <a:solidFill>
                  <a:srgbClr val="C8102E"/>
                </a:solidFill>
                <a:latin typeface="Aptos"/>
              </a:rPr>
              <a:t>ONE NATIONAL PATHWAY</a:t>
            </a:r>
          </a:p>
        </p:txBody>
      </p:sp>
      <p:sp>
        <p:nvSpPr>
          <p:cNvPr id="4" name="TextBox 3"/>
          <p:cNvSpPr txBox="1"/>
          <p:nvPr/>
        </p:nvSpPr>
        <p:spPr>
          <a:xfrm>
            <a:off x="658368" y="731520"/>
            <a:ext cx="10607040" cy="566928"/>
          </a:xfrm>
          <a:prstGeom prst="rect">
            <a:avLst/>
          </a:prstGeom>
          <a:noFill/>
        </p:spPr>
        <p:txBody>
          <a:bodyPr wrap="square" lIns="0" tIns="0" rIns="0" bIns="0" anchor="ctr">
            <a:noAutofit/>
          </a:bodyPr>
          <a:lstStyle/>
          <a:p>
            <a:pPr algn="l">
              <a:lnSpc>
                <a:spcPct val="100000"/>
              </a:lnSpc>
              <a:spcBef>
                <a:spcPts val="0"/>
              </a:spcBef>
              <a:spcAft>
                <a:spcPts val="0"/>
              </a:spcAft>
            </a:pPr>
            <a:r>
              <a:rPr sz="3000" b="1" i="0">
                <a:solidFill>
                  <a:srgbClr val="1E2730"/>
                </a:solidFill>
                <a:latin typeface="Aptos Display"/>
              </a:rPr>
              <a:t>Wales is standardising both the signal and the route to help</a:t>
            </a:r>
          </a:p>
        </p:txBody>
      </p:sp>
      <p:sp>
        <p:nvSpPr>
          <p:cNvPr id="5" name="TextBox 4"/>
          <p:cNvSpPr txBox="1"/>
          <p:nvPr/>
        </p:nvSpPr>
        <p:spPr>
          <a:xfrm>
            <a:off x="658368" y="1325880"/>
            <a:ext cx="10332720" cy="384048"/>
          </a:xfrm>
          <a:prstGeom prst="rect">
            <a:avLst/>
          </a:prstGeom>
          <a:noFill/>
        </p:spPr>
        <p:txBody>
          <a:bodyPr wrap="square" lIns="0" tIns="0" rIns="0" bIns="0" anchor="ctr">
            <a:noAutofit/>
          </a:bodyPr>
          <a:lstStyle/>
          <a:p>
            <a:pPr algn="l">
              <a:lnSpc>
                <a:spcPct val="100000"/>
              </a:lnSpc>
              <a:spcBef>
                <a:spcPts val="0"/>
              </a:spcBef>
              <a:spcAft>
                <a:spcPts val="0"/>
              </a:spcAft>
            </a:pPr>
            <a:r>
              <a:rPr sz="1550" b="0" i="0">
                <a:solidFill>
                  <a:srgbClr val="55636E"/>
                </a:solidFill>
                <a:latin typeface="Aptos"/>
              </a:rPr>
              <a:t>Clinical deterioration and human concern must trigger the same dependable response.</a:t>
            </a:r>
          </a:p>
        </p:txBody>
      </p:sp>
      <p:sp>
        <p:nvSpPr>
          <p:cNvPr id="6" name="TextBox 5"/>
          <p:cNvSpPr txBox="1"/>
          <p:nvPr/>
        </p:nvSpPr>
        <p:spPr>
          <a:xfrm>
            <a:off x="11109960" y="347472"/>
            <a:ext cx="411480" cy="219456"/>
          </a:xfrm>
          <a:prstGeom prst="rect">
            <a:avLst/>
          </a:prstGeom>
          <a:noFill/>
        </p:spPr>
        <p:txBody>
          <a:bodyPr wrap="square" lIns="0" tIns="0" rIns="0" bIns="0" anchor="ctr">
            <a:noAutofit/>
          </a:bodyPr>
          <a:lstStyle/>
          <a:p>
            <a:pPr algn="r">
              <a:lnSpc>
                <a:spcPct val="100000"/>
              </a:lnSpc>
              <a:spcBef>
                <a:spcPts val="0"/>
              </a:spcBef>
              <a:spcAft>
                <a:spcPts val="0"/>
              </a:spcAft>
            </a:pPr>
            <a:r>
              <a:rPr lang="en-GB" sz="1000" b="1" i="0">
                <a:solidFill>
                  <a:srgbClr val="55636E"/>
                </a:solidFill>
                <a:latin typeface="Aptos"/>
              </a:rPr>
              <a:t>06</a:t>
            </a:r>
            <a:endParaRPr sz="1000" b="1" i="0">
              <a:solidFill>
                <a:srgbClr val="55636E"/>
              </a:solidFill>
              <a:latin typeface="Aptos"/>
            </a:endParaRPr>
          </a:p>
        </p:txBody>
      </p:sp>
      <p:sp>
        <p:nvSpPr>
          <p:cNvPr id="7" name="Rectangle 6"/>
          <p:cNvSpPr/>
          <p:nvPr/>
        </p:nvSpPr>
        <p:spPr>
          <a:xfrm>
            <a:off x="6080760" y="2057400"/>
            <a:ext cx="22860" cy="3246120"/>
          </a:xfrm>
          <a:prstGeom prst="rect">
            <a:avLst/>
          </a:prstGeom>
          <a:solidFill>
            <a:srgbClr val="CBD5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2029968"/>
            <a:ext cx="594360" cy="502920"/>
          </a:xfrm>
          <a:prstGeom prst="rect">
            <a:avLst/>
          </a:prstGeom>
          <a:noFill/>
        </p:spPr>
        <p:txBody>
          <a:bodyPr wrap="square" lIns="0" tIns="0" rIns="0" bIns="0" anchor="t">
            <a:noAutofit/>
          </a:bodyPr>
          <a:lstStyle/>
          <a:p>
            <a:pPr algn="l">
              <a:lnSpc>
                <a:spcPct val="100000"/>
              </a:lnSpc>
              <a:spcBef>
                <a:spcPts val="0"/>
              </a:spcBef>
              <a:spcAft>
                <a:spcPts val="0"/>
              </a:spcAft>
            </a:pPr>
            <a:r>
              <a:rPr sz="2200" b="1" i="0">
                <a:solidFill>
                  <a:srgbClr val="C8102E"/>
                </a:solidFill>
                <a:latin typeface="Aptos Display"/>
              </a:rPr>
              <a:t>01</a:t>
            </a:r>
          </a:p>
        </p:txBody>
      </p:sp>
      <p:sp>
        <p:nvSpPr>
          <p:cNvPr id="9" name="TextBox 8"/>
          <p:cNvSpPr txBox="1"/>
          <p:nvPr/>
        </p:nvSpPr>
        <p:spPr>
          <a:xfrm>
            <a:off x="1417320" y="2011680"/>
            <a:ext cx="4069080" cy="475488"/>
          </a:xfrm>
          <a:prstGeom prst="rect">
            <a:avLst/>
          </a:prstGeom>
          <a:noFill/>
        </p:spPr>
        <p:txBody>
          <a:bodyPr wrap="square" lIns="0" tIns="0" rIns="0" bIns="0" anchor="t">
            <a:noAutofit/>
          </a:bodyPr>
          <a:lstStyle/>
          <a:p>
            <a:pPr algn="l">
              <a:lnSpc>
                <a:spcPct val="100000"/>
              </a:lnSpc>
              <a:spcBef>
                <a:spcPts val="0"/>
              </a:spcBef>
              <a:spcAft>
                <a:spcPts val="0"/>
              </a:spcAft>
            </a:pPr>
            <a:r>
              <a:rPr sz="1900" b="1" i="0">
                <a:solidFill>
                  <a:srgbClr val="073B5C"/>
                </a:solidFill>
                <a:latin typeface="Aptos"/>
              </a:rPr>
              <a:t>THE CLINICAL SIGNAL</a:t>
            </a:r>
          </a:p>
        </p:txBody>
      </p:sp>
      <p:sp>
        <p:nvSpPr>
          <p:cNvPr id="10" name="TextBox 9"/>
          <p:cNvSpPr txBox="1"/>
          <p:nvPr/>
        </p:nvSpPr>
        <p:spPr>
          <a:xfrm>
            <a:off x="1417320" y="2633472"/>
            <a:ext cx="4160520" cy="640080"/>
          </a:xfrm>
          <a:prstGeom prst="rect">
            <a:avLst/>
          </a:prstGeom>
          <a:noFill/>
        </p:spPr>
        <p:txBody>
          <a:bodyPr wrap="square" lIns="0" tIns="0" rIns="0" bIns="0" anchor="t">
            <a:noAutofit/>
          </a:bodyPr>
          <a:lstStyle/>
          <a:p>
            <a:pPr algn="l">
              <a:lnSpc>
                <a:spcPct val="100000"/>
              </a:lnSpc>
              <a:spcBef>
                <a:spcPts val="0"/>
              </a:spcBef>
              <a:spcAft>
                <a:spcPts val="0"/>
              </a:spcAft>
            </a:pPr>
            <a:r>
              <a:rPr sz="2300" b="1" i="0">
                <a:solidFill>
                  <a:srgbClr val="1E2730"/>
                </a:solidFill>
                <a:latin typeface="Aptos Display"/>
              </a:rPr>
              <a:t>NEWS2 • PEWS • NEWTT2 • MEWS</a:t>
            </a:r>
          </a:p>
        </p:txBody>
      </p:sp>
      <p:sp>
        <p:nvSpPr>
          <p:cNvPr id="11" name="TextBox 10"/>
          <p:cNvSpPr txBox="1"/>
          <p:nvPr/>
        </p:nvSpPr>
        <p:spPr>
          <a:xfrm>
            <a:off x="1417320" y="3401568"/>
            <a:ext cx="4069080" cy="1280160"/>
          </a:xfrm>
          <a:prstGeom prst="rect">
            <a:avLst/>
          </a:prstGeom>
          <a:noFill/>
        </p:spPr>
        <p:txBody>
          <a:bodyPr wrap="square" lIns="0" tIns="0" rIns="0" bIns="0" anchor="t">
            <a:noAutofit/>
          </a:bodyPr>
          <a:lstStyle/>
          <a:p>
            <a:pPr algn="l">
              <a:lnSpc>
                <a:spcPct val="100000"/>
              </a:lnSpc>
              <a:spcBef>
                <a:spcPts val="0"/>
              </a:spcBef>
              <a:spcAft>
                <a:spcPts val="0"/>
              </a:spcAft>
            </a:pPr>
            <a:r>
              <a:rPr sz="1550" b="0" i="0">
                <a:solidFill>
                  <a:srgbClr val="55636E"/>
                </a:solidFill>
                <a:latin typeface="Aptos"/>
              </a:rPr>
              <a:t>Standardised scores identify deterioration, trigger escalation and define the expected response.
Variation in practice was explicitly identified as a patient-safety risk.</a:t>
            </a:r>
          </a:p>
        </p:txBody>
      </p:sp>
      <p:sp>
        <p:nvSpPr>
          <p:cNvPr id="12" name="TextBox 11"/>
          <p:cNvSpPr txBox="1"/>
          <p:nvPr/>
        </p:nvSpPr>
        <p:spPr>
          <a:xfrm>
            <a:off x="6565392" y="2029968"/>
            <a:ext cx="594360" cy="502920"/>
          </a:xfrm>
          <a:prstGeom prst="rect">
            <a:avLst/>
          </a:prstGeom>
          <a:noFill/>
        </p:spPr>
        <p:txBody>
          <a:bodyPr wrap="square" lIns="0" tIns="0" rIns="0" bIns="0" anchor="t">
            <a:noAutofit/>
          </a:bodyPr>
          <a:lstStyle/>
          <a:p>
            <a:pPr algn="l">
              <a:lnSpc>
                <a:spcPct val="100000"/>
              </a:lnSpc>
              <a:spcBef>
                <a:spcPts val="0"/>
              </a:spcBef>
              <a:spcAft>
                <a:spcPts val="0"/>
              </a:spcAft>
            </a:pPr>
            <a:r>
              <a:rPr sz="2200" b="1" i="0">
                <a:solidFill>
                  <a:srgbClr val="C8102E"/>
                </a:solidFill>
                <a:latin typeface="Aptos Display"/>
              </a:rPr>
              <a:t>02</a:t>
            </a:r>
          </a:p>
        </p:txBody>
      </p:sp>
      <p:sp>
        <p:nvSpPr>
          <p:cNvPr id="13" name="TextBox 12"/>
          <p:cNvSpPr txBox="1"/>
          <p:nvPr/>
        </p:nvSpPr>
        <p:spPr>
          <a:xfrm>
            <a:off x="7205472" y="2011680"/>
            <a:ext cx="3977639" cy="475488"/>
          </a:xfrm>
          <a:prstGeom prst="rect">
            <a:avLst/>
          </a:prstGeom>
          <a:noFill/>
        </p:spPr>
        <p:txBody>
          <a:bodyPr wrap="square" lIns="0" tIns="0" rIns="0" bIns="0" anchor="t">
            <a:noAutofit/>
          </a:bodyPr>
          <a:lstStyle/>
          <a:p>
            <a:pPr algn="l">
              <a:lnSpc>
                <a:spcPct val="100000"/>
              </a:lnSpc>
              <a:spcBef>
                <a:spcPts val="0"/>
              </a:spcBef>
              <a:spcAft>
                <a:spcPts val="0"/>
              </a:spcAft>
            </a:pPr>
            <a:r>
              <a:rPr sz="1900" b="1" i="0">
                <a:solidFill>
                  <a:srgbClr val="073B5C"/>
                </a:solidFill>
                <a:latin typeface="Aptos"/>
              </a:rPr>
              <a:t>THE HUMAN SIGNAL</a:t>
            </a:r>
          </a:p>
        </p:txBody>
      </p:sp>
      <p:sp>
        <p:nvSpPr>
          <p:cNvPr id="14" name="TextBox 13"/>
          <p:cNvSpPr txBox="1"/>
          <p:nvPr/>
        </p:nvSpPr>
        <p:spPr>
          <a:xfrm>
            <a:off x="7205472" y="2633472"/>
            <a:ext cx="4069080" cy="640080"/>
          </a:xfrm>
          <a:prstGeom prst="rect">
            <a:avLst/>
          </a:prstGeom>
          <a:noFill/>
        </p:spPr>
        <p:txBody>
          <a:bodyPr wrap="square" lIns="0" tIns="0" rIns="0" bIns="0" anchor="t">
            <a:noAutofit/>
          </a:bodyPr>
          <a:lstStyle/>
          <a:p>
            <a:pPr algn="l">
              <a:lnSpc>
                <a:spcPct val="100000"/>
              </a:lnSpc>
              <a:spcBef>
                <a:spcPts val="0"/>
              </a:spcBef>
              <a:spcAft>
                <a:spcPts val="0"/>
              </a:spcAft>
            </a:pPr>
            <a:r>
              <a:rPr sz="2300" b="1" i="0">
                <a:solidFill>
                  <a:srgbClr val="1E2730"/>
                </a:solidFill>
                <a:latin typeface="Aptos Display"/>
              </a:rPr>
              <a:t>CALL FOR CONCERN</a:t>
            </a:r>
          </a:p>
        </p:txBody>
      </p:sp>
      <p:sp>
        <p:nvSpPr>
          <p:cNvPr id="15" name="TextBox 14"/>
          <p:cNvSpPr txBox="1"/>
          <p:nvPr/>
        </p:nvSpPr>
        <p:spPr>
          <a:xfrm>
            <a:off x="7205472" y="3401568"/>
            <a:ext cx="4069080" cy="1280160"/>
          </a:xfrm>
          <a:prstGeom prst="rect">
            <a:avLst/>
          </a:prstGeom>
          <a:noFill/>
        </p:spPr>
        <p:txBody>
          <a:bodyPr wrap="square" lIns="0" tIns="0" rIns="0" bIns="0" anchor="t">
            <a:noAutofit/>
          </a:bodyPr>
          <a:lstStyle/>
          <a:p>
            <a:pPr algn="l">
              <a:lnSpc>
                <a:spcPct val="100000"/>
              </a:lnSpc>
              <a:spcBef>
                <a:spcPts val="0"/>
              </a:spcBef>
              <a:spcAft>
                <a:spcPts val="0"/>
              </a:spcAft>
            </a:pPr>
            <a:r>
              <a:rPr sz="1550" b="0" i="0">
                <a:solidFill>
                  <a:srgbClr val="55636E"/>
                </a:solidFill>
                <a:latin typeface="Aptos"/>
              </a:rPr>
              <a:t>Patients and families gain a direct route to urgent review across adult, paediatric, neonatal and maternity settings.
The operational test: rapid response, 24 hours a day.</a:t>
            </a:r>
          </a:p>
        </p:txBody>
      </p:sp>
      <p:sp>
        <p:nvSpPr>
          <p:cNvPr id="16" name="Rectangle 15"/>
          <p:cNvSpPr/>
          <p:nvPr/>
        </p:nvSpPr>
        <p:spPr>
          <a:xfrm>
            <a:off x="1417320" y="5230368"/>
            <a:ext cx="9857232" cy="41148"/>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417320" y="5468112"/>
            <a:ext cx="9829800" cy="685800"/>
          </a:xfrm>
          <a:prstGeom prst="rect">
            <a:avLst/>
          </a:prstGeom>
          <a:noFill/>
        </p:spPr>
        <p:txBody>
          <a:bodyPr wrap="square" lIns="0" tIns="0" rIns="0" bIns="0" anchor="ctr">
            <a:noAutofit/>
          </a:bodyPr>
          <a:lstStyle/>
          <a:p>
            <a:pPr algn="ctr">
              <a:lnSpc>
                <a:spcPct val="100000"/>
              </a:lnSpc>
              <a:spcBef>
                <a:spcPts val="0"/>
              </a:spcBef>
              <a:spcAft>
                <a:spcPts val="0"/>
              </a:spcAft>
            </a:pPr>
            <a:r>
              <a:rPr sz="2000" b="1" i="0">
                <a:solidFill>
                  <a:srgbClr val="073B5C"/>
                </a:solidFill>
                <a:latin typeface="Aptos Display"/>
              </a:rPr>
              <a:t>ONE ESCALATION PATHWAY  →  ONE EXPECTED RESPONSE</a:t>
            </a:r>
          </a:p>
        </p:txBody>
      </p:sp>
      <p:sp>
        <p:nvSpPr>
          <p:cNvPr id="18" name="TextBox 17"/>
          <p:cNvSpPr txBox="1"/>
          <p:nvPr/>
        </p:nvSpPr>
        <p:spPr>
          <a:xfrm>
            <a:off x="658368" y="6473952"/>
            <a:ext cx="10881360" cy="182880"/>
          </a:xfrm>
          <a:prstGeom prst="rect">
            <a:avLst/>
          </a:prstGeom>
          <a:noFill/>
        </p:spPr>
        <p:txBody>
          <a:bodyPr wrap="square" lIns="0" tIns="0" rIns="0" bIns="0" anchor="ctr">
            <a:noAutofit/>
          </a:bodyPr>
          <a:lstStyle/>
          <a:p>
            <a:pPr algn="l">
              <a:lnSpc>
                <a:spcPct val="100000"/>
              </a:lnSpc>
              <a:spcBef>
                <a:spcPts val="0"/>
              </a:spcBef>
              <a:spcAft>
                <a:spcPts val="0"/>
              </a:spcAft>
            </a:pPr>
            <a:r>
              <a:rPr sz="850" b="0" i="0">
                <a:solidFill>
                  <a:srgbClr val="55636E"/>
                </a:solidFill>
                <a:latin typeface="Aptos"/>
              </a:rPr>
              <a:t>Sources: WHC/2024/035; WHC/2025/002; WHC/2024/040; WHC/2026/001; Task &amp; Finish Group, 2019.</a:t>
            </a:r>
          </a:p>
        </p:txBody>
      </p:sp>
    </p:spTree>
    <p:extLst>
      <p:ext uri="{BB962C8B-B14F-4D97-AF65-F5344CB8AC3E}">
        <p14:creationId xmlns:p14="http://schemas.microsoft.com/office/powerpoint/2010/main" val="279745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393192"/>
            <a:ext cx="5120640" cy="274320"/>
          </a:xfrm>
          <a:prstGeom prst="rect">
            <a:avLst/>
          </a:prstGeom>
          <a:noFill/>
        </p:spPr>
        <p:txBody>
          <a:bodyPr wrap="square" lIns="0" tIns="0" rIns="0" bIns="0" anchor="ctr">
            <a:noAutofit/>
          </a:bodyPr>
          <a:lstStyle/>
          <a:p>
            <a:pPr algn="l">
              <a:lnSpc>
                <a:spcPct val="100000"/>
              </a:lnSpc>
              <a:spcBef>
                <a:spcPts val="0"/>
              </a:spcBef>
              <a:spcAft>
                <a:spcPts val="0"/>
              </a:spcAft>
            </a:pPr>
            <a:r>
              <a:rPr lang="en-GB" sz="1400" b="1">
                <a:solidFill>
                  <a:srgbClr val="C8102E"/>
                </a:solidFill>
                <a:latin typeface="Aptos"/>
              </a:rPr>
              <a:t>THE WORKFORCE CHALLENGE</a:t>
            </a:r>
            <a:endParaRPr sz="1400" b="1">
              <a:solidFill>
                <a:srgbClr val="A9CBD9"/>
              </a:solidFill>
              <a:latin typeface="Aptos"/>
            </a:endParaRPr>
          </a:p>
        </p:txBody>
      </p:sp>
      <p:sp>
        <p:nvSpPr>
          <p:cNvPr id="4" name="TextBox 3"/>
          <p:cNvSpPr txBox="1"/>
          <p:nvPr/>
        </p:nvSpPr>
        <p:spPr>
          <a:xfrm>
            <a:off x="658368" y="731520"/>
            <a:ext cx="10287000" cy="658368"/>
          </a:xfrm>
          <a:prstGeom prst="rect">
            <a:avLst/>
          </a:prstGeom>
          <a:noFill/>
        </p:spPr>
        <p:txBody>
          <a:bodyPr wrap="square" lIns="0" tIns="0" rIns="0" bIns="0" anchor="ctr">
            <a:noAutofit/>
          </a:bodyPr>
          <a:lstStyle/>
          <a:p>
            <a:pPr algn="l">
              <a:lnSpc>
                <a:spcPct val="100000"/>
              </a:lnSpc>
              <a:spcBef>
                <a:spcPts val="0"/>
              </a:spcBef>
              <a:spcAft>
                <a:spcPts val="0"/>
              </a:spcAft>
            </a:pPr>
            <a:r>
              <a:rPr lang="en-GB" sz="2900" b="1">
                <a:solidFill>
                  <a:srgbClr val="073B5C"/>
                </a:solidFill>
                <a:latin typeface="Aptos Display"/>
              </a:rPr>
              <a:t>The framework is national; recognition of CCO as advanced practice is not yet consistent</a:t>
            </a:r>
          </a:p>
        </p:txBody>
      </p:sp>
      <p:sp>
        <p:nvSpPr>
          <p:cNvPr id="5" name="TextBox 4"/>
          <p:cNvSpPr txBox="1"/>
          <p:nvPr/>
        </p:nvSpPr>
        <p:spPr>
          <a:xfrm>
            <a:off x="658368" y="1417320"/>
            <a:ext cx="10287000" cy="365760"/>
          </a:xfrm>
          <a:prstGeom prst="rect">
            <a:avLst/>
          </a:prstGeom>
          <a:noFill/>
        </p:spPr>
        <p:txBody>
          <a:bodyPr wrap="square" lIns="0" tIns="0" rIns="0" bIns="0" anchor="ctr">
            <a:noAutofit/>
          </a:bodyPr>
          <a:lstStyle/>
          <a:p>
            <a:pPr algn="l">
              <a:lnSpc>
                <a:spcPct val="100000"/>
              </a:lnSpc>
              <a:spcBef>
                <a:spcPts val="0"/>
              </a:spcBef>
              <a:spcAft>
                <a:spcPts val="0"/>
              </a:spcAft>
            </a:pPr>
            <a:r>
              <a:rPr lang="en-GB" sz="1550" b="0">
                <a:solidFill>
                  <a:srgbClr val="5B6F7B"/>
                </a:solidFill>
                <a:latin typeface="Aptos"/>
              </a:rPr>
              <a:t>A stakeholder-observed gap remains between the complexity of outreach practice and local role classification.</a:t>
            </a:r>
          </a:p>
        </p:txBody>
      </p:sp>
      <p:sp>
        <p:nvSpPr>
          <p:cNvPr id="6" name="TextBox 5"/>
          <p:cNvSpPr txBox="1"/>
          <p:nvPr/>
        </p:nvSpPr>
        <p:spPr>
          <a:xfrm>
            <a:off x="11109960" y="347472"/>
            <a:ext cx="411480" cy="219456"/>
          </a:xfrm>
          <a:prstGeom prst="rect">
            <a:avLst/>
          </a:prstGeom>
          <a:noFill/>
        </p:spPr>
        <p:txBody>
          <a:bodyPr wrap="square" lIns="0" tIns="0" rIns="0" bIns="0" anchor="ctr">
            <a:noAutofit/>
          </a:bodyPr>
          <a:lstStyle/>
          <a:p>
            <a:pPr algn="r">
              <a:lnSpc>
                <a:spcPct val="100000"/>
              </a:lnSpc>
              <a:spcBef>
                <a:spcPts val="0"/>
              </a:spcBef>
              <a:spcAft>
                <a:spcPts val="0"/>
              </a:spcAft>
            </a:pPr>
            <a:r>
              <a:rPr lang="en-GB" sz="1000" b="1">
                <a:solidFill>
                  <a:srgbClr val="5B6F7B"/>
                </a:solidFill>
                <a:latin typeface="Aptos"/>
              </a:rPr>
              <a:t>07</a:t>
            </a:r>
          </a:p>
        </p:txBody>
      </p:sp>
      <p:sp>
        <p:nvSpPr>
          <p:cNvPr id="7" name="TextBox 6"/>
          <p:cNvSpPr txBox="1">
            <a:spLocks/>
          </p:cNvSpPr>
          <p:nvPr/>
        </p:nvSpPr>
        <p:spPr>
          <a:xfrm>
            <a:off x="749808" y="1975104"/>
            <a:ext cx="4251960" cy="292608"/>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a:solidFill>
                  <a:srgbClr val="0B6E99"/>
                </a:solidFill>
                <a:latin typeface="Aptos"/>
              </a:rPr>
              <a:t>THE NATIONAL STANDARD</a:t>
            </a:r>
          </a:p>
        </p:txBody>
      </p:sp>
      <p:sp>
        <p:nvSpPr>
          <p:cNvPr id="8" name="TextBox 7"/>
          <p:cNvSpPr txBox="1">
            <a:spLocks/>
          </p:cNvSpPr>
          <p:nvPr/>
        </p:nvSpPr>
        <p:spPr>
          <a:xfrm>
            <a:off x="749808" y="2404872"/>
            <a:ext cx="4343400" cy="594360"/>
          </a:xfrm>
          <a:prstGeom prst="rect">
            <a:avLst/>
          </a:prstGeom>
          <a:noFill/>
        </p:spPr>
        <p:txBody>
          <a:bodyPr wrap="square" lIns="0" tIns="0" rIns="0" bIns="0" anchor="t">
            <a:noAutofit/>
          </a:bodyPr>
          <a:lstStyle/>
          <a:p>
            <a:pPr algn="l">
              <a:lnSpc>
                <a:spcPct val="100000"/>
              </a:lnSpc>
              <a:spcBef>
                <a:spcPts val="0"/>
              </a:spcBef>
              <a:spcAft>
                <a:spcPts val="0"/>
              </a:spcAft>
            </a:pPr>
            <a:r>
              <a:rPr lang="en-GB" sz="2400" b="1">
                <a:solidFill>
                  <a:srgbClr val="073B5C"/>
                </a:solidFill>
                <a:latin typeface="Aptos Display"/>
              </a:rPr>
              <a:t>HEIW Professional Framework</a:t>
            </a:r>
          </a:p>
        </p:txBody>
      </p:sp>
      <p:sp>
        <p:nvSpPr>
          <p:cNvPr id="9" name="TextBox 8"/>
          <p:cNvSpPr txBox="1"/>
          <p:nvPr/>
        </p:nvSpPr>
        <p:spPr>
          <a:xfrm>
            <a:off x="749808" y="2898648"/>
            <a:ext cx="4343400" cy="320040"/>
          </a:xfrm>
          <a:prstGeom prst="rect">
            <a:avLst/>
          </a:prstGeom>
          <a:noFill/>
        </p:spPr>
        <p:txBody>
          <a:bodyPr wrap="square" lIns="0" tIns="0" rIns="0" bIns="0" anchor="t">
            <a:noAutofit/>
          </a:bodyPr>
          <a:lstStyle/>
          <a:p>
            <a:pPr algn="l">
              <a:lnSpc>
                <a:spcPct val="100000"/>
              </a:lnSpc>
              <a:spcBef>
                <a:spcPts val="0"/>
              </a:spcBef>
              <a:spcAft>
                <a:spcPts val="0"/>
              </a:spcAft>
            </a:pPr>
            <a:r>
              <a:rPr lang="en-GB" sz="1400" b="1">
                <a:solidFill>
                  <a:srgbClr val="5B6F7B"/>
                </a:solidFill>
                <a:latin typeface="Aptos"/>
              </a:rPr>
              <a:t>Published June 2023</a:t>
            </a:r>
          </a:p>
        </p:txBody>
      </p:sp>
      <p:sp>
        <p:nvSpPr>
          <p:cNvPr id="10" name="Rectangle 9"/>
          <p:cNvSpPr/>
          <p:nvPr/>
        </p:nvSpPr>
        <p:spPr>
          <a:xfrm>
            <a:off x="749808" y="3401568"/>
            <a:ext cx="4343400" cy="27432"/>
          </a:xfrm>
          <a:prstGeom prst="rect">
            <a:avLst/>
          </a:prstGeom>
          <a:solidFill>
            <a:srgbClr val="DCEA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9808" y="3675887"/>
            <a:ext cx="4343400" cy="1600200"/>
          </a:xfrm>
          <a:prstGeom prst="rect">
            <a:avLst/>
          </a:prstGeom>
          <a:noFill/>
        </p:spPr>
        <p:txBody>
          <a:bodyPr wrap="square" lIns="0" tIns="0" rIns="0" bIns="0" anchor="t">
            <a:noAutofit/>
          </a:bodyPr>
          <a:lstStyle/>
          <a:p>
            <a:pPr algn="l">
              <a:lnSpc>
                <a:spcPct val="100000"/>
              </a:lnSpc>
              <a:spcBef>
                <a:spcPts val="0"/>
              </a:spcBef>
              <a:spcAft>
                <a:spcPts val="900"/>
              </a:spcAft>
            </a:pPr>
            <a:r>
              <a:rPr lang="en-GB" sz="1600" b="1">
                <a:solidFill>
                  <a:srgbClr val="073B5C"/>
                </a:solidFill>
                <a:latin typeface="Aptos"/>
              </a:rPr>
              <a:t>Defines </a:t>
            </a:r>
            <a:r>
              <a:rPr lang="en-GB" sz="1600" b="0">
                <a:solidFill>
                  <a:srgbClr val="374A56"/>
                </a:solidFill>
                <a:latin typeface="Aptos"/>
              </a:rPr>
              <a:t>enhanced, advanced and consultant levels of practice.</a:t>
            </a:r>
          </a:p>
          <a:p>
            <a:pPr>
              <a:lnSpc>
                <a:spcPct val="100000"/>
              </a:lnSpc>
              <a:spcBef>
                <a:spcPts val="0"/>
              </a:spcBef>
              <a:spcAft>
                <a:spcPts val="900"/>
              </a:spcAft>
            </a:pPr>
            <a:r>
              <a:rPr lang="en-GB" sz="1600" b="1">
                <a:solidFill>
                  <a:srgbClr val="073B5C"/>
                </a:solidFill>
                <a:latin typeface="Aptos"/>
              </a:rPr>
              <a:t>Sets expectations </a:t>
            </a:r>
            <a:r>
              <a:rPr lang="en-GB" sz="1600" b="0">
                <a:solidFill>
                  <a:srgbClr val="374A56"/>
                </a:solidFill>
                <a:latin typeface="Aptos"/>
              </a:rPr>
              <a:t>for governance, education, job planning and organisational support.</a:t>
            </a:r>
          </a:p>
          <a:p>
            <a:pPr>
              <a:lnSpc>
                <a:spcPct val="100000"/>
              </a:lnSpc>
              <a:spcBef>
                <a:spcPts val="0"/>
              </a:spcBef>
              <a:spcAft>
                <a:spcPts val="0"/>
              </a:spcAft>
            </a:pPr>
            <a:r>
              <a:rPr lang="en-GB" sz="1600" b="1">
                <a:solidFill>
                  <a:srgbClr val="073B5C"/>
                </a:solidFill>
                <a:latin typeface="Aptos"/>
              </a:rPr>
              <a:t>Creates pathways </a:t>
            </a:r>
            <a:r>
              <a:rPr lang="en-GB" sz="1600" b="0">
                <a:solidFill>
                  <a:srgbClr val="374A56"/>
                </a:solidFill>
                <a:latin typeface="Aptos"/>
              </a:rPr>
              <a:t>for development, progression and retention across NHS Wales.</a:t>
            </a:r>
          </a:p>
        </p:txBody>
      </p:sp>
      <p:sp>
        <p:nvSpPr>
          <p:cNvPr id="12" name="Rectangle 11"/>
          <p:cNvSpPr/>
          <p:nvPr/>
        </p:nvSpPr>
        <p:spPr>
          <a:xfrm>
            <a:off x="5650992" y="1965960"/>
            <a:ext cx="22860" cy="3520440"/>
          </a:xfrm>
          <a:prstGeom prst="rect">
            <a:avLst/>
          </a:prstGeom>
          <a:solidFill>
            <a:srgbClr val="DCEA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053328" y="1975104"/>
            <a:ext cx="5166360" cy="292608"/>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a:solidFill>
                  <a:srgbClr val="0B6E99"/>
                </a:solidFill>
                <a:latin typeface="Aptos"/>
              </a:rPr>
              <a:t>THE CCO IMPLEMENTATION GAP</a:t>
            </a:r>
            <a:endParaRPr sz="1600" b="1">
              <a:solidFill>
                <a:srgbClr val="A9CBD9"/>
              </a:solidFill>
              <a:latin typeface="Aptos"/>
            </a:endParaRPr>
          </a:p>
        </p:txBody>
      </p:sp>
      <p:sp>
        <p:nvSpPr>
          <p:cNvPr id="14" name="TextBox 13"/>
          <p:cNvSpPr txBox="1"/>
          <p:nvPr/>
        </p:nvSpPr>
        <p:spPr>
          <a:xfrm>
            <a:off x="6053328" y="2514600"/>
            <a:ext cx="502920" cy="310896"/>
          </a:xfrm>
          <a:prstGeom prst="rect">
            <a:avLst/>
          </a:prstGeom>
          <a:noFill/>
        </p:spPr>
        <p:txBody>
          <a:bodyPr wrap="square" lIns="0" tIns="0" rIns="0" bIns="0" anchor="t">
            <a:noAutofit/>
          </a:bodyPr>
          <a:lstStyle/>
          <a:p>
            <a:pPr algn="l">
              <a:lnSpc>
                <a:spcPct val="100000"/>
              </a:lnSpc>
              <a:spcBef>
                <a:spcPts val="0"/>
              </a:spcBef>
              <a:spcAft>
                <a:spcPts val="0"/>
              </a:spcAft>
            </a:pPr>
            <a:r>
              <a:rPr sz="1700" b="1">
                <a:solidFill>
                  <a:srgbClr val="C8102E"/>
                </a:solidFill>
                <a:latin typeface="Aptos Display"/>
              </a:rPr>
              <a:t>01</a:t>
            </a:r>
          </a:p>
        </p:txBody>
      </p:sp>
      <p:sp>
        <p:nvSpPr>
          <p:cNvPr id="15" name="TextBox 14"/>
          <p:cNvSpPr txBox="1"/>
          <p:nvPr/>
        </p:nvSpPr>
        <p:spPr>
          <a:xfrm>
            <a:off x="6638544" y="2514600"/>
            <a:ext cx="1600200" cy="310896"/>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a:solidFill>
                  <a:srgbClr val="073B5C"/>
                </a:solidFill>
                <a:latin typeface="Aptos"/>
              </a:rPr>
              <a:t>RECOGNITION</a:t>
            </a:r>
          </a:p>
        </p:txBody>
      </p:sp>
      <p:sp>
        <p:nvSpPr>
          <p:cNvPr id="16" name="TextBox 15"/>
          <p:cNvSpPr txBox="1">
            <a:spLocks/>
          </p:cNvSpPr>
          <p:nvPr/>
        </p:nvSpPr>
        <p:spPr>
          <a:xfrm>
            <a:off x="8257030" y="2514600"/>
            <a:ext cx="3264409" cy="658368"/>
          </a:xfrm>
          <a:prstGeom prst="rect">
            <a:avLst/>
          </a:prstGeom>
          <a:noFill/>
        </p:spPr>
        <p:txBody>
          <a:bodyPr wrap="square" lIns="0" tIns="0" rIns="0" bIns="0" anchor="t">
            <a:noAutofit/>
          </a:bodyPr>
          <a:lstStyle/>
          <a:p>
            <a:pPr algn="l">
              <a:lnSpc>
                <a:spcPct val="100000"/>
              </a:lnSpc>
              <a:spcBef>
                <a:spcPts val="0"/>
              </a:spcBef>
              <a:spcAft>
                <a:spcPts val="0"/>
              </a:spcAft>
            </a:pPr>
            <a:r>
              <a:rPr lang="en-GB" sz="1450" b="0">
                <a:solidFill>
                  <a:srgbClr val="374A56"/>
                </a:solidFill>
                <a:latin typeface="Aptos"/>
              </a:rPr>
              <a:t>CCO can still be viewed as experienced specialist practice rather than a level of advanced practice.</a:t>
            </a:r>
          </a:p>
        </p:txBody>
      </p:sp>
      <p:sp>
        <p:nvSpPr>
          <p:cNvPr id="17" name="Rectangle 16"/>
          <p:cNvSpPr/>
          <p:nvPr/>
        </p:nvSpPr>
        <p:spPr>
          <a:xfrm>
            <a:off x="6053328" y="3282696"/>
            <a:ext cx="5175504" cy="18288"/>
          </a:xfrm>
          <a:prstGeom prst="rect">
            <a:avLst/>
          </a:prstGeom>
          <a:solidFill>
            <a:srgbClr val="DCEA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053328" y="3456432"/>
            <a:ext cx="502920" cy="310896"/>
          </a:xfrm>
          <a:prstGeom prst="rect">
            <a:avLst/>
          </a:prstGeom>
          <a:noFill/>
        </p:spPr>
        <p:txBody>
          <a:bodyPr wrap="square" lIns="0" tIns="0" rIns="0" bIns="0" anchor="t">
            <a:noAutofit/>
          </a:bodyPr>
          <a:lstStyle/>
          <a:p>
            <a:pPr algn="l">
              <a:lnSpc>
                <a:spcPct val="100000"/>
              </a:lnSpc>
              <a:spcBef>
                <a:spcPts val="0"/>
              </a:spcBef>
              <a:spcAft>
                <a:spcPts val="0"/>
              </a:spcAft>
            </a:pPr>
            <a:r>
              <a:rPr sz="1700" b="1">
                <a:solidFill>
                  <a:srgbClr val="C8102E"/>
                </a:solidFill>
                <a:latin typeface="Aptos Display"/>
              </a:rPr>
              <a:t>02</a:t>
            </a:r>
          </a:p>
        </p:txBody>
      </p:sp>
      <p:sp>
        <p:nvSpPr>
          <p:cNvPr id="19" name="TextBox 18"/>
          <p:cNvSpPr txBox="1"/>
          <p:nvPr/>
        </p:nvSpPr>
        <p:spPr>
          <a:xfrm>
            <a:off x="6638544" y="3456432"/>
            <a:ext cx="1600200" cy="310896"/>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a:solidFill>
                  <a:srgbClr val="073B5C"/>
                </a:solidFill>
                <a:latin typeface="Aptos"/>
              </a:rPr>
              <a:t>GOVERNANCE</a:t>
            </a:r>
          </a:p>
        </p:txBody>
      </p:sp>
      <p:sp>
        <p:nvSpPr>
          <p:cNvPr id="20" name="TextBox 19"/>
          <p:cNvSpPr txBox="1">
            <a:spLocks/>
          </p:cNvSpPr>
          <p:nvPr/>
        </p:nvSpPr>
        <p:spPr>
          <a:xfrm>
            <a:off x="8257030" y="3456432"/>
            <a:ext cx="3282697" cy="658368"/>
          </a:xfrm>
          <a:prstGeom prst="rect">
            <a:avLst/>
          </a:prstGeom>
          <a:noFill/>
        </p:spPr>
        <p:txBody>
          <a:bodyPr wrap="square" lIns="0" tIns="0" rIns="0" bIns="0" anchor="t">
            <a:noAutofit/>
          </a:bodyPr>
          <a:lstStyle/>
          <a:p>
            <a:pPr algn="l">
              <a:lnSpc>
                <a:spcPct val="100000"/>
              </a:lnSpc>
              <a:spcBef>
                <a:spcPts val="0"/>
              </a:spcBef>
              <a:spcAft>
                <a:spcPts val="0"/>
              </a:spcAft>
            </a:pPr>
            <a:r>
              <a:rPr lang="en-GB" sz="1450" b="0">
                <a:solidFill>
                  <a:srgbClr val="374A56"/>
                </a:solidFill>
                <a:latin typeface="Aptos"/>
              </a:rPr>
              <a:t>Job descriptions, scope, credentialing, supervision and job plans need explicit alignment to the HEIW level.</a:t>
            </a:r>
          </a:p>
        </p:txBody>
      </p:sp>
      <p:sp>
        <p:nvSpPr>
          <p:cNvPr id="21" name="Rectangle 20"/>
          <p:cNvSpPr/>
          <p:nvPr/>
        </p:nvSpPr>
        <p:spPr>
          <a:xfrm>
            <a:off x="6053328" y="4224528"/>
            <a:ext cx="5175504" cy="18288"/>
          </a:xfrm>
          <a:prstGeom prst="rect">
            <a:avLst/>
          </a:prstGeom>
          <a:solidFill>
            <a:srgbClr val="DCEA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053328" y="4398264"/>
            <a:ext cx="502920" cy="310896"/>
          </a:xfrm>
          <a:prstGeom prst="rect">
            <a:avLst/>
          </a:prstGeom>
          <a:noFill/>
        </p:spPr>
        <p:txBody>
          <a:bodyPr wrap="square" lIns="0" tIns="0" rIns="0" bIns="0" anchor="t">
            <a:noAutofit/>
          </a:bodyPr>
          <a:lstStyle/>
          <a:p>
            <a:pPr algn="l">
              <a:lnSpc>
                <a:spcPct val="100000"/>
              </a:lnSpc>
              <a:spcBef>
                <a:spcPts val="0"/>
              </a:spcBef>
              <a:spcAft>
                <a:spcPts val="0"/>
              </a:spcAft>
            </a:pPr>
            <a:r>
              <a:rPr sz="1700" b="1">
                <a:solidFill>
                  <a:srgbClr val="C8102E"/>
                </a:solidFill>
                <a:latin typeface="Aptos Display"/>
              </a:rPr>
              <a:t>03</a:t>
            </a:r>
          </a:p>
        </p:txBody>
      </p:sp>
      <p:sp>
        <p:nvSpPr>
          <p:cNvPr id="23" name="TextBox 22"/>
          <p:cNvSpPr txBox="1"/>
          <p:nvPr/>
        </p:nvSpPr>
        <p:spPr>
          <a:xfrm>
            <a:off x="6638544" y="4398264"/>
            <a:ext cx="1600200" cy="310896"/>
          </a:xfrm>
          <a:prstGeom prst="rect">
            <a:avLst/>
          </a:prstGeom>
          <a:noFill/>
        </p:spPr>
        <p:txBody>
          <a:bodyPr wrap="square" lIns="0" tIns="0" rIns="0" bIns="0" anchor="t">
            <a:noAutofit/>
          </a:bodyPr>
          <a:lstStyle/>
          <a:p>
            <a:pPr algn="l">
              <a:lnSpc>
                <a:spcPct val="100000"/>
              </a:lnSpc>
              <a:spcBef>
                <a:spcPts val="0"/>
              </a:spcBef>
              <a:spcAft>
                <a:spcPts val="0"/>
              </a:spcAft>
            </a:pPr>
            <a:r>
              <a:rPr lang="en-GB" sz="1600" b="1">
                <a:solidFill>
                  <a:srgbClr val="073B5C"/>
                </a:solidFill>
                <a:latin typeface="Aptos"/>
              </a:rPr>
              <a:t>PROGRESSION</a:t>
            </a:r>
            <a:endParaRPr sz="1600" b="1">
              <a:solidFill>
                <a:srgbClr val="FFFFFF"/>
              </a:solidFill>
              <a:latin typeface="Aptos"/>
            </a:endParaRPr>
          </a:p>
        </p:txBody>
      </p:sp>
      <p:sp>
        <p:nvSpPr>
          <p:cNvPr id="24" name="TextBox 23"/>
          <p:cNvSpPr txBox="1"/>
          <p:nvPr/>
        </p:nvSpPr>
        <p:spPr>
          <a:xfrm>
            <a:off x="8257030" y="4398264"/>
            <a:ext cx="3185161" cy="658368"/>
          </a:xfrm>
          <a:prstGeom prst="rect">
            <a:avLst/>
          </a:prstGeom>
          <a:noFill/>
        </p:spPr>
        <p:txBody>
          <a:bodyPr wrap="square" lIns="0" tIns="0" rIns="0" bIns="0" anchor="t">
            <a:noAutofit/>
          </a:bodyPr>
          <a:lstStyle/>
          <a:p>
            <a:pPr algn="l">
              <a:lnSpc>
                <a:spcPct val="100000"/>
              </a:lnSpc>
              <a:spcBef>
                <a:spcPts val="0"/>
              </a:spcBef>
              <a:spcAft>
                <a:spcPts val="0"/>
              </a:spcAft>
            </a:pPr>
            <a:r>
              <a:rPr lang="en-GB" sz="1450" b="0">
                <a:solidFill>
                  <a:srgbClr val="374A56"/>
                </a:solidFill>
                <a:latin typeface="Aptos"/>
              </a:rPr>
              <a:t>Education support and career pathways need consistent application across services and health boards.</a:t>
            </a:r>
          </a:p>
        </p:txBody>
      </p:sp>
      <p:sp>
        <p:nvSpPr>
          <p:cNvPr id="25" name="Rectangle 24"/>
          <p:cNvSpPr/>
          <p:nvPr/>
        </p:nvSpPr>
        <p:spPr>
          <a:xfrm>
            <a:off x="749808" y="5632704"/>
            <a:ext cx="10479024" cy="3657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49808" y="5833872"/>
            <a:ext cx="10479024"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GB" sz="1500" b="1">
                <a:solidFill>
                  <a:srgbClr val="073B5C"/>
                </a:solidFill>
                <a:latin typeface="Aptos"/>
              </a:rPr>
              <a:t>ALIGN THE HEIW LEVEL WITH THE CCOP COMPETENCIES — RECOGNISE THE PRACTICE, NOT JUST THE JOB TITLE</a:t>
            </a:r>
            <a:endParaRPr sz="1500" b="1">
              <a:solidFill>
                <a:srgbClr val="FFFFFF"/>
              </a:solidFill>
              <a:latin typeface="Aptos"/>
            </a:endParaRPr>
          </a:p>
        </p:txBody>
      </p:sp>
      <p:sp>
        <p:nvSpPr>
          <p:cNvPr id="27" name="TextBox 26"/>
          <p:cNvSpPr txBox="1"/>
          <p:nvPr/>
        </p:nvSpPr>
        <p:spPr>
          <a:xfrm>
            <a:off x="658368" y="6473952"/>
            <a:ext cx="10881360" cy="182880"/>
          </a:xfrm>
          <a:prstGeom prst="rect">
            <a:avLst/>
          </a:prstGeom>
          <a:noFill/>
        </p:spPr>
        <p:txBody>
          <a:bodyPr wrap="square" lIns="0" tIns="0" rIns="0" bIns="0" anchor="t">
            <a:noAutofit/>
          </a:bodyPr>
          <a:lstStyle/>
          <a:p>
            <a:pPr algn="l">
              <a:lnSpc>
                <a:spcPct val="100000"/>
              </a:lnSpc>
              <a:spcBef>
                <a:spcPts val="0"/>
              </a:spcBef>
              <a:spcAft>
                <a:spcPts val="0"/>
              </a:spcAft>
            </a:pPr>
            <a:r>
              <a:rPr lang="en-GB" sz="850" b="0">
                <a:solidFill>
                  <a:srgbClr val="5B6F7B"/>
                </a:solidFill>
                <a:latin typeface="Aptos"/>
              </a:rPr>
              <a:t>Sources: HEIW Professional Framework (Jun 2023; implementation update Jun 2024); ICS/NOrF/CC3N CCOP Framework (Dec 2022). Recognition gap: stakeholder observation.</a:t>
            </a:r>
          </a:p>
        </p:txBody>
      </p:sp>
    </p:spTree>
    <p:extLst>
      <p:ext uri="{BB962C8B-B14F-4D97-AF65-F5344CB8AC3E}">
        <p14:creationId xmlns:p14="http://schemas.microsoft.com/office/powerpoint/2010/main" val="348280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3B5C"/>
        </a:solidFill>
        <a:effectLst/>
      </p:bgPr>
    </p:bg>
    <p:spTree>
      <p:nvGrpSpPr>
        <p:cNvPr id="1" name=""/>
        <p:cNvGrpSpPr/>
        <p:nvPr/>
      </p:nvGrpSpPr>
      <p:grpSpPr>
        <a:xfrm>
          <a:off x="0" y="0"/>
          <a:ext cx="0" cy="0"/>
          <a:chOff x="0" y="0"/>
          <a:chExt cx="0" cy="0"/>
        </a:xfrm>
      </p:grpSpPr>
      <p:sp>
        <p:nvSpPr>
          <p:cNvPr id="2" name="TextBox 1"/>
          <p:cNvSpPr txBox="1"/>
          <p:nvPr/>
        </p:nvSpPr>
        <p:spPr>
          <a:xfrm>
            <a:off x="658368" y="365760"/>
            <a:ext cx="36576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B4D7E6"/>
                </a:solidFill>
                <a:effectLst/>
                <a:uLnTx/>
                <a:uFillTx/>
                <a:latin typeface="Aptos"/>
                <a:ea typeface="+mn-ea"/>
                <a:cs typeface="+mn-cs"/>
              </a:rPr>
              <a:t>CHALLENGES AND </a:t>
            </a:r>
            <a:r>
              <a:rPr kumimoji="0" lang="en-GB" sz="1000" b="1" i="0" u="none" strike="noStrike" kern="1200" cap="none" spc="0" normalizeH="0" baseline="0" noProof="0">
                <a:ln>
                  <a:noFill/>
                </a:ln>
                <a:solidFill>
                  <a:srgbClr val="B4D7E6"/>
                </a:solidFill>
                <a:effectLst/>
                <a:uLnTx/>
                <a:uFillTx/>
                <a:latin typeface="Aptos"/>
                <a:ea typeface="+mn-ea"/>
                <a:cs typeface="+mn-cs"/>
              </a:rPr>
              <a:t>FUTURE PRIORITIES</a:t>
            </a:r>
            <a:endParaRPr kumimoji="0" sz="1000" b="1" i="0" u="none" strike="noStrike" kern="1200" cap="none" spc="0" normalizeH="0" baseline="0" noProof="0">
              <a:ln>
                <a:noFill/>
              </a:ln>
              <a:solidFill>
                <a:srgbClr val="B4D7E6"/>
              </a:solidFill>
              <a:effectLst/>
              <a:uLnTx/>
              <a:uFillTx/>
              <a:latin typeface="Aptos"/>
              <a:ea typeface="+mn-ea"/>
              <a:cs typeface="+mn-cs"/>
            </a:endParaRPr>
          </a:p>
        </p:txBody>
      </p:sp>
      <p:sp>
        <p:nvSpPr>
          <p:cNvPr id="3" name="TextBox 2"/>
          <p:cNvSpPr txBox="1"/>
          <p:nvPr/>
        </p:nvSpPr>
        <p:spPr>
          <a:xfrm>
            <a:off x="658368" y="713232"/>
            <a:ext cx="10424160" cy="4001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FFFFFF"/>
                </a:solidFill>
                <a:effectLst/>
                <a:uLnTx/>
                <a:uFillTx/>
                <a:latin typeface="Aptos Display"/>
                <a:ea typeface="+mn-ea"/>
                <a:cs typeface="+mn-cs"/>
              </a:rPr>
              <a:t>Priorities for outreach services across Wales</a:t>
            </a:r>
            <a:endParaRPr kumimoji="0" sz="2600" b="1" i="0" u="none" strike="noStrike" kern="1200" cap="none" spc="0" normalizeH="0" baseline="0" noProof="0">
              <a:ln>
                <a:noFill/>
              </a:ln>
              <a:solidFill>
                <a:srgbClr val="FFFFFF"/>
              </a:solidFill>
              <a:effectLst/>
              <a:uLnTx/>
              <a:uFillTx/>
              <a:latin typeface="Aptos Display"/>
              <a:ea typeface="+mn-ea"/>
              <a:cs typeface="+mn-cs"/>
            </a:endParaRPr>
          </a:p>
        </p:txBody>
      </p:sp>
      <p:sp>
        <p:nvSpPr>
          <p:cNvPr id="4" name="TextBox 3"/>
          <p:cNvSpPr txBox="1"/>
          <p:nvPr/>
        </p:nvSpPr>
        <p:spPr>
          <a:xfrm>
            <a:off x="658368" y="1243584"/>
            <a:ext cx="10058400" cy="18466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DEEAF0"/>
                </a:solidFill>
                <a:effectLst/>
                <a:uLnTx/>
                <a:uFillTx/>
                <a:latin typeface="Aptos"/>
                <a:ea typeface="+mn-ea"/>
                <a:cs typeface="+mn-cs"/>
              </a:rPr>
              <a:t>Reliable 24-hour cover, clear advanced practice pathways and shared data can support more consistent services.</a:t>
            </a:r>
          </a:p>
        </p:txBody>
      </p:sp>
      <p:sp>
        <p:nvSpPr>
          <p:cNvPr id="5" name="TextBox 4"/>
          <p:cNvSpPr txBox="1"/>
          <p:nvPr/>
        </p:nvSpPr>
        <p:spPr>
          <a:xfrm>
            <a:off x="11109960" y="228600"/>
            <a:ext cx="347472" cy="123111"/>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FFFFFF"/>
                </a:solidFill>
                <a:effectLst/>
                <a:uLnTx/>
                <a:uFillTx/>
                <a:latin typeface="Aptos"/>
                <a:ea typeface="+mn-ea"/>
                <a:cs typeface="+mn-cs"/>
              </a:rPr>
              <a:t>08</a:t>
            </a:r>
            <a:endParaRPr kumimoji="0" sz="800" b="1" i="0" u="none" strike="noStrike" kern="1200" cap="none" spc="0" normalizeH="0" baseline="0" noProof="0">
              <a:ln>
                <a:noFill/>
              </a:ln>
              <a:solidFill>
                <a:srgbClr val="FFFFFF"/>
              </a:solidFill>
              <a:effectLst/>
              <a:uLnTx/>
              <a:uFillTx/>
              <a:latin typeface="Aptos"/>
              <a:ea typeface="+mn-ea"/>
              <a:cs typeface="+mn-cs"/>
            </a:endParaRPr>
          </a:p>
        </p:txBody>
      </p:sp>
      <p:sp>
        <p:nvSpPr>
          <p:cNvPr id="6" name="Rectangle 5"/>
          <p:cNvSpPr/>
          <p:nvPr/>
        </p:nvSpPr>
        <p:spPr>
          <a:xfrm>
            <a:off x="658368" y="1892808"/>
            <a:ext cx="50292" cy="1005840"/>
          </a:xfrm>
          <a:prstGeom prst="rect">
            <a:avLst/>
          </a:prstGeom>
          <a:solidFill>
            <a:srgbClr val="E500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p:cNvSpPr txBox="1"/>
          <p:nvPr/>
        </p:nvSpPr>
        <p:spPr>
          <a:xfrm>
            <a:off x="896112" y="1938528"/>
            <a:ext cx="502920" cy="31089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50036"/>
                </a:solidFill>
                <a:effectLst/>
                <a:uLnTx/>
                <a:uFillTx/>
                <a:latin typeface="Aptos Display"/>
                <a:ea typeface="+mn-ea"/>
                <a:cs typeface="+mn-cs"/>
              </a:rPr>
              <a:t>01</a:t>
            </a:r>
          </a:p>
        </p:txBody>
      </p:sp>
      <p:sp>
        <p:nvSpPr>
          <p:cNvPr id="8" name="TextBox 7"/>
          <p:cNvSpPr txBox="1"/>
          <p:nvPr/>
        </p:nvSpPr>
        <p:spPr>
          <a:xfrm>
            <a:off x="1554480" y="1938528"/>
            <a:ext cx="3063240" cy="49244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ptos Display"/>
                <a:ea typeface="+mn-ea"/>
                <a:cs typeface="+mn-cs"/>
              </a:rPr>
              <a:t>Consistent 24-hour outreach across Wales</a:t>
            </a:r>
            <a:endParaRPr kumimoji="0" sz="1600" b="1" i="0" u="none" strike="noStrike" kern="1200" cap="none" spc="0" normalizeH="0" baseline="0" noProof="0" dirty="0">
              <a:ln>
                <a:noFill/>
              </a:ln>
              <a:solidFill>
                <a:srgbClr val="FFFFFF"/>
              </a:solidFill>
              <a:effectLst/>
              <a:uLnTx/>
              <a:uFillTx/>
              <a:latin typeface="Aptos Display"/>
              <a:ea typeface="+mn-ea"/>
              <a:cs typeface="+mn-cs"/>
            </a:endParaRPr>
          </a:p>
        </p:txBody>
      </p:sp>
      <p:sp>
        <p:nvSpPr>
          <p:cNvPr id="9" name="TextBox 8"/>
          <p:cNvSpPr txBox="1"/>
          <p:nvPr/>
        </p:nvSpPr>
        <p:spPr>
          <a:xfrm>
            <a:off x="4800600" y="1929384"/>
            <a:ext cx="626364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E8E8E8"/>
                </a:solidFill>
                <a:effectLst/>
                <a:uLnTx/>
                <a:uFillTx/>
                <a:latin typeface="Aptos" panose="020B0004020202020204" pitchFamily="34" charset="0"/>
                <a:ea typeface="+mn-ea"/>
                <a:cs typeface="+mn-cs"/>
              </a:rPr>
              <a:t>Fund 24-hour teams with shared competencies and clear referral pathways for timely specialist support.</a:t>
            </a:r>
            <a:endParaRPr kumimoji="0" lang="en-GB" sz="1500" b="0" i="0" u="none" strike="noStrike" kern="1200" cap="none" spc="0" normalizeH="0" baseline="0" noProof="0" dirty="0">
              <a:ln>
                <a:noFill/>
              </a:ln>
              <a:solidFill>
                <a:srgbClr val="E8E8E8"/>
              </a:solidFill>
              <a:effectLst/>
              <a:uLnTx/>
              <a:uFillTx/>
              <a:latin typeface="Aptos"/>
              <a:ea typeface="+mn-ea"/>
              <a:cs typeface="+mn-cs"/>
            </a:endParaRPr>
          </a:p>
        </p:txBody>
      </p:sp>
      <p:sp>
        <p:nvSpPr>
          <p:cNvPr id="10" name="Rectangle 9"/>
          <p:cNvSpPr/>
          <p:nvPr/>
        </p:nvSpPr>
        <p:spPr>
          <a:xfrm>
            <a:off x="896112" y="2798064"/>
            <a:ext cx="10168128" cy="10972"/>
          </a:xfrm>
          <a:prstGeom prst="rect">
            <a:avLst/>
          </a:prstGeom>
          <a:solidFill>
            <a:srgbClr val="4E7F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p:cNvSpPr/>
          <p:nvPr/>
        </p:nvSpPr>
        <p:spPr>
          <a:xfrm>
            <a:off x="658368" y="3063240"/>
            <a:ext cx="50292" cy="1005840"/>
          </a:xfrm>
          <a:prstGeom prst="rect">
            <a:avLst/>
          </a:prstGeom>
          <a:solidFill>
            <a:srgbClr val="E500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896112" y="3108960"/>
            <a:ext cx="502920" cy="31089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50036"/>
                </a:solidFill>
                <a:effectLst/>
                <a:uLnTx/>
                <a:uFillTx/>
                <a:latin typeface="Aptos Display"/>
                <a:ea typeface="+mn-ea"/>
                <a:cs typeface="+mn-cs"/>
              </a:rPr>
              <a:t>02</a:t>
            </a:r>
          </a:p>
        </p:txBody>
      </p:sp>
      <p:sp>
        <p:nvSpPr>
          <p:cNvPr id="13" name="TextBox 12"/>
          <p:cNvSpPr txBox="1"/>
          <p:nvPr/>
        </p:nvSpPr>
        <p:spPr>
          <a:xfrm>
            <a:off x="1554480" y="3108960"/>
            <a:ext cx="306324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ptos Display"/>
                <a:ea typeface="+mn-ea"/>
                <a:cs typeface="+mn-cs"/>
              </a:rPr>
              <a:t>Advanced practice development</a:t>
            </a:r>
            <a:endParaRPr kumimoji="0" sz="1600" b="1" i="0" u="none" strike="noStrike" kern="1200" cap="none" spc="0" normalizeH="0" baseline="0" noProof="0" dirty="0">
              <a:ln>
                <a:noFill/>
              </a:ln>
              <a:solidFill>
                <a:srgbClr val="FFFFFF"/>
              </a:solidFill>
              <a:effectLst/>
              <a:uLnTx/>
              <a:uFillTx/>
              <a:latin typeface="Aptos Display"/>
              <a:ea typeface="+mn-ea"/>
              <a:cs typeface="+mn-cs"/>
            </a:endParaRPr>
          </a:p>
        </p:txBody>
      </p:sp>
      <p:sp>
        <p:nvSpPr>
          <p:cNvPr id="14" name="TextBox 13"/>
          <p:cNvSpPr txBox="1"/>
          <p:nvPr/>
        </p:nvSpPr>
        <p:spPr>
          <a:xfrm>
            <a:off x="4800600" y="3099816"/>
            <a:ext cx="626364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DEEAF0"/>
                </a:solidFill>
                <a:effectLst/>
                <a:uLnTx/>
                <a:uFillTx/>
                <a:latin typeface="Aptos"/>
                <a:ea typeface="+mn-ea"/>
                <a:cs typeface="+mn-cs"/>
              </a:rPr>
              <a:t>Define recognition and career pathways for advanced practice, supported by consistent education and governance.</a:t>
            </a:r>
          </a:p>
        </p:txBody>
      </p:sp>
      <p:sp>
        <p:nvSpPr>
          <p:cNvPr id="15" name="Rectangle 14"/>
          <p:cNvSpPr/>
          <p:nvPr/>
        </p:nvSpPr>
        <p:spPr>
          <a:xfrm>
            <a:off x="896112" y="3968496"/>
            <a:ext cx="10168128" cy="10972"/>
          </a:xfrm>
          <a:prstGeom prst="rect">
            <a:avLst/>
          </a:prstGeom>
          <a:solidFill>
            <a:srgbClr val="4E7F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p:cNvSpPr/>
          <p:nvPr/>
        </p:nvSpPr>
        <p:spPr>
          <a:xfrm>
            <a:off x="658368" y="4233672"/>
            <a:ext cx="50292" cy="1005840"/>
          </a:xfrm>
          <a:prstGeom prst="rect">
            <a:avLst/>
          </a:prstGeom>
          <a:solidFill>
            <a:srgbClr val="E500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TextBox 16"/>
          <p:cNvSpPr txBox="1"/>
          <p:nvPr/>
        </p:nvSpPr>
        <p:spPr>
          <a:xfrm>
            <a:off x="896112" y="4279392"/>
            <a:ext cx="502920" cy="31089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E50036"/>
                </a:solidFill>
                <a:effectLst/>
                <a:uLnTx/>
                <a:uFillTx/>
                <a:latin typeface="Aptos Display"/>
                <a:ea typeface="+mn-ea"/>
                <a:cs typeface="+mn-cs"/>
              </a:rPr>
              <a:t>03</a:t>
            </a:r>
          </a:p>
        </p:txBody>
      </p:sp>
      <p:sp>
        <p:nvSpPr>
          <p:cNvPr id="18" name="TextBox 17"/>
          <p:cNvSpPr txBox="1"/>
          <p:nvPr/>
        </p:nvSpPr>
        <p:spPr>
          <a:xfrm>
            <a:off x="1554480" y="4279392"/>
            <a:ext cx="306324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ptos Display"/>
                <a:ea typeface="+mn-ea"/>
                <a:cs typeface="+mn-cs"/>
              </a:rPr>
              <a:t>Shared national data</a:t>
            </a:r>
            <a:endParaRPr kumimoji="0" sz="1600" b="1" i="0" u="none" strike="noStrike" kern="1200" cap="none" spc="0" normalizeH="0" baseline="0" noProof="0" dirty="0">
              <a:ln>
                <a:noFill/>
              </a:ln>
              <a:solidFill>
                <a:srgbClr val="FFFFFF"/>
              </a:solidFill>
              <a:effectLst/>
              <a:uLnTx/>
              <a:uFillTx/>
              <a:latin typeface="Aptos Display"/>
              <a:ea typeface="+mn-ea"/>
              <a:cs typeface="+mn-cs"/>
            </a:endParaRPr>
          </a:p>
        </p:txBody>
      </p:sp>
      <p:sp>
        <p:nvSpPr>
          <p:cNvPr id="19" name="TextBox 18"/>
          <p:cNvSpPr txBox="1"/>
          <p:nvPr/>
        </p:nvSpPr>
        <p:spPr>
          <a:xfrm>
            <a:off x="4800600" y="4270248"/>
            <a:ext cx="626364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DEEAF0"/>
                </a:solidFill>
                <a:effectLst/>
                <a:uLnTx/>
                <a:uFillTx/>
                <a:latin typeface="Aptos"/>
                <a:ea typeface="+mn-ea"/>
                <a:cs typeface="+mn-cs"/>
              </a:rPr>
              <a:t>Use a shared dataset to compare services, understand variation and guide improvements in practice.</a:t>
            </a:r>
          </a:p>
        </p:txBody>
      </p:sp>
      <p:sp>
        <p:nvSpPr>
          <p:cNvPr id="20" name="Rectangle 19"/>
          <p:cNvSpPr/>
          <p:nvPr/>
        </p:nvSpPr>
        <p:spPr>
          <a:xfrm>
            <a:off x="658368" y="5641848"/>
            <a:ext cx="10561320" cy="34747"/>
          </a:xfrm>
          <a:prstGeom prst="rect">
            <a:avLst/>
          </a:prstGeom>
          <a:solidFill>
            <a:srgbClr val="E500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p:cNvSpPr txBox="1"/>
          <p:nvPr/>
        </p:nvSpPr>
        <p:spPr>
          <a:xfrm>
            <a:off x="841248" y="5870448"/>
            <a:ext cx="10195560" cy="230832"/>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FFFFFF"/>
                </a:solidFill>
                <a:effectLst/>
                <a:uLnTx/>
                <a:uFillTx/>
                <a:latin typeface="Aptos Display"/>
                <a:ea typeface="+mn-ea"/>
                <a:cs typeface="+mn-cs"/>
              </a:rPr>
              <a:t>Aim: more equitable access, earlier escalation and reliable support for ward staff.</a:t>
            </a:r>
          </a:p>
        </p:txBody>
      </p:sp>
      <p:sp>
        <p:nvSpPr>
          <p:cNvPr id="22" name="TextBox 21"/>
          <p:cNvSpPr txBox="1"/>
          <p:nvPr/>
        </p:nvSpPr>
        <p:spPr>
          <a:xfrm>
            <a:off x="658368" y="6492240"/>
            <a:ext cx="10515600" cy="10772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srgbClr val="B4D7E6"/>
                </a:solidFill>
                <a:effectLst/>
                <a:uLnTx/>
                <a:uFillTx/>
                <a:latin typeface="Aptos"/>
                <a:ea typeface="+mn-ea"/>
                <a:cs typeface="+mn-cs"/>
              </a:rPr>
              <a:t>Future priorities: Welsh Outreach Forum.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F2B3A"/>
        </a:solidFill>
        <a:effectLst/>
      </p:bgPr>
    </p:bg>
    <p:spTree>
      <p:nvGrpSpPr>
        <p:cNvPr id="1" name=""/>
        <p:cNvGrpSpPr/>
        <p:nvPr/>
      </p:nvGrpSpPr>
      <p:grpSpPr>
        <a:xfrm>
          <a:off x="0" y="0"/>
          <a:ext cx="0" cy="0"/>
          <a:chOff x="0" y="0"/>
          <a:chExt cx="0" cy="0"/>
        </a:xfrm>
      </p:grpSpPr>
      <p:sp>
        <p:nvSpPr>
          <p:cNvPr id="2" name="Rectangle 1"/>
          <p:cNvSpPr/>
          <p:nvPr/>
        </p:nvSpPr>
        <p:spPr>
          <a:xfrm>
            <a:off x="0" y="0"/>
            <a:ext cx="640080" cy="54864"/>
          </a:xfrm>
          <a:prstGeom prst="rect">
            <a:avLst/>
          </a:prstGeom>
          <a:solidFill>
            <a:srgbClr val="24B2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822960" y="0"/>
            <a:ext cx="502920" cy="54864"/>
          </a:xfrm>
          <a:prstGeom prst="rect">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508760" y="0"/>
            <a:ext cx="822960" cy="54864"/>
          </a:xfrm>
          <a:prstGeom prst="rect">
            <a:avLst/>
          </a:prstGeom>
          <a:solidFill>
            <a:srgbClr val="24B2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2514600" y="0"/>
            <a:ext cx="457200" cy="54864"/>
          </a:xfrm>
          <a:prstGeom prst="rect">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3154680" y="0"/>
            <a:ext cx="1005840" cy="54864"/>
          </a:xfrm>
          <a:prstGeom prst="rect">
            <a:avLst/>
          </a:prstGeom>
          <a:solidFill>
            <a:srgbClr val="24B2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657600" y="1714044"/>
            <a:ext cx="10789920" cy="369332"/>
          </a:xfrm>
          <a:prstGeom prst="rect">
            <a:avLst/>
          </a:prstGeom>
          <a:noFill/>
        </p:spPr>
        <p:txBody>
          <a:bodyPr wrap="square" anchor="ctr">
            <a:spAutoFit/>
          </a:bodyPr>
          <a:lstStyle/>
          <a:p>
            <a:pPr algn="l"/>
            <a:r>
              <a:rPr b="1" dirty="0">
                <a:solidFill>
                  <a:srgbClr val="24B2AD"/>
                </a:solidFill>
                <a:latin typeface="Aptos"/>
              </a:rPr>
              <a:t>CRITICAL CARE OUTREACH IN IRELAND</a:t>
            </a:r>
          </a:p>
        </p:txBody>
      </p:sp>
      <p:sp>
        <p:nvSpPr>
          <p:cNvPr id="8" name="TextBox 7"/>
          <p:cNvSpPr txBox="1"/>
          <p:nvPr/>
        </p:nvSpPr>
        <p:spPr>
          <a:xfrm>
            <a:off x="892076" y="2554506"/>
            <a:ext cx="12040552" cy="553998"/>
          </a:xfrm>
          <a:prstGeom prst="rect">
            <a:avLst/>
          </a:prstGeom>
          <a:noFill/>
        </p:spPr>
        <p:txBody>
          <a:bodyPr wrap="square" anchor="ctr">
            <a:spAutoFit/>
          </a:bodyPr>
          <a:lstStyle/>
          <a:p>
            <a:pPr algn="l"/>
            <a:r>
              <a:rPr sz="3000" b="1" dirty="0">
                <a:solidFill>
                  <a:srgbClr val="FFFFFF"/>
                </a:solidFill>
                <a:latin typeface="Aptos"/>
              </a:rPr>
              <a:t>From local innovation</a:t>
            </a:r>
            <a:r>
              <a:rPr lang="en-US" sz="3000" b="1" dirty="0">
                <a:solidFill>
                  <a:srgbClr val="FFFFFF"/>
                </a:solidFill>
                <a:latin typeface="Aptos"/>
              </a:rPr>
              <a:t> </a:t>
            </a:r>
            <a:r>
              <a:rPr sz="3000" b="1" dirty="0">
                <a:solidFill>
                  <a:srgbClr val="FFFFFF"/>
                </a:solidFill>
                <a:latin typeface="Aptos"/>
              </a:rPr>
              <a:t>to a national model of Advanced Practice</a:t>
            </a:r>
            <a:r>
              <a:rPr lang="en-US" sz="3000" b="1" dirty="0">
                <a:solidFill>
                  <a:srgbClr val="FFFFFF"/>
                </a:solidFill>
                <a:latin typeface="Aptos"/>
              </a:rPr>
              <a:t> </a:t>
            </a:r>
            <a:endParaRPr sz="3000" b="1" dirty="0">
              <a:solidFill>
                <a:srgbClr val="FFFFFF"/>
              </a:solidFill>
              <a:latin typeface="Aptos"/>
            </a:endParaRPr>
          </a:p>
        </p:txBody>
      </p:sp>
      <p:sp>
        <p:nvSpPr>
          <p:cNvPr id="9" name="TextBox 8"/>
          <p:cNvSpPr txBox="1"/>
          <p:nvPr/>
        </p:nvSpPr>
        <p:spPr>
          <a:xfrm>
            <a:off x="4563779" y="3340253"/>
            <a:ext cx="5486400" cy="384048"/>
          </a:xfrm>
          <a:prstGeom prst="rect">
            <a:avLst/>
          </a:prstGeom>
          <a:noFill/>
        </p:spPr>
        <p:txBody>
          <a:bodyPr wrap="square" anchor="ctr">
            <a:spAutoFit/>
          </a:bodyPr>
          <a:lstStyle/>
          <a:p>
            <a:pPr algn="l"/>
            <a:r>
              <a:rPr sz="1800" b="1">
                <a:solidFill>
                  <a:srgbClr val="DDAB37"/>
                </a:solidFill>
                <a:latin typeface="Aptos"/>
              </a:rPr>
              <a:t>2015  →  2026</a:t>
            </a:r>
          </a:p>
        </p:txBody>
      </p:sp>
      <p:sp>
        <p:nvSpPr>
          <p:cNvPr id="10" name="TextBox 9"/>
          <p:cNvSpPr txBox="1"/>
          <p:nvPr/>
        </p:nvSpPr>
        <p:spPr>
          <a:xfrm>
            <a:off x="2673044" y="3956050"/>
            <a:ext cx="9784080" cy="411480"/>
          </a:xfrm>
          <a:prstGeom prst="rect">
            <a:avLst/>
          </a:prstGeom>
          <a:noFill/>
        </p:spPr>
        <p:txBody>
          <a:bodyPr wrap="square" anchor="ctr">
            <a:spAutoFit/>
          </a:bodyPr>
          <a:lstStyle/>
          <a:p>
            <a:pPr algn="l"/>
            <a:r>
              <a:rPr sz="1300" b="0">
                <a:solidFill>
                  <a:srgbClr val="CDDCE0"/>
                </a:solidFill>
                <a:latin typeface="Aptos"/>
              </a:rPr>
              <a:t>Advanced Practice  •  Core competencies  •  National dataset  •  Benchmarking</a:t>
            </a:r>
          </a:p>
        </p:txBody>
      </p:sp>
      <p:sp>
        <p:nvSpPr>
          <p:cNvPr id="11" name="Rectangle 10"/>
          <p:cNvSpPr/>
          <p:nvPr/>
        </p:nvSpPr>
        <p:spPr>
          <a:xfrm>
            <a:off x="713232" y="4681728"/>
            <a:ext cx="10607040" cy="64008"/>
          </a:xfrm>
          <a:prstGeom prst="rect">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514600" y="5168932"/>
            <a:ext cx="10515600" cy="685800"/>
          </a:xfrm>
          <a:prstGeom prst="rect">
            <a:avLst/>
          </a:prstGeom>
          <a:noFill/>
        </p:spPr>
        <p:txBody>
          <a:bodyPr wrap="square" anchor="ctr">
            <a:spAutoFit/>
          </a:bodyPr>
          <a:lstStyle/>
          <a:p>
            <a:pPr algn="l"/>
            <a:r>
              <a:rPr sz="1800" b="0">
                <a:solidFill>
                  <a:srgbClr val="FFFFFF"/>
                </a:solidFill>
                <a:latin typeface="Aptos"/>
              </a:rPr>
              <a:t>The Irish story is not only the growth of Outreach —
it is how Advanced Practice became its professional framework.</a:t>
            </a:r>
          </a:p>
        </p:txBody>
      </p:sp>
      <p:sp>
        <p:nvSpPr>
          <p:cNvPr id="13" name="TextBox 12"/>
          <p:cNvSpPr txBox="1"/>
          <p:nvPr/>
        </p:nvSpPr>
        <p:spPr>
          <a:xfrm>
            <a:off x="1133203" y="6510528"/>
            <a:ext cx="5486400" cy="146304"/>
          </a:xfrm>
          <a:prstGeom prst="rect">
            <a:avLst/>
          </a:prstGeom>
          <a:noFill/>
        </p:spPr>
        <p:txBody>
          <a:bodyPr wrap="square" anchor="ctr">
            <a:spAutoFit/>
          </a:bodyPr>
          <a:lstStyle/>
          <a:p>
            <a:pPr algn="l"/>
            <a:r>
              <a:rPr sz="800" b="0">
                <a:solidFill>
                  <a:srgbClr val="A5B9BE"/>
                </a:solidFill>
                <a:latin typeface="Aptos"/>
              </a:rPr>
              <a:t>1  |  BACCN × NOrF • Belfast 2026</a:t>
            </a:r>
          </a:p>
        </p:txBody>
      </p:sp>
      <p:pic>
        <p:nvPicPr>
          <p:cNvPr id="14" name="Picture 13">
            <a:extLst>
              <a:ext uri="{FF2B5EF4-FFF2-40B4-BE49-F238E27FC236}">
                <a16:creationId xmlns:a16="http://schemas.microsoft.com/office/drawing/2014/main" id="{CFD2DAF5-47F6-AA7B-9584-8E556FFFDD62}"/>
              </a:ext>
            </a:extLst>
          </p:cNvPr>
          <p:cNvPicPr>
            <a:picLocks noChangeAspect="1"/>
          </p:cNvPicPr>
          <p:nvPr/>
        </p:nvPicPr>
        <p:blipFill>
          <a:blip r:embed="rId3"/>
          <a:srcRect/>
          <a:stretch/>
        </p:blipFill>
        <p:spPr>
          <a:xfrm>
            <a:off x="0" y="-74769"/>
            <a:ext cx="12191999" cy="14703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0833"/>
    </mc:Choice>
    <mc:Fallback xmlns="">
      <p:transition spd="slow" advTm="4083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7F7"/>
        </a:solidFill>
        <a:effectLst/>
      </p:bgPr>
    </p:bg>
    <p:spTree>
      <p:nvGrpSpPr>
        <p:cNvPr id="1" name=""/>
        <p:cNvGrpSpPr/>
        <p:nvPr/>
      </p:nvGrpSpPr>
      <p:grpSpPr>
        <a:xfrm>
          <a:off x="0" y="0"/>
          <a:ext cx="0" cy="0"/>
          <a:chOff x="0" y="0"/>
          <a:chExt cx="0" cy="0"/>
        </a:xfrm>
      </p:grpSpPr>
      <p:sp>
        <p:nvSpPr>
          <p:cNvPr id="2" name="TextBox 1"/>
          <p:cNvSpPr txBox="1"/>
          <p:nvPr/>
        </p:nvSpPr>
        <p:spPr>
          <a:xfrm>
            <a:off x="594360" y="274320"/>
            <a:ext cx="10972800" cy="228600"/>
          </a:xfrm>
          <a:prstGeom prst="rect">
            <a:avLst/>
          </a:prstGeom>
          <a:noFill/>
        </p:spPr>
        <p:txBody>
          <a:bodyPr wrap="square" anchor="ctr">
            <a:spAutoFit/>
          </a:bodyPr>
          <a:lstStyle/>
          <a:p>
            <a:pPr algn="l"/>
            <a:r>
              <a:rPr sz="950" b="1">
                <a:solidFill>
                  <a:srgbClr val="009197"/>
                </a:solidFill>
                <a:latin typeface="Aptos"/>
              </a:rPr>
              <a:t>01 · FROM FOUNDATIONS TO ADVANCED PRACTICE</a:t>
            </a:r>
          </a:p>
        </p:txBody>
      </p:sp>
      <p:sp>
        <p:nvSpPr>
          <p:cNvPr id="3" name="TextBox 2"/>
          <p:cNvSpPr txBox="1"/>
          <p:nvPr/>
        </p:nvSpPr>
        <p:spPr>
          <a:xfrm>
            <a:off x="594360" y="530352"/>
            <a:ext cx="10972800" cy="530352"/>
          </a:xfrm>
          <a:prstGeom prst="rect">
            <a:avLst/>
          </a:prstGeom>
          <a:noFill/>
        </p:spPr>
        <p:txBody>
          <a:bodyPr wrap="square" anchor="ctr">
            <a:spAutoFit/>
          </a:bodyPr>
          <a:lstStyle/>
          <a:p>
            <a:pPr algn="l"/>
            <a:r>
              <a:rPr sz="2500" b="1">
                <a:solidFill>
                  <a:srgbClr val="0F2B3A"/>
                </a:solidFill>
                <a:latin typeface="Aptos"/>
              </a:rPr>
              <a:t>Ireland did not start from zero</a:t>
            </a:r>
          </a:p>
        </p:txBody>
      </p:sp>
      <p:sp>
        <p:nvSpPr>
          <p:cNvPr id="4" name="TextBox 3"/>
          <p:cNvSpPr txBox="1"/>
          <p:nvPr/>
        </p:nvSpPr>
        <p:spPr>
          <a:xfrm>
            <a:off x="594360" y="1024128"/>
            <a:ext cx="10972800" cy="310896"/>
          </a:xfrm>
          <a:prstGeom prst="rect">
            <a:avLst/>
          </a:prstGeom>
          <a:noFill/>
        </p:spPr>
        <p:txBody>
          <a:bodyPr wrap="square" anchor="ctr">
            <a:spAutoFit/>
          </a:bodyPr>
          <a:lstStyle/>
          <a:p>
            <a:pPr algn="l"/>
            <a:r>
              <a:rPr sz="1150" b="0">
                <a:solidFill>
                  <a:srgbClr val="5C6D76"/>
                </a:solidFill>
                <a:latin typeface="Aptos"/>
              </a:rPr>
              <a:t>National policy created the direction. Advanced Practice created a framework for delivery.</a:t>
            </a:r>
          </a:p>
        </p:txBody>
      </p:sp>
      <p:sp>
        <p:nvSpPr>
          <p:cNvPr id="5" name="Rectangle 4"/>
          <p:cNvSpPr/>
          <p:nvPr/>
        </p:nvSpPr>
        <p:spPr>
          <a:xfrm>
            <a:off x="1051560" y="1783080"/>
            <a:ext cx="45720" cy="3566159"/>
          </a:xfrm>
          <a:prstGeom prst="rect">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713232" y="1600200"/>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0F2B3A"/>
                </a:solidFill>
                <a:latin typeface="Aptos"/>
              </a:rPr>
              <a:t>2009</a:t>
            </a:r>
          </a:p>
        </p:txBody>
      </p:sp>
      <p:sp>
        <p:nvSpPr>
          <p:cNvPr id="7" name="TextBox 6"/>
          <p:cNvSpPr txBox="1"/>
          <p:nvPr/>
        </p:nvSpPr>
        <p:spPr>
          <a:xfrm>
            <a:off x="1600200" y="1581912"/>
            <a:ext cx="2880360" cy="310896"/>
          </a:xfrm>
          <a:prstGeom prst="rect">
            <a:avLst/>
          </a:prstGeom>
          <a:noFill/>
        </p:spPr>
        <p:txBody>
          <a:bodyPr wrap="square" anchor="ctr">
            <a:spAutoFit/>
          </a:bodyPr>
          <a:lstStyle/>
          <a:p>
            <a:pPr algn="l"/>
            <a:r>
              <a:rPr sz="1250" b="1">
                <a:solidFill>
                  <a:srgbClr val="0F2B3A"/>
                </a:solidFill>
                <a:latin typeface="Aptos"/>
              </a:rPr>
              <a:t>PROSPECTUS</a:t>
            </a:r>
          </a:p>
        </p:txBody>
      </p:sp>
      <p:sp>
        <p:nvSpPr>
          <p:cNvPr id="8" name="TextBox 7"/>
          <p:cNvSpPr txBox="1"/>
          <p:nvPr/>
        </p:nvSpPr>
        <p:spPr>
          <a:xfrm>
            <a:off x="1600200" y="1929384"/>
            <a:ext cx="3108960" cy="475488"/>
          </a:xfrm>
          <a:prstGeom prst="rect">
            <a:avLst/>
          </a:prstGeom>
          <a:noFill/>
        </p:spPr>
        <p:txBody>
          <a:bodyPr wrap="square" anchor="ctr">
            <a:spAutoFit/>
          </a:bodyPr>
          <a:lstStyle/>
          <a:p>
            <a:pPr algn="l"/>
            <a:r>
              <a:rPr sz="1050" b="0">
                <a:solidFill>
                  <a:srgbClr val="5C6D76"/>
                </a:solidFill>
                <a:latin typeface="Aptos"/>
              </a:rPr>
              <a:t>Outreach identified within safe,
responsive critical care.</a:t>
            </a:r>
          </a:p>
        </p:txBody>
      </p:sp>
      <p:sp>
        <p:nvSpPr>
          <p:cNvPr id="9" name="Oval 8"/>
          <p:cNvSpPr/>
          <p:nvPr/>
        </p:nvSpPr>
        <p:spPr>
          <a:xfrm>
            <a:off x="713232" y="2880360"/>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0F2B3A"/>
                </a:solidFill>
                <a:latin typeface="Aptos"/>
              </a:rPr>
              <a:t>2014</a:t>
            </a:r>
          </a:p>
        </p:txBody>
      </p:sp>
      <p:sp>
        <p:nvSpPr>
          <p:cNvPr id="10" name="TextBox 9"/>
          <p:cNvSpPr txBox="1"/>
          <p:nvPr/>
        </p:nvSpPr>
        <p:spPr>
          <a:xfrm>
            <a:off x="1600200" y="2862072"/>
            <a:ext cx="2880360" cy="310896"/>
          </a:xfrm>
          <a:prstGeom prst="rect">
            <a:avLst/>
          </a:prstGeom>
          <a:noFill/>
        </p:spPr>
        <p:txBody>
          <a:bodyPr wrap="square" anchor="ctr">
            <a:spAutoFit/>
          </a:bodyPr>
          <a:lstStyle/>
          <a:p>
            <a:pPr algn="l"/>
            <a:r>
              <a:rPr sz="1250" b="1">
                <a:solidFill>
                  <a:srgbClr val="0F2B3A"/>
                </a:solidFill>
                <a:latin typeface="Aptos"/>
              </a:rPr>
              <a:t>HSE MODEL OF CARE</a:t>
            </a:r>
          </a:p>
        </p:txBody>
      </p:sp>
      <p:sp>
        <p:nvSpPr>
          <p:cNvPr id="11" name="TextBox 10"/>
          <p:cNvSpPr txBox="1"/>
          <p:nvPr/>
        </p:nvSpPr>
        <p:spPr>
          <a:xfrm>
            <a:off x="1600200" y="3209544"/>
            <a:ext cx="3108960" cy="475488"/>
          </a:xfrm>
          <a:prstGeom prst="rect">
            <a:avLst/>
          </a:prstGeom>
          <a:noFill/>
        </p:spPr>
        <p:txBody>
          <a:bodyPr wrap="square" anchor="ctr">
            <a:spAutoFit/>
          </a:bodyPr>
          <a:lstStyle/>
          <a:p>
            <a:pPr algn="l"/>
            <a:r>
              <a:rPr sz="1050" b="0">
                <a:solidFill>
                  <a:srgbClr val="5C6D76"/>
                </a:solidFill>
                <a:latin typeface="Aptos"/>
              </a:rPr>
              <a:t>Deterioration, escalation,
education &amp; governance.</a:t>
            </a:r>
          </a:p>
        </p:txBody>
      </p:sp>
      <p:sp>
        <p:nvSpPr>
          <p:cNvPr id="12" name="Oval 11"/>
          <p:cNvSpPr/>
          <p:nvPr/>
        </p:nvSpPr>
        <p:spPr>
          <a:xfrm>
            <a:off x="713232" y="4160520"/>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0F2B3A"/>
                </a:solidFill>
                <a:latin typeface="Aptos"/>
              </a:rPr>
              <a:t>2015</a:t>
            </a:r>
          </a:p>
        </p:txBody>
      </p:sp>
      <p:sp>
        <p:nvSpPr>
          <p:cNvPr id="13" name="TextBox 12"/>
          <p:cNvSpPr txBox="1"/>
          <p:nvPr/>
        </p:nvSpPr>
        <p:spPr>
          <a:xfrm>
            <a:off x="1600200" y="4142232"/>
            <a:ext cx="2880360" cy="310896"/>
          </a:xfrm>
          <a:prstGeom prst="rect">
            <a:avLst/>
          </a:prstGeom>
          <a:noFill/>
        </p:spPr>
        <p:txBody>
          <a:bodyPr wrap="square" anchor="ctr">
            <a:spAutoFit/>
          </a:bodyPr>
          <a:lstStyle/>
          <a:p>
            <a:pPr algn="l"/>
            <a:r>
              <a:rPr sz="1250" b="1">
                <a:solidFill>
                  <a:srgbClr val="0F2B3A"/>
                </a:solidFill>
                <a:latin typeface="Aptos"/>
              </a:rPr>
              <a:t>FIRST ANP-LED CCOT</a:t>
            </a:r>
          </a:p>
        </p:txBody>
      </p:sp>
      <p:sp>
        <p:nvSpPr>
          <p:cNvPr id="14" name="TextBox 13"/>
          <p:cNvSpPr txBox="1"/>
          <p:nvPr/>
        </p:nvSpPr>
        <p:spPr>
          <a:xfrm>
            <a:off x="1600200" y="4489704"/>
            <a:ext cx="3108960" cy="475488"/>
          </a:xfrm>
          <a:prstGeom prst="rect">
            <a:avLst/>
          </a:prstGeom>
          <a:noFill/>
        </p:spPr>
        <p:txBody>
          <a:bodyPr wrap="square" anchor="ctr">
            <a:spAutoFit/>
          </a:bodyPr>
          <a:lstStyle/>
          <a:p>
            <a:pPr algn="l"/>
            <a:r>
              <a:rPr sz="1050" b="0">
                <a:solidFill>
                  <a:srgbClr val="5C6D76"/>
                </a:solidFill>
                <a:latin typeface="Aptos"/>
              </a:rPr>
              <a:t>Specialist critical care expertise
brought to the patient.</a:t>
            </a:r>
          </a:p>
        </p:txBody>
      </p:sp>
      <p:sp>
        <p:nvSpPr>
          <p:cNvPr id="15" name="Rounded Rectangle 14"/>
          <p:cNvSpPr/>
          <p:nvPr/>
        </p:nvSpPr>
        <p:spPr>
          <a:xfrm>
            <a:off x="3791824" y="1508760"/>
            <a:ext cx="7729616" cy="4498848"/>
          </a:xfrm>
          <a:prstGeom prst="roundRect">
            <a:avLst/>
          </a:prstGeom>
          <a:solidFill>
            <a:srgbClr val="0F2B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294744" y="1563786"/>
            <a:ext cx="5760720" cy="320040"/>
          </a:xfrm>
          <a:prstGeom prst="rect">
            <a:avLst/>
          </a:prstGeom>
          <a:noFill/>
        </p:spPr>
        <p:txBody>
          <a:bodyPr wrap="square" anchor="ctr">
            <a:spAutoFit/>
          </a:bodyPr>
          <a:lstStyle/>
          <a:p>
            <a:pPr algn="l"/>
            <a:r>
              <a:rPr sz="1000" b="1" dirty="0">
                <a:solidFill>
                  <a:srgbClr val="DDAB37"/>
                </a:solidFill>
                <a:latin typeface="Aptos"/>
              </a:rPr>
              <a:t>THE IRISH DIFFERENCE</a:t>
            </a:r>
          </a:p>
        </p:txBody>
      </p:sp>
      <p:sp>
        <p:nvSpPr>
          <p:cNvPr id="17" name="TextBox 16"/>
          <p:cNvSpPr txBox="1"/>
          <p:nvPr/>
        </p:nvSpPr>
        <p:spPr>
          <a:xfrm>
            <a:off x="4058553" y="1908858"/>
            <a:ext cx="7016384" cy="446276"/>
          </a:xfrm>
          <a:prstGeom prst="rect">
            <a:avLst/>
          </a:prstGeom>
          <a:noFill/>
        </p:spPr>
        <p:txBody>
          <a:bodyPr wrap="square" anchor="ctr">
            <a:spAutoFit/>
          </a:bodyPr>
          <a:lstStyle/>
          <a:p>
            <a:pPr algn="l"/>
            <a:r>
              <a:rPr sz="2300" b="1" dirty="0">
                <a:solidFill>
                  <a:srgbClr val="FFFFFF"/>
                </a:solidFill>
                <a:latin typeface="Aptos"/>
              </a:rPr>
              <a:t>Advanced Practice became</a:t>
            </a:r>
            <a:r>
              <a:rPr lang="en-US" sz="2300" b="1" dirty="0">
                <a:solidFill>
                  <a:srgbClr val="FFFFFF"/>
                </a:solidFill>
                <a:latin typeface="Aptos"/>
              </a:rPr>
              <a:t> </a:t>
            </a:r>
            <a:r>
              <a:rPr sz="2300" b="1" dirty="0">
                <a:solidFill>
                  <a:srgbClr val="FFFFFF"/>
                </a:solidFill>
                <a:latin typeface="Aptos"/>
              </a:rPr>
              <a:t>the engine of Outreach</a:t>
            </a:r>
          </a:p>
        </p:txBody>
      </p:sp>
      <p:sp>
        <p:nvSpPr>
          <p:cNvPr id="18" name="Rounded Rectangle 17"/>
          <p:cNvSpPr/>
          <p:nvPr/>
        </p:nvSpPr>
        <p:spPr>
          <a:xfrm>
            <a:off x="4128181" y="2393235"/>
            <a:ext cx="1298448" cy="2498683"/>
          </a:xfrm>
          <a:prstGeom prst="roundRect">
            <a:avLst/>
          </a:prstGeom>
          <a:solidFill>
            <a:srgbClr val="19414F"/>
          </a:solidFill>
          <a:ln>
            <a:solidFill>
              <a:srgbClr val="335B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143050" y="2394702"/>
            <a:ext cx="1115568" cy="661720"/>
          </a:xfrm>
          <a:prstGeom prst="rect">
            <a:avLst/>
          </a:prstGeom>
          <a:noFill/>
        </p:spPr>
        <p:txBody>
          <a:bodyPr wrap="square" anchor="ctr">
            <a:spAutoFit/>
          </a:bodyPr>
          <a:lstStyle/>
          <a:p>
            <a:pPr algn="ctr"/>
            <a:r>
              <a:rPr lang="en-US" sz="1200" b="1" dirty="0">
                <a:solidFill>
                  <a:srgbClr val="CFA03F"/>
                </a:solidFill>
                <a:latin typeface="Aptos"/>
              </a:rPr>
              <a:t>PILLAR 1: </a:t>
            </a:r>
            <a:r>
              <a:rPr sz="1200" b="1" dirty="0">
                <a:solidFill>
                  <a:srgbClr val="DDAB37"/>
                </a:solidFill>
                <a:latin typeface="Aptos"/>
              </a:rPr>
              <a:t>CLINICAL
PRACTICE</a:t>
            </a:r>
          </a:p>
        </p:txBody>
      </p:sp>
      <p:sp>
        <p:nvSpPr>
          <p:cNvPr id="20" name="TextBox 19"/>
          <p:cNvSpPr txBox="1"/>
          <p:nvPr/>
        </p:nvSpPr>
        <p:spPr>
          <a:xfrm>
            <a:off x="4218046" y="3029150"/>
            <a:ext cx="1115568" cy="1569660"/>
          </a:xfrm>
          <a:prstGeom prst="rect">
            <a:avLst/>
          </a:prstGeom>
          <a:noFill/>
        </p:spPr>
        <p:txBody>
          <a:bodyPr wrap="square" anchor="ctr">
            <a:spAutoFit/>
          </a:bodyPr>
          <a:lstStyle/>
          <a:p>
            <a:pPr algn="ctr"/>
            <a:r>
              <a:rPr sz="1200" b="0" dirty="0">
                <a:solidFill>
                  <a:srgbClr val="FFFFFF"/>
                </a:solidFill>
                <a:latin typeface="Aptos"/>
              </a:rPr>
              <a:t>Autonomous assessment</a:t>
            </a:r>
            <a:endParaRPr lang="en-US" sz="1200" b="0" dirty="0">
              <a:solidFill>
                <a:srgbClr val="FFFFFF"/>
              </a:solidFill>
              <a:latin typeface="Aptos"/>
            </a:endParaRPr>
          </a:p>
          <a:p>
            <a:pPr algn="ctr"/>
            <a:r>
              <a:rPr sz="1200" b="0" dirty="0">
                <a:solidFill>
                  <a:srgbClr val="FFFFFF"/>
                </a:solidFill>
                <a:latin typeface="Aptos"/>
              </a:rPr>
              <a:t>
Clinical reasoning</a:t>
            </a:r>
            <a:endParaRPr lang="en-US" sz="1200" b="0" dirty="0">
              <a:solidFill>
                <a:srgbClr val="FFFFFF"/>
              </a:solidFill>
              <a:latin typeface="Aptos"/>
            </a:endParaRPr>
          </a:p>
          <a:p>
            <a:pPr algn="ctr"/>
            <a:r>
              <a:rPr sz="1200" b="0" dirty="0">
                <a:solidFill>
                  <a:srgbClr val="FFFFFF"/>
                </a:solidFill>
                <a:latin typeface="Aptos"/>
              </a:rPr>
              <a:t>
Advanced interventions</a:t>
            </a:r>
          </a:p>
        </p:txBody>
      </p:sp>
      <p:sp>
        <p:nvSpPr>
          <p:cNvPr id="21" name="Rounded Rectangle 20"/>
          <p:cNvSpPr/>
          <p:nvPr/>
        </p:nvSpPr>
        <p:spPr>
          <a:xfrm>
            <a:off x="5910589" y="2400854"/>
            <a:ext cx="1298448" cy="2510919"/>
          </a:xfrm>
          <a:prstGeom prst="roundRect">
            <a:avLst/>
          </a:prstGeom>
          <a:solidFill>
            <a:srgbClr val="19414F"/>
          </a:solidFill>
          <a:ln>
            <a:solidFill>
              <a:srgbClr val="335B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889114" y="2399708"/>
            <a:ext cx="1240270" cy="646331"/>
          </a:xfrm>
          <a:prstGeom prst="rect">
            <a:avLst/>
          </a:prstGeom>
          <a:noFill/>
        </p:spPr>
        <p:txBody>
          <a:bodyPr wrap="square" anchor="ctr">
            <a:spAutoFit/>
          </a:bodyPr>
          <a:lstStyle/>
          <a:p>
            <a:pPr algn="ctr"/>
            <a:r>
              <a:rPr lang="en-US" sz="1200" b="1" dirty="0">
                <a:solidFill>
                  <a:srgbClr val="CFA03F"/>
                </a:solidFill>
                <a:latin typeface="Aptos"/>
              </a:rPr>
              <a:t>PILLAR 2: </a:t>
            </a:r>
            <a:r>
              <a:rPr sz="1200" b="1" dirty="0">
                <a:solidFill>
                  <a:srgbClr val="DDAB37"/>
                </a:solidFill>
                <a:latin typeface="Aptos"/>
              </a:rPr>
              <a:t>LEADERSHIP &amp;
MANAGEMENT</a:t>
            </a:r>
          </a:p>
        </p:txBody>
      </p:sp>
      <p:sp>
        <p:nvSpPr>
          <p:cNvPr id="23" name="TextBox 22"/>
          <p:cNvSpPr txBox="1"/>
          <p:nvPr/>
        </p:nvSpPr>
        <p:spPr>
          <a:xfrm>
            <a:off x="5951465" y="2985079"/>
            <a:ext cx="1115568" cy="1569660"/>
          </a:xfrm>
          <a:prstGeom prst="rect">
            <a:avLst/>
          </a:prstGeom>
          <a:noFill/>
        </p:spPr>
        <p:txBody>
          <a:bodyPr wrap="square" anchor="ctr">
            <a:spAutoFit/>
          </a:bodyPr>
          <a:lstStyle/>
          <a:p>
            <a:pPr algn="ctr"/>
            <a:r>
              <a:rPr sz="1200" b="0" dirty="0">
                <a:solidFill>
                  <a:srgbClr val="FFFFFF"/>
                </a:solidFill>
                <a:latin typeface="Aptos"/>
              </a:rPr>
              <a:t>MDT leadership</a:t>
            </a:r>
            <a:endParaRPr lang="en-US" sz="1200" b="0" dirty="0">
              <a:solidFill>
                <a:srgbClr val="FFFFFF"/>
              </a:solidFill>
              <a:latin typeface="Aptos"/>
            </a:endParaRPr>
          </a:p>
          <a:p>
            <a:pPr algn="ctr"/>
            <a:r>
              <a:rPr sz="1200" b="0" dirty="0">
                <a:solidFill>
                  <a:srgbClr val="FFFFFF"/>
                </a:solidFill>
                <a:latin typeface="Aptos"/>
              </a:rPr>
              <a:t>
Clinical governance</a:t>
            </a:r>
            <a:endParaRPr lang="en-US" sz="1200" b="0" dirty="0">
              <a:solidFill>
                <a:srgbClr val="FFFFFF"/>
              </a:solidFill>
              <a:latin typeface="Aptos"/>
            </a:endParaRPr>
          </a:p>
          <a:p>
            <a:pPr algn="ctr"/>
            <a:r>
              <a:rPr sz="1200" b="0" dirty="0">
                <a:solidFill>
                  <a:srgbClr val="FFFFFF"/>
                </a:solidFill>
                <a:latin typeface="Aptos"/>
              </a:rPr>
              <a:t>
Practice development</a:t>
            </a:r>
          </a:p>
        </p:txBody>
      </p:sp>
      <p:sp>
        <p:nvSpPr>
          <p:cNvPr id="24" name="Rounded Rectangle 23"/>
          <p:cNvSpPr/>
          <p:nvPr/>
        </p:nvSpPr>
        <p:spPr>
          <a:xfrm>
            <a:off x="7625574" y="2404872"/>
            <a:ext cx="1438167" cy="2506960"/>
          </a:xfrm>
          <a:prstGeom prst="roundRect">
            <a:avLst/>
          </a:prstGeom>
          <a:solidFill>
            <a:srgbClr val="19414F"/>
          </a:solidFill>
          <a:ln>
            <a:solidFill>
              <a:srgbClr val="335B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742775" y="2437095"/>
            <a:ext cx="1115568" cy="461665"/>
          </a:xfrm>
          <a:prstGeom prst="rect">
            <a:avLst/>
          </a:prstGeom>
          <a:noFill/>
        </p:spPr>
        <p:txBody>
          <a:bodyPr wrap="square" anchor="ctr">
            <a:spAutoFit/>
          </a:bodyPr>
          <a:lstStyle/>
          <a:p>
            <a:pPr algn="ctr"/>
            <a:r>
              <a:rPr lang="en-US" sz="1200" b="1" dirty="0">
                <a:solidFill>
                  <a:srgbClr val="CFA03F"/>
                </a:solidFill>
                <a:latin typeface="Aptos"/>
              </a:rPr>
              <a:t>PILLAR 3: </a:t>
            </a:r>
            <a:r>
              <a:rPr sz="1200" b="1" dirty="0">
                <a:solidFill>
                  <a:srgbClr val="DDAB37"/>
                </a:solidFill>
                <a:latin typeface="Aptos"/>
              </a:rPr>
              <a:t>EDUCATION</a:t>
            </a:r>
          </a:p>
        </p:txBody>
      </p:sp>
      <p:sp>
        <p:nvSpPr>
          <p:cNvPr id="26" name="TextBox 25"/>
          <p:cNvSpPr txBox="1"/>
          <p:nvPr/>
        </p:nvSpPr>
        <p:spPr>
          <a:xfrm>
            <a:off x="7799453" y="2926970"/>
            <a:ext cx="1115568" cy="1938992"/>
          </a:xfrm>
          <a:prstGeom prst="rect">
            <a:avLst/>
          </a:prstGeom>
          <a:noFill/>
        </p:spPr>
        <p:txBody>
          <a:bodyPr wrap="square" anchor="ctr">
            <a:spAutoFit/>
          </a:bodyPr>
          <a:lstStyle/>
          <a:p>
            <a:pPr algn="ctr"/>
            <a:r>
              <a:rPr sz="1200" b="0" dirty="0">
                <a:solidFill>
                  <a:srgbClr val="FFFFFF"/>
                </a:solidFill>
                <a:latin typeface="Aptos"/>
              </a:rPr>
              <a:t>Role model </a:t>
            </a:r>
            <a:endParaRPr lang="en-US" sz="1200" b="0" dirty="0">
              <a:solidFill>
                <a:srgbClr val="FFFFFF"/>
              </a:solidFill>
              <a:latin typeface="Aptos"/>
            </a:endParaRPr>
          </a:p>
          <a:p>
            <a:pPr algn="ctr"/>
            <a:r>
              <a:rPr sz="1200" b="0" dirty="0">
                <a:solidFill>
                  <a:srgbClr val="FFFFFF"/>
                </a:solidFill>
                <a:latin typeface="Aptos"/>
              </a:rPr>
              <a:t> </a:t>
            </a:r>
            <a:r>
              <a:rPr lang="en-US" sz="1200" b="0" dirty="0">
                <a:solidFill>
                  <a:srgbClr val="FFFFFF"/>
                </a:solidFill>
                <a:latin typeface="Aptos"/>
              </a:rPr>
              <a:t>E</a:t>
            </a:r>
            <a:r>
              <a:rPr sz="1200" b="0" dirty="0">
                <a:solidFill>
                  <a:srgbClr val="FFFFFF"/>
                </a:solidFill>
                <a:latin typeface="Aptos"/>
              </a:rPr>
              <a:t>ducator</a:t>
            </a:r>
            <a:r>
              <a:rPr lang="en-US" sz="1200" b="0" dirty="0">
                <a:solidFill>
                  <a:srgbClr val="FFFFFF"/>
                </a:solidFill>
                <a:latin typeface="Aptos"/>
              </a:rPr>
              <a:t>/</a:t>
            </a:r>
          </a:p>
          <a:p>
            <a:pPr algn="ctr"/>
            <a:r>
              <a:rPr sz="1200" b="0" dirty="0">
                <a:solidFill>
                  <a:srgbClr val="FFFFFF"/>
                </a:solidFill>
                <a:latin typeface="Aptos"/>
              </a:rPr>
              <a:t>Mentor  
</a:t>
            </a:r>
            <a:endParaRPr lang="en-US" sz="1200" b="0" dirty="0">
              <a:solidFill>
                <a:srgbClr val="FFFFFF"/>
              </a:solidFill>
              <a:latin typeface="Aptos"/>
            </a:endParaRPr>
          </a:p>
          <a:p>
            <a:pPr algn="ctr"/>
            <a:r>
              <a:rPr lang="en-US" sz="1200" dirty="0">
                <a:solidFill>
                  <a:srgbClr val="FFFFFF"/>
                </a:solidFill>
                <a:latin typeface="Aptos"/>
              </a:rPr>
              <a:t>Address own learning needs, &amp; professional development</a:t>
            </a:r>
          </a:p>
          <a:p>
            <a:pPr algn="ctr"/>
            <a:endParaRPr sz="1200" b="0" dirty="0">
              <a:solidFill>
                <a:srgbClr val="FFFFFF"/>
              </a:solidFill>
              <a:latin typeface="Aptos"/>
            </a:endParaRPr>
          </a:p>
        </p:txBody>
      </p:sp>
      <p:sp>
        <p:nvSpPr>
          <p:cNvPr id="27" name="Rounded Rectangle 26"/>
          <p:cNvSpPr/>
          <p:nvPr/>
        </p:nvSpPr>
        <p:spPr>
          <a:xfrm>
            <a:off x="9676466" y="2380915"/>
            <a:ext cx="1463973" cy="2510919"/>
          </a:xfrm>
          <a:prstGeom prst="roundRect">
            <a:avLst/>
          </a:prstGeom>
          <a:solidFill>
            <a:srgbClr val="19414F"/>
          </a:solidFill>
          <a:ln>
            <a:solidFill>
              <a:srgbClr val="335B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762165" y="2434425"/>
            <a:ext cx="1115568" cy="461665"/>
          </a:xfrm>
          <a:prstGeom prst="rect">
            <a:avLst/>
          </a:prstGeom>
          <a:noFill/>
        </p:spPr>
        <p:txBody>
          <a:bodyPr wrap="square" anchor="ctr">
            <a:spAutoFit/>
          </a:bodyPr>
          <a:lstStyle/>
          <a:p>
            <a:pPr algn="ctr"/>
            <a:r>
              <a:rPr lang="en-US" sz="1200" b="1" dirty="0">
                <a:solidFill>
                  <a:srgbClr val="CFA03F"/>
                </a:solidFill>
                <a:latin typeface="Aptos"/>
              </a:rPr>
              <a:t>PILLAR 4: </a:t>
            </a:r>
            <a:r>
              <a:rPr sz="1200" b="1" dirty="0">
                <a:solidFill>
                  <a:srgbClr val="DDAB37"/>
                </a:solidFill>
                <a:latin typeface="Aptos"/>
              </a:rPr>
              <a:t>RESEARCH</a:t>
            </a:r>
          </a:p>
        </p:txBody>
      </p:sp>
      <p:sp>
        <p:nvSpPr>
          <p:cNvPr id="29" name="TextBox 28"/>
          <p:cNvSpPr txBox="1"/>
          <p:nvPr/>
        </p:nvSpPr>
        <p:spPr>
          <a:xfrm>
            <a:off x="9903581" y="2842902"/>
            <a:ext cx="981992" cy="2308324"/>
          </a:xfrm>
          <a:prstGeom prst="rect">
            <a:avLst/>
          </a:prstGeom>
          <a:noFill/>
        </p:spPr>
        <p:txBody>
          <a:bodyPr wrap="square" anchor="ctr">
            <a:spAutoFit/>
          </a:bodyPr>
          <a:lstStyle/>
          <a:p>
            <a:pPr algn="ctr"/>
            <a:r>
              <a:rPr lang="en-US" sz="1200" dirty="0">
                <a:solidFill>
                  <a:srgbClr val="FFFFFF"/>
                </a:solidFill>
                <a:latin typeface="Aptos"/>
              </a:rPr>
              <a:t> Research  &amp; develop evidence-based strategies </a:t>
            </a:r>
          </a:p>
          <a:p>
            <a:pPr algn="ctr"/>
            <a:endParaRPr lang="en-US" sz="1200" dirty="0">
              <a:solidFill>
                <a:srgbClr val="FFFFFF"/>
              </a:solidFill>
              <a:latin typeface="Aptos"/>
            </a:endParaRPr>
          </a:p>
          <a:p>
            <a:pPr algn="ctr"/>
            <a:r>
              <a:rPr lang="en-US" sz="1200" dirty="0">
                <a:solidFill>
                  <a:srgbClr val="FFFFFF"/>
                </a:solidFill>
                <a:latin typeface="Aptos"/>
              </a:rPr>
              <a:t>Evaluate &amp; audit   clinical practice</a:t>
            </a:r>
          </a:p>
          <a:p>
            <a:pPr algn="ctr"/>
            <a:endParaRPr lang="en-US" sz="1200" b="1" dirty="0">
              <a:solidFill>
                <a:srgbClr val="FFFFFF"/>
              </a:solidFill>
              <a:latin typeface="Aptos"/>
            </a:endParaRPr>
          </a:p>
          <a:p>
            <a:pPr algn="ctr"/>
            <a:endParaRPr lang="en-IE" sz="1200" dirty="0">
              <a:solidFill>
                <a:srgbClr val="FFFFFF"/>
              </a:solidFill>
              <a:latin typeface="Aptos"/>
            </a:endParaRPr>
          </a:p>
        </p:txBody>
      </p:sp>
      <p:sp>
        <p:nvSpPr>
          <p:cNvPr id="30" name="TextBox 29"/>
          <p:cNvSpPr txBox="1"/>
          <p:nvPr/>
        </p:nvSpPr>
        <p:spPr>
          <a:xfrm>
            <a:off x="4510844" y="5017174"/>
            <a:ext cx="5956184" cy="1115690"/>
          </a:xfrm>
          <a:prstGeom prst="rect">
            <a:avLst/>
          </a:prstGeom>
          <a:noFill/>
        </p:spPr>
        <p:txBody>
          <a:bodyPr wrap="square" anchor="ctr">
            <a:spAutoFit/>
          </a:bodyPr>
          <a:lstStyle/>
          <a:p>
            <a:pPr algn="ctr"/>
            <a:r>
              <a:rPr sz="1400" b="1" dirty="0">
                <a:solidFill>
                  <a:srgbClr val="24B2AD"/>
                </a:solidFill>
                <a:latin typeface="Aptos"/>
              </a:rPr>
              <a:t>ADVANCED PRACTICE = A PROFESSIONAL FRAMEWORK FOR AUTONOMOUS OUTREACH</a:t>
            </a:r>
            <a:endParaRPr lang="en-US" sz="1400" b="1" dirty="0">
              <a:solidFill>
                <a:srgbClr val="24B2AD"/>
              </a:solidFill>
              <a:latin typeface="Aptos"/>
            </a:endParaRPr>
          </a:p>
          <a:p>
            <a:pPr algn="ctr"/>
            <a:r>
              <a:rPr lang="en-US" sz="1400" b="1" dirty="0">
                <a:solidFill>
                  <a:srgbClr val="FFFFFF"/>
                </a:solidFill>
                <a:latin typeface="Aptos"/>
              </a:rPr>
              <a:t>500 hours of clinical advanced supervised practice in addition to 96 hours of prescribing practice with a MSc</a:t>
            </a:r>
          </a:p>
          <a:p>
            <a:pPr algn="ctr"/>
            <a:endParaRPr sz="1050" b="1" dirty="0">
              <a:solidFill>
                <a:srgbClr val="24B2AD"/>
              </a:solidFill>
              <a:latin typeface="Aptos"/>
            </a:endParaRPr>
          </a:p>
        </p:txBody>
      </p:sp>
      <p:sp>
        <p:nvSpPr>
          <p:cNvPr id="31" name="TextBox 30"/>
          <p:cNvSpPr txBox="1"/>
          <p:nvPr/>
        </p:nvSpPr>
        <p:spPr>
          <a:xfrm>
            <a:off x="594360" y="6510528"/>
            <a:ext cx="5486400" cy="146304"/>
          </a:xfrm>
          <a:prstGeom prst="rect">
            <a:avLst/>
          </a:prstGeom>
          <a:noFill/>
        </p:spPr>
        <p:txBody>
          <a:bodyPr wrap="square" anchor="ctr">
            <a:spAutoFit/>
          </a:bodyPr>
          <a:lstStyle/>
          <a:p>
            <a:pPr algn="l"/>
            <a:r>
              <a:rPr sz="800" b="0">
                <a:solidFill>
                  <a:srgbClr val="7D8C91"/>
                </a:solidFill>
                <a:latin typeface="Aptos"/>
              </a:rPr>
              <a:t>2  |  BACCN × NOrF • Belfast 2026</a:t>
            </a:r>
          </a:p>
        </p:txBody>
      </p:sp>
      <p:sp>
        <p:nvSpPr>
          <p:cNvPr id="32" name="TextBox 31">
            <a:extLst>
              <a:ext uri="{FF2B5EF4-FFF2-40B4-BE49-F238E27FC236}">
                <a16:creationId xmlns:a16="http://schemas.microsoft.com/office/drawing/2014/main" id="{BB8F32F2-D8A9-8244-1410-4717D392CCD6}"/>
              </a:ext>
            </a:extLst>
          </p:cNvPr>
          <p:cNvSpPr txBox="1"/>
          <p:nvPr/>
        </p:nvSpPr>
        <p:spPr>
          <a:xfrm>
            <a:off x="2711196" y="6464808"/>
            <a:ext cx="9555480" cy="507831"/>
          </a:xfrm>
          <a:prstGeom prst="rect">
            <a:avLst/>
          </a:prstGeom>
          <a:noFill/>
        </p:spPr>
        <p:txBody>
          <a:bodyPr wrap="square">
            <a:spAutoFit/>
          </a:bodyPr>
          <a:lstStyle/>
          <a:p>
            <a:pPr algn="ctr"/>
            <a:r>
              <a:rPr sz="1350" b="1" dirty="0">
                <a:solidFill>
                  <a:srgbClr val="FFFFFF"/>
                </a:solidFill>
                <a:latin typeface="Aptos"/>
              </a:rPr>
              <a:t>ADVANCED PRACTICE = A PROFESSIONAL FRAMEWORK FOR AUTONOMOUS OUTREACH</a:t>
            </a:r>
            <a:endParaRPr lang="en-US" sz="1350" b="1" dirty="0">
              <a:solidFill>
                <a:srgbClr val="FFFFFF"/>
              </a:solidFill>
              <a:latin typeface="Aptos"/>
            </a:endParaRPr>
          </a:p>
          <a:p>
            <a:pPr algn="ctr"/>
            <a:r>
              <a:rPr lang="en-IE" sz="1350" b="1" dirty="0">
                <a:solidFill>
                  <a:srgbClr val="FFFFFF"/>
                </a:solidFill>
                <a:latin typeface="Aptos"/>
              </a:rPr>
              <a:t>500 hours of clinical advanced supervised practice in addition to 96 hours of prescribing practice with a MSc</a:t>
            </a:r>
            <a:endParaRPr sz="1350" b="1" dirty="0">
              <a:solidFill>
                <a:srgbClr val="FFFFFF"/>
              </a:solidFill>
              <a:latin typeface="Aptos"/>
            </a:endParaRPr>
          </a:p>
        </p:txBody>
      </p:sp>
    </p:spTree>
  </p:cSld>
  <p:clrMapOvr>
    <a:masterClrMapping/>
  </p:clrMapOvr>
  <mc:AlternateContent xmlns:mc="http://schemas.openxmlformats.org/markup-compatibility/2006" xmlns:p14="http://schemas.microsoft.com/office/powerpoint/2010/main">
    <mc:Choice Requires="p14">
      <p:transition spd="slow" p14:dur="2000" advTm="85160"/>
    </mc:Choice>
    <mc:Fallback xmlns="">
      <p:transition spd="slow" advTm="8516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274320"/>
            <a:ext cx="10972800" cy="228600"/>
          </a:xfrm>
          <a:prstGeom prst="rect">
            <a:avLst/>
          </a:prstGeom>
          <a:noFill/>
        </p:spPr>
        <p:txBody>
          <a:bodyPr wrap="square" anchor="ctr">
            <a:spAutoFit/>
          </a:bodyPr>
          <a:lstStyle/>
          <a:p>
            <a:pPr algn="l"/>
            <a:r>
              <a:rPr sz="950" b="1">
                <a:solidFill>
                  <a:srgbClr val="009197"/>
                </a:solidFill>
                <a:latin typeface="Aptos"/>
              </a:rPr>
              <a:t>02 · FROM LOCAL INNOVATION TO A NATIONAL COMMUNITY</a:t>
            </a:r>
          </a:p>
        </p:txBody>
      </p:sp>
      <p:sp>
        <p:nvSpPr>
          <p:cNvPr id="3" name="TextBox 2"/>
          <p:cNvSpPr txBox="1"/>
          <p:nvPr/>
        </p:nvSpPr>
        <p:spPr>
          <a:xfrm>
            <a:off x="594360" y="530352"/>
            <a:ext cx="10972800" cy="530352"/>
          </a:xfrm>
          <a:prstGeom prst="rect">
            <a:avLst/>
          </a:prstGeom>
          <a:noFill/>
        </p:spPr>
        <p:txBody>
          <a:bodyPr wrap="square" anchor="ctr">
            <a:spAutoFit/>
          </a:bodyPr>
          <a:lstStyle/>
          <a:p>
            <a:pPr algn="l"/>
            <a:r>
              <a:rPr sz="2500" b="1">
                <a:solidFill>
                  <a:srgbClr val="0F2B3A"/>
                </a:solidFill>
                <a:latin typeface="Aptos"/>
              </a:rPr>
              <a:t>A decade of connection, standards and shared learning</a:t>
            </a:r>
          </a:p>
        </p:txBody>
      </p:sp>
      <p:sp>
        <p:nvSpPr>
          <p:cNvPr id="4" name="TextBox 3"/>
          <p:cNvSpPr txBox="1"/>
          <p:nvPr/>
        </p:nvSpPr>
        <p:spPr>
          <a:xfrm>
            <a:off x="594360" y="1024128"/>
            <a:ext cx="10972800" cy="310896"/>
          </a:xfrm>
          <a:prstGeom prst="rect">
            <a:avLst/>
          </a:prstGeom>
          <a:noFill/>
        </p:spPr>
        <p:txBody>
          <a:bodyPr wrap="square" anchor="ctr">
            <a:spAutoFit/>
          </a:bodyPr>
          <a:lstStyle/>
          <a:p>
            <a:pPr algn="l"/>
            <a:r>
              <a:rPr sz="1150" b="0">
                <a:solidFill>
                  <a:srgbClr val="5C6D76"/>
                </a:solidFill>
                <a:latin typeface="Aptos"/>
              </a:rPr>
              <a:t>Services evolved locally — the next phase is national consistency without enforced uniformity.</a:t>
            </a:r>
          </a:p>
        </p:txBody>
      </p:sp>
      <p:sp>
        <p:nvSpPr>
          <p:cNvPr id="5" name="Rectangle 4"/>
          <p:cNvSpPr/>
          <p:nvPr/>
        </p:nvSpPr>
        <p:spPr>
          <a:xfrm>
            <a:off x="822960" y="1856231"/>
            <a:ext cx="5715000" cy="27432"/>
          </a:xfrm>
          <a:prstGeom prst="rect">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777240" y="1600200"/>
            <a:ext cx="475488" cy="475488"/>
          </a:xfrm>
          <a:prstGeom prst="ellipse">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30936" y="2176272"/>
            <a:ext cx="777240" cy="219456"/>
          </a:xfrm>
          <a:prstGeom prst="rect">
            <a:avLst/>
          </a:prstGeom>
          <a:noFill/>
        </p:spPr>
        <p:txBody>
          <a:bodyPr wrap="square" anchor="ctr">
            <a:spAutoFit/>
          </a:bodyPr>
          <a:lstStyle/>
          <a:p>
            <a:pPr algn="ctr"/>
            <a:r>
              <a:rPr sz="1000" b="1">
                <a:solidFill>
                  <a:srgbClr val="0F2B3A"/>
                </a:solidFill>
                <a:latin typeface="Aptos"/>
              </a:rPr>
              <a:t>2015</a:t>
            </a:r>
          </a:p>
        </p:txBody>
      </p:sp>
      <p:sp>
        <p:nvSpPr>
          <p:cNvPr id="8" name="TextBox 7"/>
          <p:cNvSpPr txBox="1"/>
          <p:nvPr/>
        </p:nvSpPr>
        <p:spPr>
          <a:xfrm>
            <a:off x="338328" y="2487168"/>
            <a:ext cx="1371600" cy="502920"/>
          </a:xfrm>
          <a:prstGeom prst="rect">
            <a:avLst/>
          </a:prstGeom>
          <a:noFill/>
        </p:spPr>
        <p:txBody>
          <a:bodyPr wrap="square" anchor="ctr">
            <a:spAutoFit/>
          </a:bodyPr>
          <a:lstStyle/>
          <a:p>
            <a:pPr algn="ctr"/>
            <a:r>
              <a:rPr sz="950" b="1">
                <a:solidFill>
                  <a:srgbClr val="0F2B3A"/>
                </a:solidFill>
                <a:latin typeface="Aptos"/>
              </a:rPr>
              <a:t>FIRST ANP-LED
SERVICE</a:t>
            </a:r>
          </a:p>
        </p:txBody>
      </p:sp>
      <p:sp>
        <p:nvSpPr>
          <p:cNvPr id="9" name="Oval 8"/>
          <p:cNvSpPr/>
          <p:nvPr/>
        </p:nvSpPr>
        <p:spPr>
          <a:xfrm>
            <a:off x="2487168" y="1600200"/>
            <a:ext cx="475488" cy="475488"/>
          </a:xfrm>
          <a:prstGeom prst="ellipse">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340864" y="2176272"/>
            <a:ext cx="777240" cy="219456"/>
          </a:xfrm>
          <a:prstGeom prst="rect">
            <a:avLst/>
          </a:prstGeom>
          <a:noFill/>
        </p:spPr>
        <p:txBody>
          <a:bodyPr wrap="square" anchor="ctr">
            <a:spAutoFit/>
          </a:bodyPr>
          <a:lstStyle/>
          <a:p>
            <a:pPr algn="ctr"/>
            <a:r>
              <a:rPr sz="1000" b="1">
                <a:solidFill>
                  <a:srgbClr val="0F2B3A"/>
                </a:solidFill>
                <a:latin typeface="Aptos"/>
              </a:rPr>
              <a:t>2019+</a:t>
            </a:r>
          </a:p>
        </p:txBody>
      </p:sp>
      <p:sp>
        <p:nvSpPr>
          <p:cNvPr id="11" name="TextBox 10"/>
          <p:cNvSpPr txBox="1"/>
          <p:nvPr/>
        </p:nvSpPr>
        <p:spPr>
          <a:xfrm>
            <a:off x="2048256" y="2487168"/>
            <a:ext cx="1371600" cy="502920"/>
          </a:xfrm>
          <a:prstGeom prst="rect">
            <a:avLst/>
          </a:prstGeom>
          <a:noFill/>
        </p:spPr>
        <p:txBody>
          <a:bodyPr wrap="square" anchor="ctr">
            <a:spAutoFit/>
          </a:bodyPr>
          <a:lstStyle/>
          <a:p>
            <a:pPr algn="ctr"/>
            <a:r>
              <a:rPr sz="950" b="1">
                <a:solidFill>
                  <a:srgbClr val="0F2B3A"/>
                </a:solidFill>
                <a:latin typeface="Aptos"/>
              </a:rPr>
              <a:t>GROWING
LOCAL MODELS</a:t>
            </a:r>
          </a:p>
        </p:txBody>
      </p:sp>
      <p:sp>
        <p:nvSpPr>
          <p:cNvPr id="12" name="Oval 11"/>
          <p:cNvSpPr/>
          <p:nvPr/>
        </p:nvSpPr>
        <p:spPr>
          <a:xfrm>
            <a:off x="4197096" y="1600200"/>
            <a:ext cx="475488" cy="475488"/>
          </a:xfrm>
          <a:prstGeom prst="ellipse">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050791" y="2176272"/>
            <a:ext cx="777240" cy="219456"/>
          </a:xfrm>
          <a:prstGeom prst="rect">
            <a:avLst/>
          </a:prstGeom>
          <a:noFill/>
        </p:spPr>
        <p:txBody>
          <a:bodyPr wrap="square" anchor="ctr">
            <a:spAutoFit/>
          </a:bodyPr>
          <a:lstStyle/>
          <a:p>
            <a:pPr algn="ctr"/>
            <a:r>
              <a:rPr sz="1000" b="1">
                <a:solidFill>
                  <a:srgbClr val="0F2B3A"/>
                </a:solidFill>
                <a:latin typeface="Aptos"/>
              </a:rPr>
              <a:t>2022+</a:t>
            </a:r>
          </a:p>
        </p:txBody>
      </p:sp>
      <p:sp>
        <p:nvSpPr>
          <p:cNvPr id="14" name="TextBox 13"/>
          <p:cNvSpPr txBox="1"/>
          <p:nvPr/>
        </p:nvSpPr>
        <p:spPr>
          <a:xfrm>
            <a:off x="3758183" y="2487168"/>
            <a:ext cx="1371600" cy="502920"/>
          </a:xfrm>
          <a:prstGeom prst="rect">
            <a:avLst/>
          </a:prstGeom>
          <a:noFill/>
        </p:spPr>
        <p:txBody>
          <a:bodyPr wrap="square" anchor="ctr">
            <a:spAutoFit/>
          </a:bodyPr>
          <a:lstStyle/>
          <a:p>
            <a:pPr algn="ctr"/>
            <a:r>
              <a:rPr sz="950" b="1">
                <a:solidFill>
                  <a:srgbClr val="0F2B3A"/>
                </a:solidFill>
                <a:latin typeface="Aptos"/>
              </a:rPr>
              <a:t>IRISH NETWORK
&amp; NOrF</a:t>
            </a:r>
          </a:p>
        </p:txBody>
      </p:sp>
      <p:sp>
        <p:nvSpPr>
          <p:cNvPr id="15" name="Oval 14"/>
          <p:cNvSpPr/>
          <p:nvPr/>
        </p:nvSpPr>
        <p:spPr>
          <a:xfrm>
            <a:off x="5907024" y="1600200"/>
            <a:ext cx="475488" cy="47548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760720" y="2176272"/>
            <a:ext cx="777240" cy="219456"/>
          </a:xfrm>
          <a:prstGeom prst="rect">
            <a:avLst/>
          </a:prstGeom>
          <a:noFill/>
        </p:spPr>
        <p:txBody>
          <a:bodyPr wrap="square" anchor="ctr">
            <a:spAutoFit/>
          </a:bodyPr>
          <a:lstStyle/>
          <a:p>
            <a:pPr algn="ctr"/>
            <a:r>
              <a:rPr sz="1000" b="1">
                <a:solidFill>
                  <a:srgbClr val="0F2B3A"/>
                </a:solidFill>
                <a:latin typeface="Aptos"/>
              </a:rPr>
              <a:t>2024–26</a:t>
            </a:r>
          </a:p>
        </p:txBody>
      </p:sp>
      <p:sp>
        <p:nvSpPr>
          <p:cNvPr id="17" name="TextBox 16"/>
          <p:cNvSpPr txBox="1"/>
          <p:nvPr/>
        </p:nvSpPr>
        <p:spPr>
          <a:xfrm>
            <a:off x="5468112" y="2487168"/>
            <a:ext cx="1371600" cy="502920"/>
          </a:xfrm>
          <a:prstGeom prst="rect">
            <a:avLst/>
          </a:prstGeom>
          <a:noFill/>
        </p:spPr>
        <p:txBody>
          <a:bodyPr wrap="square" anchor="ctr">
            <a:spAutoFit/>
          </a:bodyPr>
          <a:lstStyle/>
          <a:p>
            <a:pPr algn="ctr"/>
            <a:r>
              <a:rPr sz="950" b="1">
                <a:solidFill>
                  <a:srgbClr val="0F2B3A"/>
                </a:solidFill>
                <a:latin typeface="Aptos"/>
              </a:rPr>
              <a:t>COMPETENCIES
+ DATASET</a:t>
            </a:r>
          </a:p>
        </p:txBody>
      </p:sp>
      <p:pic>
        <p:nvPicPr>
          <p:cNvPr id="18" name="Picture 17" descr="slide-5.png"/>
          <p:cNvPicPr>
            <a:picLocks noChangeAspect="1"/>
          </p:cNvPicPr>
          <p:nvPr/>
        </p:nvPicPr>
        <p:blipFill>
          <a:blip r:embed="rId3"/>
          <a:stretch>
            <a:fillRect/>
          </a:stretch>
        </p:blipFill>
        <p:spPr>
          <a:xfrm>
            <a:off x="6761527" y="1005839"/>
            <a:ext cx="5343787" cy="3011689"/>
          </a:xfrm>
          <a:prstGeom prst="rect">
            <a:avLst/>
          </a:prstGeom>
        </p:spPr>
      </p:pic>
      <p:sp>
        <p:nvSpPr>
          <p:cNvPr id="19" name="Rounded Rectangle 18"/>
          <p:cNvSpPr/>
          <p:nvPr/>
        </p:nvSpPr>
        <p:spPr>
          <a:xfrm>
            <a:off x="129985" y="4067707"/>
            <a:ext cx="11945924" cy="468047"/>
          </a:xfrm>
          <a:prstGeom prst="roundRect">
            <a:avLst/>
          </a:prstGeom>
          <a:solidFill>
            <a:srgbClr val="0F2B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65760" y="4087077"/>
            <a:ext cx="1920240" cy="347472"/>
          </a:xfrm>
          <a:prstGeom prst="rect">
            <a:avLst/>
          </a:prstGeom>
          <a:noFill/>
        </p:spPr>
        <p:txBody>
          <a:bodyPr wrap="square" anchor="ctr">
            <a:spAutoFit/>
          </a:bodyPr>
          <a:lstStyle/>
          <a:p>
            <a:pPr algn="ctr"/>
            <a:r>
              <a:rPr sz="2000" b="1" dirty="0">
                <a:solidFill>
                  <a:srgbClr val="DDAB37"/>
                </a:solidFill>
                <a:latin typeface="Aptos"/>
              </a:rPr>
              <a:t>9/9</a:t>
            </a:r>
          </a:p>
        </p:txBody>
      </p:sp>
      <p:sp>
        <p:nvSpPr>
          <p:cNvPr id="21" name="TextBox 20"/>
          <p:cNvSpPr txBox="1"/>
          <p:nvPr/>
        </p:nvSpPr>
        <p:spPr>
          <a:xfrm>
            <a:off x="612900" y="4142232"/>
            <a:ext cx="1920240" cy="237744"/>
          </a:xfrm>
          <a:prstGeom prst="rect">
            <a:avLst/>
          </a:prstGeom>
          <a:noFill/>
        </p:spPr>
        <p:txBody>
          <a:bodyPr wrap="square" anchor="ctr">
            <a:spAutoFit/>
          </a:bodyPr>
          <a:lstStyle/>
          <a:p>
            <a:pPr algn="ctr"/>
            <a:r>
              <a:rPr sz="930" b="1" dirty="0">
                <a:solidFill>
                  <a:srgbClr val="FFFFFF"/>
                </a:solidFill>
                <a:latin typeface="Aptos"/>
              </a:rPr>
              <a:t>MODEL 4 HAVE CCOT</a:t>
            </a:r>
          </a:p>
        </p:txBody>
      </p:sp>
      <p:sp>
        <p:nvSpPr>
          <p:cNvPr id="22" name="TextBox 21"/>
          <p:cNvSpPr txBox="1"/>
          <p:nvPr/>
        </p:nvSpPr>
        <p:spPr>
          <a:xfrm>
            <a:off x="2340864" y="4039339"/>
            <a:ext cx="1920240" cy="347472"/>
          </a:xfrm>
          <a:prstGeom prst="rect">
            <a:avLst/>
          </a:prstGeom>
          <a:noFill/>
        </p:spPr>
        <p:txBody>
          <a:bodyPr wrap="square" anchor="ctr">
            <a:spAutoFit/>
          </a:bodyPr>
          <a:lstStyle/>
          <a:p>
            <a:pPr algn="ctr"/>
            <a:r>
              <a:rPr sz="2000" b="1" dirty="0">
                <a:solidFill>
                  <a:srgbClr val="DDAB37"/>
                </a:solidFill>
                <a:latin typeface="Aptos"/>
              </a:rPr>
              <a:t>2/9</a:t>
            </a:r>
          </a:p>
        </p:txBody>
      </p:sp>
      <p:sp>
        <p:nvSpPr>
          <p:cNvPr id="23" name="TextBox 22"/>
          <p:cNvSpPr txBox="1"/>
          <p:nvPr/>
        </p:nvSpPr>
        <p:spPr>
          <a:xfrm>
            <a:off x="3118104" y="4088460"/>
            <a:ext cx="1920240" cy="237744"/>
          </a:xfrm>
          <a:prstGeom prst="rect">
            <a:avLst/>
          </a:prstGeom>
          <a:noFill/>
        </p:spPr>
        <p:txBody>
          <a:bodyPr wrap="square" anchor="ctr">
            <a:spAutoFit/>
          </a:bodyPr>
          <a:lstStyle/>
          <a:p>
            <a:pPr algn="ctr"/>
            <a:r>
              <a:rPr sz="930" b="1" dirty="0">
                <a:solidFill>
                  <a:srgbClr val="FFFFFF"/>
                </a:solidFill>
                <a:latin typeface="Aptos"/>
              </a:rPr>
              <a:t>PROVIDE 24/7</a:t>
            </a:r>
          </a:p>
        </p:txBody>
      </p:sp>
      <p:sp>
        <p:nvSpPr>
          <p:cNvPr id="24" name="TextBox 23"/>
          <p:cNvSpPr txBox="1"/>
          <p:nvPr/>
        </p:nvSpPr>
        <p:spPr>
          <a:xfrm>
            <a:off x="5038344" y="4051070"/>
            <a:ext cx="1920240" cy="347472"/>
          </a:xfrm>
          <a:prstGeom prst="rect">
            <a:avLst/>
          </a:prstGeom>
          <a:noFill/>
        </p:spPr>
        <p:txBody>
          <a:bodyPr wrap="square" anchor="ctr">
            <a:spAutoFit/>
          </a:bodyPr>
          <a:lstStyle/>
          <a:p>
            <a:pPr algn="ctr"/>
            <a:r>
              <a:rPr sz="2000" b="1" dirty="0">
                <a:solidFill>
                  <a:srgbClr val="DDAB37"/>
                </a:solidFill>
                <a:latin typeface="Aptos"/>
              </a:rPr>
              <a:t>5/17</a:t>
            </a:r>
          </a:p>
        </p:txBody>
      </p:sp>
      <p:sp>
        <p:nvSpPr>
          <p:cNvPr id="25" name="TextBox 24"/>
          <p:cNvSpPr txBox="1"/>
          <p:nvPr/>
        </p:nvSpPr>
        <p:spPr>
          <a:xfrm>
            <a:off x="6139315" y="4093732"/>
            <a:ext cx="1920240" cy="237744"/>
          </a:xfrm>
          <a:prstGeom prst="rect">
            <a:avLst/>
          </a:prstGeom>
          <a:noFill/>
        </p:spPr>
        <p:txBody>
          <a:bodyPr wrap="square" anchor="ctr">
            <a:spAutoFit/>
          </a:bodyPr>
          <a:lstStyle/>
          <a:p>
            <a:pPr algn="ctr"/>
            <a:r>
              <a:rPr sz="930" b="1" dirty="0">
                <a:solidFill>
                  <a:srgbClr val="FFFFFF"/>
                </a:solidFill>
                <a:latin typeface="Aptos"/>
              </a:rPr>
              <a:t>MODEL 3 HAVE CCOT</a:t>
            </a:r>
          </a:p>
        </p:txBody>
      </p:sp>
      <p:sp>
        <p:nvSpPr>
          <p:cNvPr id="26" name="TextBox 25"/>
          <p:cNvSpPr txBox="1"/>
          <p:nvPr/>
        </p:nvSpPr>
        <p:spPr>
          <a:xfrm>
            <a:off x="8958475" y="4033596"/>
            <a:ext cx="1920240" cy="347472"/>
          </a:xfrm>
          <a:prstGeom prst="rect">
            <a:avLst/>
          </a:prstGeom>
          <a:noFill/>
        </p:spPr>
        <p:txBody>
          <a:bodyPr wrap="square" anchor="ctr">
            <a:spAutoFit/>
          </a:bodyPr>
          <a:lstStyle/>
          <a:p>
            <a:pPr algn="ctr"/>
            <a:r>
              <a:rPr sz="2000" b="1" dirty="0">
                <a:solidFill>
                  <a:srgbClr val="DDAB37"/>
                </a:solidFill>
                <a:latin typeface="Aptos"/>
              </a:rPr>
              <a:t>54 + 14</a:t>
            </a:r>
          </a:p>
        </p:txBody>
      </p:sp>
      <p:sp>
        <p:nvSpPr>
          <p:cNvPr id="27" name="TextBox 26"/>
          <p:cNvSpPr txBox="1"/>
          <p:nvPr/>
        </p:nvSpPr>
        <p:spPr>
          <a:xfrm>
            <a:off x="9918595" y="4093732"/>
            <a:ext cx="1920240" cy="237744"/>
          </a:xfrm>
          <a:prstGeom prst="rect">
            <a:avLst/>
          </a:prstGeom>
          <a:noFill/>
        </p:spPr>
        <p:txBody>
          <a:bodyPr wrap="square" anchor="ctr">
            <a:spAutoFit/>
          </a:bodyPr>
          <a:lstStyle/>
          <a:p>
            <a:pPr algn="ctr"/>
            <a:r>
              <a:rPr sz="930" b="1" dirty="0">
                <a:solidFill>
                  <a:srgbClr val="FFFFFF"/>
                </a:solidFill>
                <a:latin typeface="Aptos"/>
              </a:rPr>
              <a:t>ANP + </a:t>
            </a:r>
            <a:r>
              <a:rPr sz="930" b="1" dirty="0" err="1">
                <a:solidFill>
                  <a:srgbClr val="FFFFFF"/>
                </a:solidFill>
                <a:latin typeface="Aptos"/>
              </a:rPr>
              <a:t>cANP</a:t>
            </a:r>
            <a:endParaRPr sz="930" b="1" dirty="0">
              <a:solidFill>
                <a:srgbClr val="FFFFFF"/>
              </a:solidFill>
              <a:latin typeface="Aptos"/>
            </a:endParaRPr>
          </a:p>
        </p:txBody>
      </p:sp>
      <p:sp>
        <p:nvSpPr>
          <p:cNvPr id="28" name="TextBox 27"/>
          <p:cNvSpPr txBox="1"/>
          <p:nvPr/>
        </p:nvSpPr>
        <p:spPr>
          <a:xfrm>
            <a:off x="701040" y="5157437"/>
            <a:ext cx="10789920" cy="584775"/>
          </a:xfrm>
          <a:prstGeom prst="rect">
            <a:avLst/>
          </a:prstGeom>
          <a:noFill/>
        </p:spPr>
        <p:txBody>
          <a:bodyPr wrap="square" anchor="ctr">
            <a:spAutoFit/>
          </a:bodyPr>
          <a:lstStyle/>
          <a:p>
            <a:pPr algn="ctr"/>
            <a:r>
              <a:rPr sz="3200" b="1" dirty="0">
                <a:solidFill>
                  <a:srgbClr val="009197"/>
                </a:solidFill>
                <a:latin typeface="Aptos"/>
              </a:rPr>
              <a:t>ADVANCED PRACTICE</a:t>
            </a:r>
          </a:p>
        </p:txBody>
      </p:sp>
      <p:sp>
        <p:nvSpPr>
          <p:cNvPr id="29" name="TextBox 28"/>
          <p:cNvSpPr txBox="1"/>
          <p:nvPr/>
        </p:nvSpPr>
        <p:spPr>
          <a:xfrm>
            <a:off x="630936" y="5660136"/>
            <a:ext cx="10789920" cy="310896"/>
          </a:xfrm>
          <a:prstGeom prst="rect">
            <a:avLst/>
          </a:prstGeom>
          <a:noFill/>
        </p:spPr>
        <p:txBody>
          <a:bodyPr wrap="square" anchor="ctr">
            <a:spAutoFit/>
          </a:bodyPr>
          <a:lstStyle/>
          <a:p>
            <a:pPr algn="ctr"/>
            <a:r>
              <a:rPr sz="1500" b="1">
                <a:solidFill>
                  <a:srgbClr val="0F2B3A"/>
                </a:solidFill>
                <a:latin typeface="Aptos"/>
              </a:rPr>
              <a:t>↓   SHARED MINIMUM COMPETENCIES   +   NATIONAL DATASET   ↓</a:t>
            </a:r>
          </a:p>
        </p:txBody>
      </p:sp>
      <p:sp>
        <p:nvSpPr>
          <p:cNvPr id="30" name="TextBox 29"/>
          <p:cNvSpPr txBox="1"/>
          <p:nvPr/>
        </p:nvSpPr>
        <p:spPr>
          <a:xfrm>
            <a:off x="630936" y="5980176"/>
            <a:ext cx="10789920" cy="347472"/>
          </a:xfrm>
          <a:prstGeom prst="rect">
            <a:avLst/>
          </a:prstGeom>
          <a:noFill/>
        </p:spPr>
        <p:txBody>
          <a:bodyPr wrap="square" anchor="ctr">
            <a:spAutoFit/>
          </a:bodyPr>
          <a:lstStyle/>
          <a:p>
            <a:pPr algn="ctr"/>
            <a:r>
              <a:rPr sz="1700" b="1">
                <a:solidFill>
                  <a:srgbClr val="009197"/>
                </a:solidFill>
                <a:latin typeface="Aptos"/>
              </a:rPr>
              <a:t>BENCHMARK  →  LEARN  →  DEVELOP</a:t>
            </a:r>
          </a:p>
        </p:txBody>
      </p:sp>
      <p:sp>
        <p:nvSpPr>
          <p:cNvPr id="31" name="TextBox 30"/>
          <p:cNvSpPr txBox="1"/>
          <p:nvPr/>
        </p:nvSpPr>
        <p:spPr>
          <a:xfrm>
            <a:off x="941832" y="6377827"/>
            <a:ext cx="10424160" cy="338554"/>
          </a:xfrm>
          <a:prstGeom prst="rect">
            <a:avLst/>
          </a:prstGeom>
          <a:noFill/>
        </p:spPr>
        <p:txBody>
          <a:bodyPr wrap="square" anchor="ctr">
            <a:spAutoFit/>
          </a:bodyPr>
          <a:lstStyle/>
          <a:p>
            <a:pPr algn="ctr"/>
            <a:r>
              <a:rPr sz="1600" b="0" dirty="0">
                <a:solidFill>
                  <a:srgbClr val="5C6D76"/>
                </a:solidFill>
                <a:latin typeface="Aptos"/>
              </a:rPr>
              <a:t>A shared national framework — consistent standards, flexible local delivery</a:t>
            </a:r>
            <a:r>
              <a:rPr sz="1250" b="0" dirty="0">
                <a:solidFill>
                  <a:srgbClr val="5C6D76"/>
                </a:solidFill>
                <a:latin typeface="Aptos"/>
              </a:rPr>
              <a:t>.</a:t>
            </a:r>
          </a:p>
        </p:txBody>
      </p:sp>
      <p:sp>
        <p:nvSpPr>
          <p:cNvPr id="32" name="TextBox 31"/>
          <p:cNvSpPr txBox="1"/>
          <p:nvPr/>
        </p:nvSpPr>
        <p:spPr>
          <a:xfrm>
            <a:off x="594360" y="6510528"/>
            <a:ext cx="5486400" cy="146304"/>
          </a:xfrm>
          <a:prstGeom prst="rect">
            <a:avLst/>
          </a:prstGeom>
          <a:noFill/>
        </p:spPr>
        <p:txBody>
          <a:bodyPr wrap="square" anchor="ctr">
            <a:spAutoFit/>
          </a:bodyPr>
          <a:lstStyle/>
          <a:p>
            <a:pPr algn="l"/>
            <a:r>
              <a:rPr sz="800" b="0">
                <a:solidFill>
                  <a:srgbClr val="7D8C91"/>
                </a:solidFill>
                <a:latin typeface="Aptos"/>
              </a:rPr>
              <a:t>3  |  BACCN × NOrF • Belfast 2026</a:t>
            </a:r>
          </a:p>
        </p:txBody>
      </p:sp>
      <p:sp>
        <p:nvSpPr>
          <p:cNvPr id="33" name="Rounded Rectangle 32"/>
          <p:cNvSpPr/>
          <p:nvPr/>
        </p:nvSpPr>
        <p:spPr>
          <a:xfrm>
            <a:off x="320458" y="4633676"/>
            <a:ext cx="11564979" cy="563320"/>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95285" y="4699725"/>
            <a:ext cx="2468880" cy="369332"/>
          </a:xfrm>
          <a:prstGeom prst="rect">
            <a:avLst/>
          </a:prstGeom>
          <a:noFill/>
        </p:spPr>
        <p:txBody>
          <a:bodyPr wrap="square" anchor="ctr">
            <a:spAutoFit/>
          </a:bodyPr>
          <a:lstStyle/>
          <a:p>
            <a:pPr algn="l"/>
            <a:r>
              <a:rPr b="1" dirty="0" err="1">
                <a:solidFill>
                  <a:schemeClr val="accent4">
                    <a:lumMod val="50000"/>
                  </a:schemeClr>
                </a:solidFill>
                <a:latin typeface="Aptos"/>
              </a:rPr>
              <a:t>NOrF</a:t>
            </a:r>
            <a:r>
              <a:rPr b="1" dirty="0">
                <a:solidFill>
                  <a:schemeClr val="accent4">
                    <a:lumMod val="50000"/>
                  </a:schemeClr>
                </a:solidFill>
                <a:latin typeface="Aptos"/>
              </a:rPr>
              <a:t> · </a:t>
            </a:r>
            <a:r>
              <a:rPr sz="1050" b="1" dirty="0">
                <a:solidFill>
                  <a:schemeClr val="accent4">
                    <a:lumMod val="50000"/>
                  </a:schemeClr>
                </a:solidFill>
                <a:latin typeface="Aptos"/>
              </a:rPr>
              <a:t>CONNECTION </a:t>
            </a:r>
          </a:p>
        </p:txBody>
      </p:sp>
      <p:sp>
        <p:nvSpPr>
          <p:cNvPr id="35" name="TextBox 34"/>
          <p:cNvSpPr txBox="1"/>
          <p:nvPr/>
        </p:nvSpPr>
        <p:spPr>
          <a:xfrm>
            <a:off x="2765680" y="4668290"/>
            <a:ext cx="9073155" cy="523220"/>
          </a:xfrm>
          <a:prstGeom prst="rect">
            <a:avLst/>
          </a:prstGeom>
          <a:solidFill>
            <a:schemeClr val="tx2">
              <a:lumMod val="40000"/>
              <a:lumOff val="60000"/>
            </a:schemeClr>
          </a:solidFill>
        </p:spPr>
        <p:txBody>
          <a:bodyPr wrap="square" anchor="ctr">
            <a:spAutoFit/>
          </a:bodyPr>
          <a:lstStyle/>
          <a:p>
            <a:pPr algn="l"/>
            <a:r>
              <a:rPr sz="1400" b="0" dirty="0">
                <a:solidFill>
                  <a:srgbClr val="0F2B3A"/>
                </a:solidFill>
                <a:latin typeface="Aptos"/>
              </a:rPr>
              <a:t>A bridge to the wider UK &amp; Welsh Critical Care Outreach community — sharing experience, learning and professional collaboration</a:t>
            </a:r>
            <a:r>
              <a:rPr sz="1019" b="0" dirty="0">
                <a:solidFill>
                  <a:srgbClr val="0F2B3A"/>
                </a:solidFill>
                <a:latin typeface="Aptos"/>
              </a:rPr>
              <a:t>.</a:t>
            </a:r>
          </a:p>
        </p:txBody>
      </p:sp>
    </p:spTree>
  </p:cSld>
  <p:clrMapOvr>
    <a:masterClrMapping/>
  </p:clrMapOvr>
  <mc:AlternateContent xmlns:mc="http://schemas.openxmlformats.org/markup-compatibility/2006" xmlns:p14="http://schemas.microsoft.com/office/powerpoint/2010/main">
    <mc:Choice Requires="p14">
      <p:transition spd="slow" p14:dur="2000" advTm="111171"/>
    </mc:Choice>
    <mc:Fallback xmlns="">
      <p:transition spd="slow" advTm="11117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7F7"/>
        </a:solidFill>
        <a:effectLst/>
      </p:bgPr>
    </p:bg>
    <p:spTree>
      <p:nvGrpSpPr>
        <p:cNvPr id="1" name=""/>
        <p:cNvGrpSpPr/>
        <p:nvPr/>
      </p:nvGrpSpPr>
      <p:grpSpPr>
        <a:xfrm>
          <a:off x="0" y="0"/>
          <a:ext cx="0" cy="0"/>
          <a:chOff x="0" y="0"/>
          <a:chExt cx="0" cy="0"/>
        </a:xfrm>
      </p:grpSpPr>
      <p:sp>
        <p:nvSpPr>
          <p:cNvPr id="2" name="TextBox 1"/>
          <p:cNvSpPr txBox="1"/>
          <p:nvPr/>
        </p:nvSpPr>
        <p:spPr>
          <a:xfrm>
            <a:off x="594360" y="274320"/>
            <a:ext cx="10972800" cy="228600"/>
          </a:xfrm>
          <a:prstGeom prst="rect">
            <a:avLst/>
          </a:prstGeom>
          <a:noFill/>
        </p:spPr>
        <p:txBody>
          <a:bodyPr wrap="square" anchor="ctr">
            <a:spAutoFit/>
          </a:bodyPr>
          <a:lstStyle/>
          <a:p>
            <a:pPr algn="l"/>
            <a:r>
              <a:rPr sz="950" b="1">
                <a:solidFill>
                  <a:srgbClr val="009197"/>
                </a:solidFill>
                <a:latin typeface="Aptos"/>
              </a:rPr>
              <a:t>03 · PROGRESS BRINGS NEW CHALLENGES</a:t>
            </a:r>
          </a:p>
        </p:txBody>
      </p:sp>
      <p:sp>
        <p:nvSpPr>
          <p:cNvPr id="3" name="TextBox 2"/>
          <p:cNvSpPr txBox="1"/>
          <p:nvPr/>
        </p:nvSpPr>
        <p:spPr>
          <a:xfrm>
            <a:off x="594360" y="530352"/>
            <a:ext cx="10972800" cy="530352"/>
          </a:xfrm>
          <a:prstGeom prst="rect">
            <a:avLst/>
          </a:prstGeom>
          <a:noFill/>
        </p:spPr>
        <p:txBody>
          <a:bodyPr wrap="square" anchor="ctr">
            <a:spAutoFit/>
          </a:bodyPr>
          <a:lstStyle/>
          <a:p>
            <a:pPr algn="l"/>
            <a:r>
              <a:rPr sz="2500" b="1">
                <a:solidFill>
                  <a:srgbClr val="0F2B3A"/>
                </a:solidFill>
                <a:latin typeface="Aptos"/>
              </a:rPr>
              <a:t>Growth creates a different set of questions</a:t>
            </a:r>
          </a:p>
        </p:txBody>
      </p:sp>
      <p:sp>
        <p:nvSpPr>
          <p:cNvPr id="4" name="TextBox 3"/>
          <p:cNvSpPr txBox="1"/>
          <p:nvPr/>
        </p:nvSpPr>
        <p:spPr>
          <a:xfrm>
            <a:off x="594360" y="1024128"/>
            <a:ext cx="10972800" cy="310896"/>
          </a:xfrm>
          <a:prstGeom prst="rect">
            <a:avLst/>
          </a:prstGeom>
          <a:noFill/>
        </p:spPr>
        <p:txBody>
          <a:bodyPr wrap="square" anchor="ctr">
            <a:spAutoFit/>
          </a:bodyPr>
          <a:lstStyle/>
          <a:p>
            <a:pPr algn="l"/>
            <a:r>
              <a:rPr sz="1400" b="0" dirty="0">
                <a:solidFill>
                  <a:srgbClr val="5C6D76"/>
                </a:solidFill>
                <a:latin typeface="Aptos"/>
              </a:rPr>
              <a:t>The challenge is no longer simply establishing Outreach — it is sustaining, measuring and developing it</a:t>
            </a:r>
            <a:r>
              <a:rPr sz="1150" b="0" dirty="0">
                <a:solidFill>
                  <a:srgbClr val="5C6D76"/>
                </a:solidFill>
                <a:latin typeface="Aptos"/>
              </a:rPr>
              <a:t>.</a:t>
            </a:r>
          </a:p>
        </p:txBody>
      </p:sp>
      <p:sp>
        <p:nvSpPr>
          <p:cNvPr id="5" name="Oval 4"/>
          <p:cNvSpPr/>
          <p:nvPr/>
        </p:nvSpPr>
        <p:spPr>
          <a:xfrm>
            <a:off x="4144161" y="1627632"/>
            <a:ext cx="3632433" cy="2670047"/>
          </a:xfrm>
          <a:prstGeom prst="ellipse">
            <a:avLst/>
          </a:prstGeom>
          <a:solidFill>
            <a:srgbClr val="0F2B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367528" y="2743200"/>
            <a:ext cx="1463040" cy="594360"/>
          </a:xfrm>
          <a:prstGeom prst="rect">
            <a:avLst/>
          </a:prstGeom>
          <a:noFill/>
        </p:spPr>
        <p:txBody>
          <a:bodyPr wrap="square" anchor="ctr">
            <a:spAutoFit/>
          </a:bodyPr>
          <a:lstStyle/>
          <a:p>
            <a:pPr algn="ctr"/>
            <a:r>
              <a:rPr sz="1400" b="1">
                <a:solidFill>
                  <a:srgbClr val="FFFFFF"/>
                </a:solidFill>
                <a:latin typeface="Aptos"/>
              </a:rPr>
              <a:t>SUSTAINABLE
NATIONAL
DEVELOPMENT</a:t>
            </a:r>
          </a:p>
        </p:txBody>
      </p:sp>
      <p:sp>
        <p:nvSpPr>
          <p:cNvPr id="7" name="Rounded Rectangle 6"/>
          <p:cNvSpPr/>
          <p:nvPr/>
        </p:nvSpPr>
        <p:spPr>
          <a:xfrm>
            <a:off x="658368" y="1572768"/>
            <a:ext cx="2834640" cy="1115568"/>
          </a:xfrm>
          <a:prstGeom prst="roundRect">
            <a:avLst/>
          </a:prstGeom>
          <a:solidFill>
            <a:srgbClr val="FFFFFF"/>
          </a:solidFill>
          <a:ln>
            <a:solidFill>
              <a:srgbClr val="DAE4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59" y="1682495"/>
            <a:ext cx="2505456" cy="228600"/>
          </a:xfrm>
          <a:prstGeom prst="rect">
            <a:avLst/>
          </a:prstGeom>
          <a:noFill/>
        </p:spPr>
        <p:txBody>
          <a:bodyPr wrap="square" anchor="ctr">
            <a:spAutoFit/>
          </a:bodyPr>
          <a:lstStyle/>
          <a:p>
            <a:pPr algn="l"/>
            <a:r>
              <a:rPr sz="1050" b="1">
                <a:solidFill>
                  <a:srgbClr val="009197"/>
                </a:solidFill>
                <a:latin typeface="Aptos"/>
              </a:rPr>
              <a:t>WORKFORCE &amp; CAPACITY</a:t>
            </a:r>
          </a:p>
        </p:txBody>
      </p:sp>
      <p:sp>
        <p:nvSpPr>
          <p:cNvPr id="9" name="TextBox 8"/>
          <p:cNvSpPr txBox="1"/>
          <p:nvPr/>
        </p:nvSpPr>
        <p:spPr>
          <a:xfrm>
            <a:off x="822959" y="1861358"/>
            <a:ext cx="2505456" cy="830997"/>
          </a:xfrm>
          <a:prstGeom prst="rect">
            <a:avLst/>
          </a:prstGeom>
          <a:noFill/>
        </p:spPr>
        <p:txBody>
          <a:bodyPr wrap="square" anchor="ctr">
            <a:spAutoFit/>
          </a:bodyPr>
          <a:lstStyle/>
          <a:p>
            <a:pPr algn="l"/>
            <a:r>
              <a:rPr sz="1200" b="0" dirty="0">
                <a:solidFill>
                  <a:srgbClr val="5C6D76"/>
                </a:solidFill>
                <a:latin typeface="Aptos"/>
              </a:rPr>
              <a:t>Recruitment • retention • 24/7 models
Time for education, governance &amp; QI</a:t>
            </a:r>
          </a:p>
        </p:txBody>
      </p:sp>
      <p:sp>
        <p:nvSpPr>
          <p:cNvPr id="10" name="Rounded Rectangle 9"/>
          <p:cNvSpPr/>
          <p:nvPr/>
        </p:nvSpPr>
        <p:spPr>
          <a:xfrm>
            <a:off x="8668512" y="1572768"/>
            <a:ext cx="2834640" cy="1115568"/>
          </a:xfrm>
          <a:prstGeom prst="roundRect">
            <a:avLst/>
          </a:prstGeom>
          <a:solidFill>
            <a:srgbClr val="FFFFFF"/>
          </a:solidFill>
          <a:ln>
            <a:solidFill>
              <a:srgbClr val="DAE4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33104" y="1682495"/>
            <a:ext cx="2505456" cy="228600"/>
          </a:xfrm>
          <a:prstGeom prst="rect">
            <a:avLst/>
          </a:prstGeom>
          <a:noFill/>
        </p:spPr>
        <p:txBody>
          <a:bodyPr wrap="square" anchor="ctr">
            <a:spAutoFit/>
          </a:bodyPr>
          <a:lstStyle/>
          <a:p>
            <a:pPr algn="l"/>
            <a:r>
              <a:rPr sz="1050" b="1">
                <a:solidFill>
                  <a:srgbClr val="009197"/>
                </a:solidFill>
                <a:latin typeface="Aptos"/>
              </a:rPr>
              <a:t>FUNDING &amp; RESOURCES</a:t>
            </a:r>
          </a:p>
        </p:txBody>
      </p:sp>
      <p:sp>
        <p:nvSpPr>
          <p:cNvPr id="12" name="TextBox 11"/>
          <p:cNvSpPr txBox="1"/>
          <p:nvPr/>
        </p:nvSpPr>
        <p:spPr>
          <a:xfrm>
            <a:off x="8833104" y="1861358"/>
            <a:ext cx="2505456" cy="830997"/>
          </a:xfrm>
          <a:prstGeom prst="rect">
            <a:avLst/>
          </a:prstGeom>
          <a:noFill/>
        </p:spPr>
        <p:txBody>
          <a:bodyPr wrap="square" anchor="ctr">
            <a:spAutoFit/>
          </a:bodyPr>
          <a:lstStyle/>
          <a:p>
            <a:pPr algn="l"/>
            <a:r>
              <a:rPr sz="1200" b="0" dirty="0">
                <a:solidFill>
                  <a:srgbClr val="5C6D76"/>
                </a:solidFill>
                <a:latin typeface="Aptos"/>
              </a:rPr>
              <a:t>Sustainable staffing and infrastructure
Different capacity between hospitals</a:t>
            </a:r>
          </a:p>
        </p:txBody>
      </p:sp>
      <p:sp>
        <p:nvSpPr>
          <p:cNvPr id="13" name="Rounded Rectangle 12"/>
          <p:cNvSpPr/>
          <p:nvPr/>
        </p:nvSpPr>
        <p:spPr>
          <a:xfrm>
            <a:off x="658368" y="3886200"/>
            <a:ext cx="2834640" cy="1115568"/>
          </a:xfrm>
          <a:prstGeom prst="roundRect">
            <a:avLst/>
          </a:prstGeom>
          <a:solidFill>
            <a:srgbClr val="FFFFFF"/>
          </a:solidFill>
          <a:ln>
            <a:solidFill>
              <a:srgbClr val="DAE4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59" y="3995928"/>
            <a:ext cx="2505456" cy="228600"/>
          </a:xfrm>
          <a:prstGeom prst="rect">
            <a:avLst/>
          </a:prstGeom>
          <a:noFill/>
        </p:spPr>
        <p:txBody>
          <a:bodyPr wrap="square" anchor="ctr">
            <a:spAutoFit/>
          </a:bodyPr>
          <a:lstStyle/>
          <a:p>
            <a:pPr algn="l"/>
            <a:r>
              <a:rPr sz="1050" b="1">
                <a:solidFill>
                  <a:srgbClr val="009197"/>
                </a:solidFill>
                <a:latin typeface="Aptos"/>
              </a:rPr>
              <a:t>DATA &amp; DIGITAL</a:t>
            </a:r>
          </a:p>
        </p:txBody>
      </p:sp>
      <p:sp>
        <p:nvSpPr>
          <p:cNvPr id="15" name="TextBox 14"/>
          <p:cNvSpPr txBox="1"/>
          <p:nvPr/>
        </p:nvSpPr>
        <p:spPr>
          <a:xfrm>
            <a:off x="822959" y="4359455"/>
            <a:ext cx="2505456" cy="461665"/>
          </a:xfrm>
          <a:prstGeom prst="rect">
            <a:avLst/>
          </a:prstGeom>
          <a:noFill/>
        </p:spPr>
        <p:txBody>
          <a:bodyPr wrap="square" anchor="ctr">
            <a:spAutoFit/>
          </a:bodyPr>
          <a:lstStyle/>
          <a:p>
            <a:pPr algn="l"/>
            <a:r>
              <a:rPr sz="1200" b="0" dirty="0">
                <a:solidFill>
                  <a:srgbClr val="5C6D76"/>
                </a:solidFill>
                <a:latin typeface="Aptos"/>
              </a:rPr>
              <a:t>Consistent capture across systems
Reliable national benchmarking</a:t>
            </a:r>
          </a:p>
        </p:txBody>
      </p:sp>
      <p:sp>
        <p:nvSpPr>
          <p:cNvPr id="16" name="Rounded Rectangle 15"/>
          <p:cNvSpPr/>
          <p:nvPr/>
        </p:nvSpPr>
        <p:spPr>
          <a:xfrm>
            <a:off x="8668512" y="3886200"/>
            <a:ext cx="2834640" cy="1115568"/>
          </a:xfrm>
          <a:prstGeom prst="roundRect">
            <a:avLst/>
          </a:prstGeom>
          <a:solidFill>
            <a:srgbClr val="FFFFFF"/>
          </a:solidFill>
          <a:ln>
            <a:solidFill>
              <a:srgbClr val="DAE4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833104" y="3995928"/>
            <a:ext cx="2505456" cy="228600"/>
          </a:xfrm>
          <a:prstGeom prst="rect">
            <a:avLst/>
          </a:prstGeom>
          <a:noFill/>
        </p:spPr>
        <p:txBody>
          <a:bodyPr wrap="square" anchor="ctr">
            <a:spAutoFit/>
          </a:bodyPr>
          <a:lstStyle/>
          <a:p>
            <a:pPr algn="l"/>
            <a:r>
              <a:rPr sz="1050" b="1">
                <a:solidFill>
                  <a:srgbClr val="009197"/>
                </a:solidFill>
                <a:latin typeface="Aptos"/>
              </a:rPr>
              <a:t>VARIATION IN MODELS</a:t>
            </a:r>
          </a:p>
        </p:txBody>
      </p:sp>
      <p:sp>
        <p:nvSpPr>
          <p:cNvPr id="18" name="TextBox 17"/>
          <p:cNvSpPr txBox="1"/>
          <p:nvPr/>
        </p:nvSpPr>
        <p:spPr>
          <a:xfrm>
            <a:off x="8833104" y="4267123"/>
            <a:ext cx="2505456" cy="646331"/>
          </a:xfrm>
          <a:prstGeom prst="rect">
            <a:avLst/>
          </a:prstGeom>
          <a:noFill/>
        </p:spPr>
        <p:txBody>
          <a:bodyPr wrap="square" anchor="ctr">
            <a:spAutoFit/>
          </a:bodyPr>
          <a:lstStyle/>
          <a:p>
            <a:pPr algn="l"/>
            <a:r>
              <a:rPr sz="1200" b="0" dirty="0">
                <a:solidFill>
                  <a:srgbClr val="5C6D76"/>
                </a:solidFill>
                <a:latin typeface="Aptos"/>
              </a:rPr>
              <a:t>Hours • staffing • referral criteria • scope
Core standards + local flexibility</a:t>
            </a:r>
          </a:p>
        </p:txBody>
      </p:sp>
      <p:sp>
        <p:nvSpPr>
          <p:cNvPr id="19" name="Rounded Rectangle 18"/>
          <p:cNvSpPr/>
          <p:nvPr/>
        </p:nvSpPr>
        <p:spPr>
          <a:xfrm>
            <a:off x="4041648" y="4892040"/>
            <a:ext cx="4114800" cy="914400"/>
          </a:xfrm>
          <a:prstGeom prst="roundRect">
            <a:avLst/>
          </a:prstGeom>
          <a:solidFill>
            <a:srgbClr val="FFFFFF"/>
          </a:solidFill>
          <a:ln>
            <a:solidFill>
              <a:srgbClr val="DAE4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206240" y="5001768"/>
            <a:ext cx="3785615" cy="228600"/>
          </a:xfrm>
          <a:prstGeom prst="rect">
            <a:avLst/>
          </a:prstGeom>
          <a:noFill/>
        </p:spPr>
        <p:txBody>
          <a:bodyPr wrap="square" anchor="ctr">
            <a:spAutoFit/>
          </a:bodyPr>
          <a:lstStyle/>
          <a:p>
            <a:pPr algn="l"/>
            <a:r>
              <a:rPr sz="1050" b="1">
                <a:solidFill>
                  <a:srgbClr val="009197"/>
                </a:solidFill>
                <a:latin typeface="Aptos"/>
              </a:rPr>
              <a:t>DEMONSTRATING IMPACT</a:t>
            </a:r>
          </a:p>
        </p:txBody>
      </p:sp>
      <p:sp>
        <p:nvSpPr>
          <p:cNvPr id="21" name="TextBox 20"/>
          <p:cNvSpPr txBox="1"/>
          <p:nvPr/>
        </p:nvSpPr>
        <p:spPr>
          <a:xfrm>
            <a:off x="4206240" y="5264711"/>
            <a:ext cx="3785615" cy="461665"/>
          </a:xfrm>
          <a:prstGeom prst="rect">
            <a:avLst/>
          </a:prstGeom>
          <a:noFill/>
        </p:spPr>
        <p:txBody>
          <a:bodyPr wrap="square" anchor="ctr">
            <a:spAutoFit/>
          </a:bodyPr>
          <a:lstStyle/>
          <a:p>
            <a:r>
              <a:rPr lang="en-US" sz="1200" b="0" dirty="0">
                <a:solidFill>
                  <a:srgbClr val="5C6D76"/>
                </a:solidFill>
                <a:latin typeface="Aptos"/>
              </a:rPr>
              <a:t>Use consistent national data to examine patient pathways, outcomes and variation between services</a:t>
            </a:r>
            <a:endParaRPr sz="1200" b="0" dirty="0">
              <a:solidFill>
                <a:srgbClr val="5C6D76"/>
              </a:solidFill>
              <a:latin typeface="Aptos"/>
            </a:endParaRPr>
          </a:p>
        </p:txBody>
      </p:sp>
      <p:sp>
        <p:nvSpPr>
          <p:cNvPr id="22" name="Oval 21"/>
          <p:cNvSpPr/>
          <p:nvPr/>
        </p:nvSpPr>
        <p:spPr>
          <a:xfrm>
            <a:off x="434339" y="1967216"/>
            <a:ext cx="118872" cy="118872"/>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8501991" y="2007275"/>
            <a:ext cx="118872" cy="118872"/>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397764" y="4370287"/>
            <a:ext cx="118872" cy="118872"/>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404259" y="4361353"/>
            <a:ext cx="118872" cy="118872"/>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3840480" y="5289804"/>
            <a:ext cx="118872" cy="118872"/>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2926080" y="6062472"/>
            <a:ext cx="6309360" cy="310896"/>
          </a:xfrm>
          <a:prstGeom prst="rect">
            <a:avLst/>
          </a:prstGeom>
          <a:noFill/>
        </p:spPr>
        <p:txBody>
          <a:bodyPr wrap="square" anchor="ctr">
            <a:spAutoFit/>
          </a:bodyPr>
          <a:lstStyle/>
          <a:p>
            <a:pPr algn="ctr"/>
            <a:r>
              <a:rPr sz="1450" b="1">
                <a:solidFill>
                  <a:srgbClr val="0F2B3A"/>
                </a:solidFill>
                <a:latin typeface="Aptos"/>
              </a:rPr>
              <a:t>“You can't benchmark what you can't consistently measure.”</a:t>
            </a:r>
          </a:p>
        </p:txBody>
      </p:sp>
      <p:sp>
        <p:nvSpPr>
          <p:cNvPr id="28" name="TextBox 27"/>
          <p:cNvSpPr txBox="1"/>
          <p:nvPr/>
        </p:nvSpPr>
        <p:spPr>
          <a:xfrm>
            <a:off x="594360" y="6510528"/>
            <a:ext cx="5486400" cy="146304"/>
          </a:xfrm>
          <a:prstGeom prst="rect">
            <a:avLst/>
          </a:prstGeom>
          <a:noFill/>
        </p:spPr>
        <p:txBody>
          <a:bodyPr wrap="square" anchor="ctr">
            <a:spAutoFit/>
          </a:bodyPr>
          <a:lstStyle/>
          <a:p>
            <a:pPr algn="l"/>
            <a:r>
              <a:rPr sz="800" b="0">
                <a:solidFill>
                  <a:srgbClr val="7D8C91"/>
                </a:solidFill>
                <a:latin typeface="Aptos"/>
              </a:rPr>
              <a:t>4  |  BACCN × NOrF • Belfast 2026</a:t>
            </a:r>
          </a:p>
        </p:txBody>
      </p:sp>
    </p:spTree>
  </p:cSld>
  <p:clrMapOvr>
    <a:masterClrMapping/>
  </p:clrMapOvr>
  <mc:AlternateContent xmlns:mc="http://schemas.openxmlformats.org/markup-compatibility/2006" xmlns:p14="http://schemas.microsoft.com/office/powerpoint/2010/main">
    <mc:Choice Requires="p14">
      <p:transition spd="slow" p14:dur="2000" advTm="84668"/>
    </mc:Choice>
    <mc:Fallback xmlns="">
      <p:transition spd="slow" advTm="8466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F2B3A"/>
        </a:solidFill>
        <a:effectLst/>
      </p:bgPr>
    </p:bg>
    <p:spTree>
      <p:nvGrpSpPr>
        <p:cNvPr id="1" name=""/>
        <p:cNvGrpSpPr/>
        <p:nvPr/>
      </p:nvGrpSpPr>
      <p:grpSpPr>
        <a:xfrm>
          <a:off x="0" y="0"/>
          <a:ext cx="0" cy="0"/>
          <a:chOff x="0" y="0"/>
          <a:chExt cx="0" cy="0"/>
        </a:xfrm>
      </p:grpSpPr>
      <p:sp>
        <p:nvSpPr>
          <p:cNvPr id="2" name="TextBox 1"/>
          <p:cNvSpPr txBox="1"/>
          <p:nvPr/>
        </p:nvSpPr>
        <p:spPr>
          <a:xfrm>
            <a:off x="594360" y="274320"/>
            <a:ext cx="10972800" cy="228600"/>
          </a:xfrm>
          <a:prstGeom prst="rect">
            <a:avLst/>
          </a:prstGeom>
          <a:noFill/>
        </p:spPr>
        <p:txBody>
          <a:bodyPr wrap="square" anchor="ctr">
            <a:spAutoFit/>
          </a:bodyPr>
          <a:lstStyle/>
          <a:p>
            <a:pPr algn="l"/>
            <a:r>
              <a:rPr sz="950" b="1">
                <a:solidFill>
                  <a:srgbClr val="24B2AD"/>
                </a:solidFill>
                <a:latin typeface="Aptos"/>
              </a:rPr>
              <a:t>04 · THE NEXT CHAPTER</a:t>
            </a:r>
          </a:p>
        </p:txBody>
      </p:sp>
      <p:sp>
        <p:nvSpPr>
          <p:cNvPr id="3" name="TextBox 2"/>
          <p:cNvSpPr txBox="1"/>
          <p:nvPr/>
        </p:nvSpPr>
        <p:spPr>
          <a:xfrm>
            <a:off x="594360" y="530352"/>
            <a:ext cx="10972800" cy="530352"/>
          </a:xfrm>
          <a:prstGeom prst="rect">
            <a:avLst/>
          </a:prstGeom>
          <a:noFill/>
        </p:spPr>
        <p:txBody>
          <a:bodyPr wrap="square" anchor="ctr">
            <a:spAutoFit/>
          </a:bodyPr>
          <a:lstStyle/>
          <a:p>
            <a:pPr algn="l"/>
            <a:r>
              <a:rPr sz="2500" b="1">
                <a:solidFill>
                  <a:srgbClr val="FFFFFF"/>
                </a:solidFill>
                <a:latin typeface="Aptos"/>
              </a:rPr>
              <a:t>Ireland is moving from growth → maturity</a:t>
            </a:r>
          </a:p>
        </p:txBody>
      </p:sp>
      <p:sp>
        <p:nvSpPr>
          <p:cNvPr id="4" name="TextBox 3"/>
          <p:cNvSpPr txBox="1"/>
          <p:nvPr/>
        </p:nvSpPr>
        <p:spPr>
          <a:xfrm>
            <a:off x="594360" y="1024128"/>
            <a:ext cx="10972800" cy="310896"/>
          </a:xfrm>
          <a:prstGeom prst="rect">
            <a:avLst/>
          </a:prstGeom>
          <a:noFill/>
        </p:spPr>
        <p:txBody>
          <a:bodyPr wrap="square" anchor="ctr">
            <a:spAutoFit/>
          </a:bodyPr>
          <a:lstStyle/>
          <a:p>
            <a:pPr algn="l"/>
            <a:r>
              <a:rPr sz="1150" b="0">
                <a:solidFill>
                  <a:srgbClr val="BED2D8"/>
                </a:solidFill>
                <a:latin typeface="Aptos"/>
              </a:rPr>
              <a:t>A national model built on Advanced Practice, shared standards and evidence of impact.</a:t>
            </a:r>
          </a:p>
        </p:txBody>
      </p:sp>
      <p:sp>
        <p:nvSpPr>
          <p:cNvPr id="5" name="Oval 4"/>
          <p:cNvSpPr/>
          <p:nvPr/>
        </p:nvSpPr>
        <p:spPr>
          <a:xfrm>
            <a:off x="1408176" y="1847088"/>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0F2B3A"/>
                </a:solidFill>
                <a:latin typeface="Aptos"/>
              </a:rPr>
              <a:t>01</a:t>
            </a:r>
          </a:p>
        </p:txBody>
      </p:sp>
      <p:sp>
        <p:nvSpPr>
          <p:cNvPr id="6" name="TextBox 5"/>
          <p:cNvSpPr txBox="1"/>
          <p:nvPr/>
        </p:nvSpPr>
        <p:spPr>
          <a:xfrm>
            <a:off x="658368" y="2633472"/>
            <a:ext cx="2148840" cy="310896"/>
          </a:xfrm>
          <a:prstGeom prst="rect">
            <a:avLst/>
          </a:prstGeom>
          <a:noFill/>
        </p:spPr>
        <p:txBody>
          <a:bodyPr wrap="square" anchor="ctr">
            <a:spAutoFit/>
          </a:bodyPr>
          <a:lstStyle/>
          <a:p>
            <a:pPr algn="ctr"/>
            <a:r>
              <a:rPr sz="1500" b="1">
                <a:solidFill>
                  <a:srgbClr val="FFFFFF"/>
                </a:solidFill>
                <a:latin typeface="Aptos"/>
              </a:rPr>
              <a:t>STANDARDISE</a:t>
            </a:r>
          </a:p>
        </p:txBody>
      </p:sp>
      <p:sp>
        <p:nvSpPr>
          <p:cNvPr id="7" name="TextBox 6"/>
          <p:cNvSpPr txBox="1"/>
          <p:nvPr/>
        </p:nvSpPr>
        <p:spPr>
          <a:xfrm>
            <a:off x="658368" y="3017520"/>
            <a:ext cx="2148840" cy="566928"/>
          </a:xfrm>
          <a:prstGeom prst="rect">
            <a:avLst/>
          </a:prstGeom>
          <a:noFill/>
        </p:spPr>
        <p:txBody>
          <a:bodyPr wrap="square" anchor="ctr">
            <a:spAutoFit/>
          </a:bodyPr>
          <a:lstStyle/>
          <a:p>
            <a:pPr algn="ctr"/>
            <a:r>
              <a:rPr sz="1050" b="0">
                <a:solidFill>
                  <a:srgbClr val="C3D7DC"/>
                </a:solidFill>
                <a:latin typeface="Aptos"/>
              </a:rPr>
              <a:t>Core competencies
&amp; governance</a:t>
            </a:r>
          </a:p>
        </p:txBody>
      </p:sp>
      <p:sp>
        <p:nvSpPr>
          <p:cNvPr id="8" name="Oval 7"/>
          <p:cNvSpPr/>
          <p:nvPr/>
        </p:nvSpPr>
        <p:spPr>
          <a:xfrm>
            <a:off x="4206240" y="1847088"/>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0F2B3A"/>
                </a:solidFill>
                <a:latin typeface="Aptos"/>
              </a:rPr>
              <a:t>02</a:t>
            </a:r>
          </a:p>
        </p:txBody>
      </p:sp>
      <p:sp>
        <p:nvSpPr>
          <p:cNvPr id="9" name="TextBox 8"/>
          <p:cNvSpPr txBox="1"/>
          <p:nvPr/>
        </p:nvSpPr>
        <p:spPr>
          <a:xfrm>
            <a:off x="3456432" y="2633472"/>
            <a:ext cx="2148840" cy="310896"/>
          </a:xfrm>
          <a:prstGeom prst="rect">
            <a:avLst/>
          </a:prstGeom>
          <a:noFill/>
        </p:spPr>
        <p:txBody>
          <a:bodyPr wrap="square" anchor="ctr">
            <a:spAutoFit/>
          </a:bodyPr>
          <a:lstStyle/>
          <a:p>
            <a:pPr algn="ctr"/>
            <a:r>
              <a:rPr sz="1500" b="1">
                <a:solidFill>
                  <a:srgbClr val="FFFFFF"/>
                </a:solidFill>
                <a:latin typeface="Aptos"/>
              </a:rPr>
              <a:t>BENCHMARK</a:t>
            </a:r>
          </a:p>
        </p:txBody>
      </p:sp>
      <p:sp>
        <p:nvSpPr>
          <p:cNvPr id="10" name="TextBox 9"/>
          <p:cNvSpPr txBox="1"/>
          <p:nvPr/>
        </p:nvSpPr>
        <p:spPr>
          <a:xfrm>
            <a:off x="3456432" y="3017520"/>
            <a:ext cx="2148840" cy="566928"/>
          </a:xfrm>
          <a:prstGeom prst="rect">
            <a:avLst/>
          </a:prstGeom>
          <a:noFill/>
        </p:spPr>
        <p:txBody>
          <a:bodyPr wrap="square" anchor="ctr">
            <a:spAutoFit/>
          </a:bodyPr>
          <a:lstStyle/>
          <a:p>
            <a:pPr algn="ctr"/>
            <a:r>
              <a:rPr sz="1050" b="0">
                <a:solidFill>
                  <a:srgbClr val="C3D7DC"/>
                </a:solidFill>
                <a:latin typeface="Aptos"/>
              </a:rPr>
              <a:t>National dataset
&amp; meaningful measures</a:t>
            </a:r>
          </a:p>
        </p:txBody>
      </p:sp>
      <p:sp>
        <p:nvSpPr>
          <p:cNvPr id="11" name="Oval 10"/>
          <p:cNvSpPr/>
          <p:nvPr/>
        </p:nvSpPr>
        <p:spPr>
          <a:xfrm>
            <a:off x="7004304" y="1847088"/>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0F2B3A"/>
                </a:solidFill>
                <a:latin typeface="Aptos"/>
              </a:rPr>
              <a:t>03</a:t>
            </a:r>
          </a:p>
        </p:txBody>
      </p:sp>
      <p:sp>
        <p:nvSpPr>
          <p:cNvPr id="12" name="TextBox 11"/>
          <p:cNvSpPr txBox="1"/>
          <p:nvPr/>
        </p:nvSpPr>
        <p:spPr>
          <a:xfrm>
            <a:off x="6254496" y="2633472"/>
            <a:ext cx="2148840" cy="310896"/>
          </a:xfrm>
          <a:prstGeom prst="rect">
            <a:avLst/>
          </a:prstGeom>
          <a:noFill/>
        </p:spPr>
        <p:txBody>
          <a:bodyPr wrap="square" anchor="ctr">
            <a:spAutoFit/>
          </a:bodyPr>
          <a:lstStyle/>
          <a:p>
            <a:pPr algn="ctr"/>
            <a:r>
              <a:rPr sz="1500" b="1">
                <a:solidFill>
                  <a:srgbClr val="FFFFFF"/>
                </a:solidFill>
                <a:latin typeface="Aptos"/>
              </a:rPr>
              <a:t>DEVELOP</a:t>
            </a:r>
          </a:p>
        </p:txBody>
      </p:sp>
      <p:sp>
        <p:nvSpPr>
          <p:cNvPr id="13" name="TextBox 12"/>
          <p:cNvSpPr txBox="1"/>
          <p:nvPr/>
        </p:nvSpPr>
        <p:spPr>
          <a:xfrm>
            <a:off x="6254496" y="3017520"/>
            <a:ext cx="2148840" cy="566928"/>
          </a:xfrm>
          <a:prstGeom prst="rect">
            <a:avLst/>
          </a:prstGeom>
          <a:noFill/>
        </p:spPr>
        <p:txBody>
          <a:bodyPr wrap="square" anchor="ctr">
            <a:spAutoFit/>
          </a:bodyPr>
          <a:lstStyle/>
          <a:p>
            <a:pPr algn="ctr"/>
            <a:r>
              <a:rPr sz="1050" b="0">
                <a:solidFill>
                  <a:srgbClr val="C3D7DC"/>
                </a:solidFill>
                <a:latin typeface="Aptos"/>
              </a:rPr>
              <a:t>ANP &amp; multidisciplinary
workforce</a:t>
            </a:r>
          </a:p>
        </p:txBody>
      </p:sp>
      <p:sp>
        <p:nvSpPr>
          <p:cNvPr id="14" name="Oval 13"/>
          <p:cNvSpPr/>
          <p:nvPr/>
        </p:nvSpPr>
        <p:spPr>
          <a:xfrm>
            <a:off x="9802368" y="1847088"/>
            <a:ext cx="658368" cy="658368"/>
          </a:xfrm>
          <a:prstGeom prst="ellipse">
            <a:avLst/>
          </a:prstGeom>
          <a:solidFill>
            <a:srgbClr val="DD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0F2B3A"/>
                </a:solidFill>
                <a:latin typeface="Aptos"/>
              </a:rPr>
              <a:t>04</a:t>
            </a:r>
          </a:p>
        </p:txBody>
      </p:sp>
      <p:sp>
        <p:nvSpPr>
          <p:cNvPr id="15" name="TextBox 14"/>
          <p:cNvSpPr txBox="1"/>
          <p:nvPr/>
        </p:nvSpPr>
        <p:spPr>
          <a:xfrm>
            <a:off x="9052560" y="2633472"/>
            <a:ext cx="2148840" cy="310896"/>
          </a:xfrm>
          <a:prstGeom prst="rect">
            <a:avLst/>
          </a:prstGeom>
          <a:noFill/>
        </p:spPr>
        <p:txBody>
          <a:bodyPr wrap="square" anchor="ctr">
            <a:spAutoFit/>
          </a:bodyPr>
          <a:lstStyle/>
          <a:p>
            <a:pPr algn="ctr"/>
            <a:r>
              <a:rPr sz="1500" b="1">
                <a:solidFill>
                  <a:srgbClr val="FFFFFF"/>
                </a:solidFill>
                <a:latin typeface="Aptos"/>
              </a:rPr>
              <a:t>EXPAND</a:t>
            </a:r>
          </a:p>
        </p:txBody>
      </p:sp>
      <p:sp>
        <p:nvSpPr>
          <p:cNvPr id="16" name="TextBox 15"/>
          <p:cNvSpPr txBox="1"/>
          <p:nvPr/>
        </p:nvSpPr>
        <p:spPr>
          <a:xfrm>
            <a:off x="9052560" y="3017520"/>
            <a:ext cx="2148840" cy="566928"/>
          </a:xfrm>
          <a:prstGeom prst="rect">
            <a:avLst/>
          </a:prstGeom>
          <a:noFill/>
        </p:spPr>
        <p:txBody>
          <a:bodyPr wrap="square" anchor="ctr">
            <a:spAutoFit/>
          </a:bodyPr>
          <a:lstStyle/>
          <a:p>
            <a:pPr algn="ctr"/>
            <a:r>
              <a:rPr sz="1050" b="0">
                <a:solidFill>
                  <a:srgbClr val="C3D7DC"/>
                </a:solidFill>
                <a:latin typeface="Aptos"/>
              </a:rPr>
              <a:t>Sustainable,
equitable access</a:t>
            </a:r>
          </a:p>
        </p:txBody>
      </p:sp>
      <p:sp>
        <p:nvSpPr>
          <p:cNvPr id="17" name="Rounded Rectangle 16"/>
          <p:cNvSpPr/>
          <p:nvPr/>
        </p:nvSpPr>
        <p:spPr>
          <a:xfrm>
            <a:off x="713232" y="4005072"/>
            <a:ext cx="10771632" cy="658368"/>
          </a:xfrm>
          <a:prstGeom prst="roundRect">
            <a:avLst/>
          </a:prstGeom>
          <a:solidFill>
            <a:srgbClr val="00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4133087"/>
            <a:ext cx="10469880" cy="347472"/>
          </a:xfrm>
          <a:prstGeom prst="rect">
            <a:avLst/>
          </a:prstGeom>
          <a:noFill/>
        </p:spPr>
        <p:txBody>
          <a:bodyPr wrap="square" anchor="ctr">
            <a:spAutoFit/>
          </a:bodyPr>
          <a:lstStyle/>
          <a:p>
            <a:pPr algn="ctr"/>
            <a:r>
              <a:rPr sz="1600" b="1">
                <a:solidFill>
                  <a:srgbClr val="FFFFFF"/>
                </a:solidFill>
                <a:latin typeface="Aptos"/>
              </a:rPr>
              <a:t>ADVANCED PRACTICE  →  SHARED STANDARDS  →  BENCHMARKING  →  IMPACT</a:t>
            </a:r>
          </a:p>
        </p:txBody>
      </p:sp>
      <p:sp>
        <p:nvSpPr>
          <p:cNvPr id="19" name="TextBox 18"/>
          <p:cNvSpPr txBox="1"/>
          <p:nvPr/>
        </p:nvSpPr>
        <p:spPr>
          <a:xfrm>
            <a:off x="914400" y="5010912"/>
            <a:ext cx="10287000" cy="502920"/>
          </a:xfrm>
          <a:prstGeom prst="rect">
            <a:avLst/>
          </a:prstGeom>
          <a:noFill/>
        </p:spPr>
        <p:txBody>
          <a:bodyPr wrap="square" anchor="ctr">
            <a:spAutoFit/>
          </a:bodyPr>
          <a:lstStyle/>
          <a:p>
            <a:pPr algn="ctr"/>
            <a:r>
              <a:rPr sz="1500" b="0">
                <a:solidFill>
                  <a:srgbClr val="FFFFFF"/>
                </a:solidFill>
                <a:latin typeface="Aptos"/>
              </a:rPr>
              <a:t>Not identical services — consistent standards, evidence-informed development and equitable access.</a:t>
            </a:r>
          </a:p>
        </p:txBody>
      </p:sp>
      <p:sp>
        <p:nvSpPr>
          <p:cNvPr id="20" name="TextBox 19"/>
          <p:cNvSpPr txBox="1"/>
          <p:nvPr/>
        </p:nvSpPr>
        <p:spPr>
          <a:xfrm>
            <a:off x="914400" y="5705856"/>
            <a:ext cx="10287000" cy="438912"/>
          </a:xfrm>
          <a:prstGeom prst="rect">
            <a:avLst/>
          </a:prstGeom>
          <a:noFill/>
        </p:spPr>
        <p:txBody>
          <a:bodyPr wrap="square" anchor="ctr">
            <a:spAutoFit/>
          </a:bodyPr>
          <a:lstStyle/>
          <a:p>
            <a:pPr algn="ctr"/>
            <a:r>
              <a:rPr sz="1600" b="1">
                <a:solidFill>
                  <a:srgbClr val="DDAB37"/>
                </a:solidFill>
                <a:latin typeface="Aptos"/>
              </a:rPr>
              <a:t>From local innovation to a connected, measurable national model of Critical Care Outreach.</a:t>
            </a:r>
          </a:p>
        </p:txBody>
      </p:sp>
      <p:sp>
        <p:nvSpPr>
          <p:cNvPr id="21" name="TextBox 20"/>
          <p:cNvSpPr txBox="1"/>
          <p:nvPr/>
        </p:nvSpPr>
        <p:spPr>
          <a:xfrm>
            <a:off x="594360" y="6510528"/>
            <a:ext cx="5486400" cy="146304"/>
          </a:xfrm>
          <a:prstGeom prst="rect">
            <a:avLst/>
          </a:prstGeom>
          <a:noFill/>
        </p:spPr>
        <p:txBody>
          <a:bodyPr wrap="square" anchor="ctr">
            <a:spAutoFit/>
          </a:bodyPr>
          <a:lstStyle/>
          <a:p>
            <a:pPr algn="l"/>
            <a:r>
              <a:rPr sz="800" b="0">
                <a:solidFill>
                  <a:srgbClr val="A5B9BE"/>
                </a:solidFill>
                <a:latin typeface="Aptos"/>
              </a:rPr>
              <a:t>5  |  BACCN × NOrF • Belfast 2026</a:t>
            </a:r>
          </a:p>
        </p:txBody>
      </p:sp>
    </p:spTree>
  </p:cSld>
  <p:clrMapOvr>
    <a:masterClrMapping/>
  </p:clrMapOvr>
  <mc:AlternateContent xmlns:mc="http://schemas.openxmlformats.org/markup-compatibility/2006" xmlns:p14="http://schemas.microsoft.com/office/powerpoint/2010/main">
    <mc:Choice Requires="p14">
      <p:transition spd="slow" p14:dur="2000" advTm="63775"/>
    </mc:Choice>
    <mc:Fallback xmlns="">
      <p:transition spd="slow" advTm="6377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EB0B-3804-F2C5-D230-F6A7B78C9F6E}"/>
            </a:ext>
          </a:extLst>
        </p:cNvPr>
        <p:cNvGrpSpPr/>
        <p:nvPr/>
      </p:nvGrpSpPr>
      <p:grpSpPr>
        <a:xfrm>
          <a:off x="0" y="0"/>
          <a:ext cx="0" cy="0"/>
          <a:chOff x="0" y="0"/>
          <a:chExt cx="0" cy="0"/>
        </a:xfrm>
      </p:grpSpPr>
      <p:sp>
        <p:nvSpPr>
          <p:cNvPr id="2" name="コンテンツ プレースホルダー 2">
            <a:extLst>
              <a:ext uri="{FF2B5EF4-FFF2-40B4-BE49-F238E27FC236}">
                <a16:creationId xmlns:a16="http://schemas.microsoft.com/office/drawing/2014/main" id="{7FC7D7B2-EBDC-F9EF-81A6-E4BEAC732832}"/>
              </a:ext>
            </a:extLst>
          </p:cNvPr>
          <p:cNvSpPr txBox="1">
            <a:spLocks/>
          </p:cNvSpPr>
          <p:nvPr/>
        </p:nvSpPr>
        <p:spPr>
          <a:xfrm>
            <a:off x="838200" y="3097029"/>
            <a:ext cx="10515600" cy="4662487"/>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2200"/>
          </a:p>
          <a:p>
            <a:pPr marL="0" indent="0">
              <a:buFont typeface="Arial" panose="020B0604020202020204" pitchFamily="34" charset="0"/>
              <a:buNone/>
            </a:pPr>
            <a:endParaRPr lang="en-US" altLang="ja-JP" sz="2200"/>
          </a:p>
          <a:p>
            <a:pPr marL="0" indent="0">
              <a:buFont typeface="Arial" panose="020B0604020202020204" pitchFamily="34" charset="0"/>
              <a:buNone/>
            </a:pPr>
            <a:endParaRPr lang="en-US" altLang="ja-JP" sz="2200" dirty="0"/>
          </a:p>
        </p:txBody>
      </p:sp>
      <p:sp>
        <p:nvSpPr>
          <p:cNvPr id="14" name="正方形/長方形 13">
            <a:extLst>
              <a:ext uri="{FF2B5EF4-FFF2-40B4-BE49-F238E27FC236}">
                <a16:creationId xmlns:a16="http://schemas.microsoft.com/office/drawing/2014/main" id="{EDAF0E99-A221-996F-7447-667DAE386CA5}"/>
              </a:ext>
            </a:extLst>
          </p:cNvPr>
          <p:cNvSpPr/>
          <p:nvPr/>
        </p:nvSpPr>
        <p:spPr>
          <a:xfrm>
            <a:off x="10362234" y="159561"/>
            <a:ext cx="1640923" cy="8115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noProof="0" dirty="0"/>
          </a:p>
        </p:txBody>
      </p:sp>
      <p:sp>
        <p:nvSpPr>
          <p:cNvPr id="11" name="タイトル 4">
            <a:extLst>
              <a:ext uri="{FF2B5EF4-FFF2-40B4-BE49-F238E27FC236}">
                <a16:creationId xmlns:a16="http://schemas.microsoft.com/office/drawing/2014/main" id="{6512E405-9FEB-E2BE-4C28-68D78C468982}"/>
              </a:ext>
            </a:extLst>
          </p:cNvPr>
          <p:cNvSpPr txBox="1">
            <a:spLocks/>
          </p:cNvSpPr>
          <p:nvPr/>
        </p:nvSpPr>
        <p:spPr>
          <a:xfrm>
            <a:off x="326951" y="185954"/>
            <a:ext cx="11589880" cy="1048889"/>
          </a:xfrm>
          <a:prstGeom prst="rect">
            <a:avLst/>
          </a:prstGeom>
          <a:noFill/>
        </p:spPr>
        <p:txBody>
          <a:bodyPr anchor="ctr"/>
          <a:lstStyle>
            <a:lvl1pPr algn="ctr" defTabSz="914400" rtl="0" eaLnBrk="1" latinLnBrk="0" hangingPunct="1">
              <a:lnSpc>
                <a:spcPct val="90000"/>
              </a:lnSpc>
              <a:spcBef>
                <a:spcPct val="0"/>
              </a:spcBef>
              <a:buNone/>
              <a:defRPr kumimoji="1" sz="3600" b="1" i="0" kern="1200">
                <a:solidFill>
                  <a:schemeClr val="tx2"/>
                </a:solidFill>
                <a:latin typeface="+mn-ea"/>
                <a:ea typeface="+mn-ea"/>
                <a:cs typeface="+mj-cs"/>
              </a:defRPr>
            </a:lvl1pPr>
          </a:lstStyle>
          <a:p>
            <a:pPr algn="l"/>
            <a:r>
              <a:rPr lang="en-GB" noProof="0" dirty="0"/>
              <a:t>Critical Care Outreach in Japan</a:t>
            </a:r>
          </a:p>
          <a:p>
            <a:pPr algn="l"/>
            <a:r>
              <a:rPr lang="en-GB" sz="3200" noProof="0" dirty="0"/>
              <a:t>From Response to Relationship: Building Person-Centred Escalation</a:t>
            </a:r>
          </a:p>
        </p:txBody>
      </p:sp>
      <p:sp>
        <p:nvSpPr>
          <p:cNvPr id="21" name="テキスト ボックス 20">
            <a:extLst>
              <a:ext uri="{FF2B5EF4-FFF2-40B4-BE49-F238E27FC236}">
                <a16:creationId xmlns:a16="http://schemas.microsoft.com/office/drawing/2014/main" id="{C064400C-95A2-FCF8-A8EC-3ED339629129}"/>
              </a:ext>
            </a:extLst>
          </p:cNvPr>
          <p:cNvSpPr txBox="1"/>
          <p:nvPr/>
        </p:nvSpPr>
        <p:spPr>
          <a:xfrm>
            <a:off x="7488096" y="63571"/>
            <a:ext cx="4703904" cy="523220"/>
          </a:xfrm>
          <a:prstGeom prst="rect">
            <a:avLst/>
          </a:prstGeom>
          <a:noFill/>
        </p:spPr>
        <p:txBody>
          <a:bodyPr wrap="square">
            <a:spAutoFit/>
          </a:bodyPr>
          <a:lstStyle/>
          <a:p>
            <a:r>
              <a:rPr lang="ja-JP" altLang="ja-JP" sz="1600" b="1" dirty="0">
                <a:solidFill>
                  <a:schemeClr val="tx2"/>
                </a:solidFill>
              </a:rPr>
              <a:t>Ayako Noguchi, Institute of Science Tokyo</a:t>
            </a:r>
            <a:br>
              <a:rPr lang="ja-JP" altLang="ja-JP" sz="1600" dirty="0">
                <a:solidFill>
                  <a:schemeClr val="tx2"/>
                </a:solidFill>
              </a:rPr>
            </a:br>
            <a:r>
              <a:rPr lang="ja-JP" altLang="ja-JP" sz="1200" i="1" dirty="0">
                <a:solidFill>
                  <a:schemeClr val="tx2"/>
                </a:solidFill>
              </a:rPr>
              <a:t>A Japanese perspective for the NOrF State of the Nations session</a:t>
            </a:r>
            <a:endParaRPr lang="en-GB" sz="1200" dirty="0">
              <a:solidFill>
                <a:schemeClr val="tx2"/>
              </a:solidFill>
            </a:endParaRPr>
          </a:p>
        </p:txBody>
      </p:sp>
      <p:sp>
        <p:nvSpPr>
          <p:cNvPr id="24" name="テキスト ボックス 23">
            <a:extLst>
              <a:ext uri="{FF2B5EF4-FFF2-40B4-BE49-F238E27FC236}">
                <a16:creationId xmlns:a16="http://schemas.microsoft.com/office/drawing/2014/main" id="{EE66843B-50DD-2D63-6EE5-63A941F244BD}"/>
              </a:ext>
            </a:extLst>
          </p:cNvPr>
          <p:cNvSpPr txBox="1"/>
          <p:nvPr/>
        </p:nvSpPr>
        <p:spPr>
          <a:xfrm>
            <a:off x="0" y="1405927"/>
            <a:ext cx="12117202" cy="892552"/>
          </a:xfrm>
          <a:prstGeom prst="rect">
            <a:avLst/>
          </a:prstGeom>
          <a:solidFill>
            <a:schemeClr val="tx2"/>
          </a:solidFill>
        </p:spPr>
        <p:txBody>
          <a:bodyPr wrap="square">
            <a:spAutoFit/>
          </a:bodyPr>
          <a:lstStyle/>
          <a:p>
            <a:pPr algn="ctr"/>
            <a:r>
              <a:rPr lang="en-US" altLang="ja-JP" sz="2200" b="1" dirty="0">
                <a:solidFill>
                  <a:schemeClr val="bg1"/>
                </a:solidFill>
                <a:latin typeface="+mn-ea"/>
              </a:rPr>
              <a:t>RRS adoption is increasing, </a:t>
            </a:r>
          </a:p>
          <a:p>
            <a:pPr algn="ctr"/>
            <a:r>
              <a:rPr lang="en-US" altLang="ja-JP" sz="2800" b="1" dirty="0">
                <a:solidFill>
                  <a:schemeClr val="bg1"/>
                </a:solidFill>
                <a:latin typeface="+mn-ea"/>
              </a:rPr>
              <a:t>but </a:t>
            </a:r>
            <a:r>
              <a:rPr lang="en-US" altLang="ja-JP" sz="3000" b="1" dirty="0">
                <a:solidFill>
                  <a:schemeClr val="bg1"/>
                </a:solidFill>
                <a:latin typeface="+mn-ea"/>
              </a:rPr>
              <a:t>CCO remains diverse, locally defined, and poorly visible.</a:t>
            </a:r>
            <a:endParaRPr lang="en-GB" sz="3000" b="1" dirty="0">
              <a:solidFill>
                <a:schemeClr val="bg1"/>
              </a:solidFill>
              <a:latin typeface="+mn-ea"/>
            </a:endParaRPr>
          </a:p>
        </p:txBody>
      </p:sp>
      <p:sp>
        <p:nvSpPr>
          <p:cNvPr id="28" name="テキスト ボックス 27">
            <a:extLst>
              <a:ext uri="{FF2B5EF4-FFF2-40B4-BE49-F238E27FC236}">
                <a16:creationId xmlns:a16="http://schemas.microsoft.com/office/drawing/2014/main" id="{DB2D9636-5792-E9FF-DE5F-62A57F39FCCF}"/>
              </a:ext>
            </a:extLst>
          </p:cNvPr>
          <p:cNvSpPr txBox="1"/>
          <p:nvPr/>
        </p:nvSpPr>
        <p:spPr>
          <a:xfrm>
            <a:off x="1233370" y="4705772"/>
            <a:ext cx="4583484" cy="1754326"/>
          </a:xfrm>
          <a:prstGeom prst="rect">
            <a:avLst/>
          </a:prstGeom>
          <a:noFill/>
          <a:ln w="28575">
            <a:solidFill>
              <a:schemeClr val="bg2">
                <a:lumMod val="60000"/>
                <a:lumOff val="40000"/>
              </a:schemeClr>
            </a:solidFill>
          </a:ln>
        </p:spPr>
        <p:txBody>
          <a:bodyPr wrap="square">
            <a:spAutoFit/>
          </a:bodyPr>
          <a:lstStyle/>
          <a:p>
            <a:pPr algn="ctr"/>
            <a:r>
              <a:rPr lang="en-US" sz="2200" dirty="0">
                <a:latin typeface="+mn-ea"/>
              </a:rPr>
              <a:t>Only </a:t>
            </a:r>
            <a:r>
              <a:rPr lang="en-US" sz="3000" dirty="0">
                <a:latin typeface="+mn-ea"/>
              </a:rPr>
              <a:t>6.7</a:t>
            </a:r>
            <a:r>
              <a:rPr lang="en-US" sz="2200" dirty="0">
                <a:latin typeface="+mn-ea"/>
              </a:rPr>
              <a:t>% of RRS-adopting hospitals considered their system established</a:t>
            </a:r>
          </a:p>
          <a:p>
            <a:pPr algn="ctr"/>
            <a:r>
              <a:rPr lang="en-US" sz="2800" b="1" dirty="0">
                <a:latin typeface="+mn-ea"/>
              </a:rPr>
              <a:t>CCO findings were not routinely reported separately</a:t>
            </a:r>
          </a:p>
        </p:txBody>
      </p:sp>
      <p:graphicFrame>
        <p:nvGraphicFramePr>
          <p:cNvPr id="36" name="グラフ 35">
            <a:extLst>
              <a:ext uri="{FF2B5EF4-FFF2-40B4-BE49-F238E27FC236}">
                <a16:creationId xmlns:a16="http://schemas.microsoft.com/office/drawing/2014/main" id="{477DE284-4B4A-A94C-20E5-F49B2C6685A8}"/>
              </a:ext>
            </a:extLst>
          </p:cNvPr>
          <p:cNvGraphicFramePr>
            <a:graphicFrameLocks/>
          </p:cNvGraphicFramePr>
          <p:nvPr>
            <p:extLst>
              <p:ext uri="{D42A27DB-BD31-4B8C-83A1-F6EECF244321}">
                <p14:modId xmlns:p14="http://schemas.microsoft.com/office/powerpoint/2010/main" val="4203207818"/>
              </p:ext>
            </p:extLst>
          </p:nvPr>
        </p:nvGraphicFramePr>
        <p:xfrm>
          <a:off x="7821467" y="3233388"/>
          <a:ext cx="3558787" cy="2987039"/>
        </p:xfrm>
        <a:graphic>
          <a:graphicData uri="http://schemas.openxmlformats.org/drawingml/2006/chart">
            <c:chart xmlns:c="http://schemas.openxmlformats.org/drawingml/2006/chart" xmlns:r="http://schemas.openxmlformats.org/officeDocument/2006/relationships" r:id="rId3"/>
          </a:graphicData>
        </a:graphic>
      </p:graphicFrame>
      <p:sp>
        <p:nvSpPr>
          <p:cNvPr id="38" name="テキスト ボックス 37">
            <a:extLst>
              <a:ext uri="{FF2B5EF4-FFF2-40B4-BE49-F238E27FC236}">
                <a16:creationId xmlns:a16="http://schemas.microsoft.com/office/drawing/2014/main" id="{1C4C531E-F15C-C1F1-E42F-7C064D3F1F09}"/>
              </a:ext>
            </a:extLst>
          </p:cNvPr>
          <p:cNvSpPr txBox="1"/>
          <p:nvPr/>
        </p:nvSpPr>
        <p:spPr>
          <a:xfrm>
            <a:off x="8020195" y="2867752"/>
            <a:ext cx="3333605" cy="677108"/>
          </a:xfrm>
          <a:prstGeom prst="rect">
            <a:avLst/>
          </a:prstGeom>
          <a:noFill/>
        </p:spPr>
        <p:txBody>
          <a:bodyPr wrap="square">
            <a:spAutoFit/>
          </a:bodyPr>
          <a:lstStyle/>
          <a:p>
            <a:pPr algn="ctr" rtl="0">
              <a:defRPr sz="1000" b="1" i="0" u="none" strike="noStrike" kern="1200" baseline="0">
                <a:solidFill>
                  <a:srgbClr val="000000">
                    <a:lumMod val="65000"/>
                    <a:lumOff val="35000"/>
                  </a:srgbClr>
                </a:solidFill>
                <a:latin typeface="+mn-lt"/>
                <a:ea typeface="+mn-ea"/>
                <a:cs typeface="+mn-cs"/>
              </a:defRPr>
            </a:pPr>
            <a:r>
              <a:rPr lang="ja-JP" altLang="ja-JP" sz="1600" b="1" i="0" u="none" strike="noStrike" baseline="0" dirty="0"/>
              <a:t>Number of Japanese </a:t>
            </a:r>
            <a:endParaRPr lang="en-US" altLang="ja-JP" sz="1600" b="1" i="0" u="none" strike="noStrike" baseline="0" dirty="0"/>
          </a:p>
          <a:p>
            <a:pPr algn="ctr" rtl="0">
              <a:defRPr sz="1000" b="1" i="0" u="none" strike="noStrike" kern="1200" baseline="0">
                <a:solidFill>
                  <a:srgbClr val="000000">
                    <a:lumMod val="65000"/>
                    <a:lumOff val="35000"/>
                  </a:srgbClr>
                </a:solidFill>
                <a:latin typeface="+mn-lt"/>
                <a:ea typeface="+mn-ea"/>
                <a:cs typeface="+mn-cs"/>
              </a:defRPr>
            </a:pPr>
            <a:r>
              <a:rPr lang="ja-JP" altLang="ja-JP" sz="2200" b="1" i="0" u="none" strike="noStrike" baseline="0" dirty="0"/>
              <a:t>CCO-related reports</a:t>
            </a:r>
            <a:endParaRPr lang="ja-JP" altLang="en-US" sz="2200" b="1" dirty="0"/>
          </a:p>
        </p:txBody>
      </p:sp>
      <p:graphicFrame>
        <p:nvGraphicFramePr>
          <p:cNvPr id="40" name="表 39">
            <a:extLst>
              <a:ext uri="{FF2B5EF4-FFF2-40B4-BE49-F238E27FC236}">
                <a16:creationId xmlns:a16="http://schemas.microsoft.com/office/drawing/2014/main" id="{8672DF43-84A0-7B0D-F2CB-85EA3F31BE59}"/>
              </a:ext>
            </a:extLst>
          </p:cNvPr>
          <p:cNvGraphicFramePr>
            <a:graphicFrameLocks noGrp="1"/>
          </p:cNvGraphicFramePr>
          <p:nvPr>
            <p:extLst>
              <p:ext uri="{D42A27DB-BD31-4B8C-83A1-F6EECF244321}">
                <p14:modId xmlns:p14="http://schemas.microsoft.com/office/powerpoint/2010/main" val="1942569534"/>
              </p:ext>
            </p:extLst>
          </p:nvPr>
        </p:nvGraphicFramePr>
        <p:xfrm>
          <a:off x="6202177" y="6166953"/>
          <a:ext cx="5812528" cy="463905"/>
        </p:xfrm>
        <a:graphic>
          <a:graphicData uri="http://schemas.openxmlformats.org/drawingml/2006/table">
            <a:tbl>
              <a:tblPr>
                <a:tableStyleId>{5C22544A-7EE6-4342-B048-85BDC9FD1C3A}</a:tableStyleId>
              </a:tblPr>
              <a:tblGrid>
                <a:gridCol w="5812528">
                  <a:extLst>
                    <a:ext uri="{9D8B030D-6E8A-4147-A177-3AD203B41FA5}">
                      <a16:colId xmlns:a16="http://schemas.microsoft.com/office/drawing/2014/main" val="2966830153"/>
                    </a:ext>
                  </a:extLst>
                </a:gridCol>
              </a:tblGrid>
              <a:tr h="463905">
                <a:tc>
                  <a:txBody>
                    <a:bodyPr/>
                    <a:lstStyle/>
                    <a:p>
                      <a:pPr marL="0" lvl="0" indent="0" algn="l">
                        <a:buFont typeface="Arial" panose="020B0604020202020204" pitchFamily="34" charset="0"/>
                        <a:buNone/>
                      </a:pPr>
                      <a:r>
                        <a:rPr lang="ja-JP" sz="2000" dirty="0">
                          <a:effectLst/>
                          <a:latin typeface="+mn-ea"/>
                          <a:ea typeface="+mn-ea"/>
                        </a:rPr>
                        <a:t>Most were </a:t>
                      </a:r>
                      <a:r>
                        <a:rPr lang="ja-JP" sz="2000" b="1" dirty="0">
                          <a:effectLst/>
                          <a:latin typeface="+mn-ea"/>
                          <a:ea typeface="+mn-ea"/>
                        </a:rPr>
                        <a:t>domestic conference abstracts</a:t>
                      </a:r>
                      <a:r>
                        <a:rPr lang="ja-JP" altLang="en-US" sz="2000" b="1" dirty="0">
                          <a:effectLst/>
                          <a:latin typeface="+mn-ea"/>
                          <a:ea typeface="+mn-ea"/>
                        </a:rPr>
                        <a:t> </a:t>
                      </a:r>
                      <a:r>
                        <a:rPr lang="en-US" altLang="ja-JP" sz="2000" b="0" dirty="0">
                          <a:effectLst/>
                          <a:latin typeface="+mn-ea"/>
                          <a:ea typeface="+mn-ea"/>
                        </a:rPr>
                        <a:t>in</a:t>
                      </a:r>
                      <a:r>
                        <a:rPr lang="ja-JP" altLang="en-US" sz="2000" b="0" dirty="0">
                          <a:effectLst/>
                          <a:latin typeface="+mn-ea"/>
                          <a:ea typeface="+mn-ea"/>
                        </a:rPr>
                        <a:t> </a:t>
                      </a:r>
                      <a:r>
                        <a:rPr lang="en-US" altLang="ja-JP" sz="2000" b="0" dirty="0">
                          <a:effectLst/>
                          <a:latin typeface="+mn-ea"/>
                          <a:ea typeface="+mn-ea"/>
                        </a:rPr>
                        <a:t>Japanese</a:t>
                      </a:r>
                    </a:p>
                  </a:txBody>
                  <a:tcPr marL="38100" marR="38100" marT="38100" marB="38100" anchor="ctr"/>
                </a:tc>
                <a:extLst>
                  <a:ext uri="{0D108BD9-81ED-4DB2-BD59-A6C34878D82A}">
                    <a16:rowId xmlns:a16="http://schemas.microsoft.com/office/drawing/2014/main" val="1529248802"/>
                  </a:ext>
                </a:extLst>
              </a:tr>
            </a:tbl>
          </a:graphicData>
        </a:graphic>
      </p:graphicFrame>
      <p:sp>
        <p:nvSpPr>
          <p:cNvPr id="42" name="テキスト ボックス 41">
            <a:extLst>
              <a:ext uri="{FF2B5EF4-FFF2-40B4-BE49-F238E27FC236}">
                <a16:creationId xmlns:a16="http://schemas.microsoft.com/office/drawing/2014/main" id="{B04F54A0-A362-35BF-65E5-279DB9C9022A}"/>
              </a:ext>
            </a:extLst>
          </p:cNvPr>
          <p:cNvSpPr txBox="1"/>
          <p:nvPr/>
        </p:nvSpPr>
        <p:spPr>
          <a:xfrm>
            <a:off x="482130" y="6510262"/>
            <a:ext cx="5318988" cy="338554"/>
          </a:xfrm>
          <a:prstGeom prst="rect">
            <a:avLst/>
          </a:prstGeom>
          <a:noFill/>
        </p:spPr>
        <p:txBody>
          <a:bodyPr wrap="square">
            <a:spAutoFit/>
          </a:bodyPr>
          <a:lstStyle/>
          <a:p>
            <a:pPr>
              <a:defRPr/>
            </a:pPr>
            <a:r>
              <a:rPr lang="en-US" altLang="ja-JP" sz="1600" dirty="0">
                <a:solidFill>
                  <a:schemeClr val="tx2"/>
                </a:solidFill>
                <a:latin typeface="+mn-ea"/>
              </a:rPr>
              <a:t>RRS survey by Japan Society of Intensive Care Medicine, 2024</a:t>
            </a:r>
            <a:endParaRPr kumimoji="1" lang="en-US" altLang="ja-JP" sz="1600" i="0" u="none" strike="noStrike" kern="1200" cap="none" spc="0" normalizeH="0" baseline="0" noProof="0" dirty="0">
              <a:ln>
                <a:noFill/>
              </a:ln>
              <a:solidFill>
                <a:schemeClr val="tx2"/>
              </a:solidFill>
              <a:effectLst/>
              <a:uLnTx/>
              <a:uFillTx/>
              <a:latin typeface="+mn-ea"/>
              <a:cs typeface="+mn-cs"/>
            </a:endParaRPr>
          </a:p>
        </p:txBody>
      </p:sp>
      <p:pic>
        <p:nvPicPr>
          <p:cNvPr id="55" name="グラフィックス 54" descr="フラグ 1 単色塗りつぶし">
            <a:extLst>
              <a:ext uri="{FF2B5EF4-FFF2-40B4-BE49-F238E27FC236}">
                <a16:creationId xmlns:a16="http://schemas.microsoft.com/office/drawing/2014/main" id="{4F3950CD-6140-0122-407A-79D0A78FDC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52156" y="3002318"/>
            <a:ext cx="580333" cy="580333"/>
          </a:xfrm>
          <a:prstGeom prst="rect">
            <a:avLst/>
          </a:prstGeom>
        </p:spPr>
      </p:pic>
      <p:grpSp>
        <p:nvGrpSpPr>
          <p:cNvPr id="62" name="グループ化 61">
            <a:extLst>
              <a:ext uri="{FF2B5EF4-FFF2-40B4-BE49-F238E27FC236}">
                <a16:creationId xmlns:a16="http://schemas.microsoft.com/office/drawing/2014/main" id="{AC164B14-DEFD-A53A-AA5E-9C72543B8047}"/>
              </a:ext>
            </a:extLst>
          </p:cNvPr>
          <p:cNvGrpSpPr/>
          <p:nvPr/>
        </p:nvGrpSpPr>
        <p:grpSpPr>
          <a:xfrm>
            <a:off x="5985673" y="3515668"/>
            <a:ext cx="1377998" cy="2431223"/>
            <a:chOff x="5356617" y="2974299"/>
            <a:chExt cx="1377998" cy="2431223"/>
          </a:xfrm>
        </p:grpSpPr>
        <p:pic>
          <p:nvPicPr>
            <p:cNvPr id="59" name="グラフィックス 58" descr="2 つのピン間の経路表示 枠線">
              <a:extLst>
                <a:ext uri="{FF2B5EF4-FFF2-40B4-BE49-F238E27FC236}">
                  <a16:creationId xmlns:a16="http://schemas.microsoft.com/office/drawing/2014/main" id="{19D19B1F-3F58-C2AA-CA42-076F4B825EB2}"/>
                </a:ext>
              </a:extLst>
            </p:cNvPr>
            <p:cNvPicPr>
              <a:picLocks noChangeAspect="1"/>
            </p:cNvPicPr>
            <p:nvPr/>
          </p:nvPicPr>
          <p:blipFill>
            <a:blip>
              <a:extLst>
                <a:ext uri="{96DAC541-7B7A-43D3-8B79-37D633B846F1}">
                  <asvg:svgBlip xmlns:asvg="http://schemas.microsoft.com/office/drawing/2016/SVG/main" r:embed="rId5"/>
                </a:ext>
              </a:extLst>
            </a:blip>
            <a:srcRect l="27883" t="40167"/>
            <a:stretch>
              <a:fillRect/>
            </a:stretch>
          </p:blipFill>
          <p:spPr>
            <a:xfrm>
              <a:off x="5536655" y="2974299"/>
              <a:ext cx="1197960" cy="2431223"/>
            </a:xfrm>
            <a:prstGeom prst="rect">
              <a:avLst/>
            </a:prstGeom>
          </p:spPr>
        </p:pic>
        <p:sp>
          <p:nvSpPr>
            <p:cNvPr id="61" name="正方形/長方形 60">
              <a:extLst>
                <a:ext uri="{FF2B5EF4-FFF2-40B4-BE49-F238E27FC236}">
                  <a16:creationId xmlns:a16="http://schemas.microsoft.com/office/drawing/2014/main" id="{36B06DFD-D711-AFC7-BE94-1A6AFBF409E6}"/>
                </a:ext>
              </a:extLst>
            </p:cNvPr>
            <p:cNvSpPr/>
            <p:nvPr/>
          </p:nvSpPr>
          <p:spPr>
            <a:xfrm rot="16200000">
              <a:off x="4728829" y="3702208"/>
              <a:ext cx="1640923" cy="3853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noProof="0" dirty="0"/>
            </a:p>
          </p:txBody>
        </p:sp>
      </p:grpSp>
      <p:pic>
        <p:nvPicPr>
          <p:cNvPr id="53" name="グラフィックス 52" descr="マーカー 単色塗りつぶし">
            <a:extLst>
              <a:ext uri="{FF2B5EF4-FFF2-40B4-BE49-F238E27FC236}">
                <a16:creationId xmlns:a16="http://schemas.microsoft.com/office/drawing/2014/main" id="{2E286E54-F2F6-995E-4BA2-1C09BEE672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60963" y="4562006"/>
            <a:ext cx="817477" cy="817477"/>
          </a:xfrm>
          <a:prstGeom prst="rect">
            <a:avLst/>
          </a:prstGeom>
        </p:spPr>
      </p:pic>
      <p:sp>
        <p:nvSpPr>
          <p:cNvPr id="64" name="テキスト ボックス 63">
            <a:extLst>
              <a:ext uri="{FF2B5EF4-FFF2-40B4-BE49-F238E27FC236}">
                <a16:creationId xmlns:a16="http://schemas.microsoft.com/office/drawing/2014/main" id="{DF3F499C-1650-9D6F-B5AB-B48912AEB938}"/>
              </a:ext>
            </a:extLst>
          </p:cNvPr>
          <p:cNvSpPr txBox="1"/>
          <p:nvPr/>
        </p:nvSpPr>
        <p:spPr>
          <a:xfrm>
            <a:off x="8735079" y="3573830"/>
            <a:ext cx="1627155" cy="1015663"/>
          </a:xfrm>
          <a:prstGeom prst="rect">
            <a:avLst/>
          </a:prstGeom>
          <a:noFill/>
        </p:spPr>
        <p:txBody>
          <a:bodyPr wrap="square">
            <a:spAutoFit/>
          </a:bodyPr>
          <a:lstStyle/>
          <a:p>
            <a:pPr algn="ctr"/>
            <a:r>
              <a:rPr lang="en-US" altLang="ja-JP" sz="2000" b="1" dirty="0">
                <a:effectLst/>
                <a:latin typeface="+mn-ea"/>
                <a:ea typeface="+mn-ea"/>
              </a:rPr>
              <a:t>Total number</a:t>
            </a:r>
          </a:p>
          <a:p>
            <a:pPr algn="ctr"/>
            <a:r>
              <a:rPr lang="ja-JP" altLang="ja-JP" sz="4000" b="1" dirty="0">
                <a:effectLst/>
                <a:latin typeface="+mn-ea"/>
                <a:ea typeface="+mn-ea"/>
              </a:rPr>
              <a:t>9</a:t>
            </a:r>
            <a:r>
              <a:rPr lang="en-US" altLang="ja-JP" sz="4000" b="1" dirty="0">
                <a:effectLst/>
                <a:latin typeface="+mn-ea"/>
                <a:ea typeface="+mn-ea"/>
              </a:rPr>
              <a:t>2</a:t>
            </a:r>
            <a:endParaRPr lang="en-GB" sz="4000" dirty="0"/>
          </a:p>
        </p:txBody>
      </p:sp>
      <p:sp>
        <p:nvSpPr>
          <p:cNvPr id="67" name="テキスト ボックス 66">
            <a:extLst>
              <a:ext uri="{FF2B5EF4-FFF2-40B4-BE49-F238E27FC236}">
                <a16:creationId xmlns:a16="http://schemas.microsoft.com/office/drawing/2014/main" id="{772A81A7-8547-F9D4-7F18-913EBDFC1789}"/>
              </a:ext>
            </a:extLst>
          </p:cNvPr>
          <p:cNvSpPr txBox="1"/>
          <p:nvPr/>
        </p:nvSpPr>
        <p:spPr>
          <a:xfrm>
            <a:off x="272016" y="2435624"/>
            <a:ext cx="11699750" cy="461665"/>
          </a:xfrm>
          <a:prstGeom prst="rect">
            <a:avLst/>
          </a:prstGeom>
          <a:noFill/>
        </p:spPr>
        <p:txBody>
          <a:bodyPr wrap="square">
            <a:spAutoFit/>
          </a:bodyPr>
          <a:lstStyle/>
          <a:p>
            <a:r>
              <a:rPr lang="en-US" sz="2000" b="1" dirty="0">
                <a:latin typeface="+mn-ea"/>
              </a:rPr>
              <a:t> Since </a:t>
            </a:r>
            <a:r>
              <a:rPr lang="en-US" sz="2400" b="1" dirty="0">
                <a:latin typeface="+mn-ea"/>
              </a:rPr>
              <a:t>2022</a:t>
            </a:r>
            <a:r>
              <a:rPr lang="en-US" sz="2000" b="1" dirty="0">
                <a:latin typeface="+mn-ea"/>
              </a:rPr>
              <a:t>, an RRS has been included in the facility requirements for the Acute Care Enhancement Add-on</a:t>
            </a:r>
            <a:endParaRPr lang="en-GB" sz="2000" b="1" dirty="0">
              <a:latin typeface="+mn-ea"/>
            </a:endParaRPr>
          </a:p>
        </p:txBody>
      </p:sp>
      <p:sp>
        <p:nvSpPr>
          <p:cNvPr id="5" name="Rectangle 4">
            <a:extLst>
              <a:ext uri="{FF2B5EF4-FFF2-40B4-BE49-F238E27FC236}">
                <a16:creationId xmlns:a16="http://schemas.microsoft.com/office/drawing/2014/main" id="{45C1C509-991D-5EFB-D195-00F10B31C29A}"/>
              </a:ext>
            </a:extLst>
          </p:cNvPr>
          <p:cNvSpPr/>
          <p:nvPr/>
        </p:nvSpPr>
        <p:spPr>
          <a:xfrm>
            <a:off x="1921903" y="3428801"/>
            <a:ext cx="3311555" cy="45719"/>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5">
            <a:extLst>
              <a:ext uri="{FF2B5EF4-FFF2-40B4-BE49-F238E27FC236}">
                <a16:creationId xmlns:a16="http://schemas.microsoft.com/office/drawing/2014/main" id="{51AF2EDC-6E01-1319-A43A-AE15F0EABF73}"/>
              </a:ext>
            </a:extLst>
          </p:cNvPr>
          <p:cNvSpPr/>
          <p:nvPr/>
        </p:nvSpPr>
        <p:spPr>
          <a:xfrm>
            <a:off x="1809448" y="3191057"/>
            <a:ext cx="475488" cy="475488"/>
          </a:xfrm>
          <a:prstGeom prst="ellipse">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8A738604-E5BA-46A8-6E4D-906576535EAF}"/>
              </a:ext>
            </a:extLst>
          </p:cNvPr>
          <p:cNvSpPr/>
          <p:nvPr/>
        </p:nvSpPr>
        <p:spPr>
          <a:xfrm>
            <a:off x="2846196" y="3193386"/>
            <a:ext cx="475488" cy="475488"/>
          </a:xfrm>
          <a:prstGeom prst="ellipse">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5C93F7F6-6C84-1368-EEF6-19A1C0B82B31}"/>
              </a:ext>
            </a:extLst>
          </p:cNvPr>
          <p:cNvSpPr/>
          <p:nvPr/>
        </p:nvSpPr>
        <p:spPr>
          <a:xfrm>
            <a:off x="3887174" y="3226466"/>
            <a:ext cx="475488" cy="475488"/>
          </a:xfrm>
          <a:prstGeom prst="ellipse">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テキスト ボックス 16">
            <a:extLst>
              <a:ext uri="{FF2B5EF4-FFF2-40B4-BE49-F238E27FC236}">
                <a16:creationId xmlns:a16="http://schemas.microsoft.com/office/drawing/2014/main" id="{6FDDDA12-5659-FB9E-27E8-78465394FE8D}"/>
              </a:ext>
            </a:extLst>
          </p:cNvPr>
          <p:cNvSpPr txBox="1"/>
          <p:nvPr/>
        </p:nvSpPr>
        <p:spPr>
          <a:xfrm>
            <a:off x="1702891" y="3714657"/>
            <a:ext cx="89172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srgbClr val="000000"/>
                </a:solidFill>
                <a:effectLst/>
                <a:uLnTx/>
                <a:uFillTx/>
                <a:latin typeface="游ゴシック 本文"/>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dirty="0">
                <a:ln>
                  <a:noFill/>
                </a:ln>
                <a:solidFill>
                  <a:srgbClr val="000000"/>
                </a:solidFill>
                <a:effectLst/>
                <a:uLnTx/>
                <a:uFillTx/>
                <a:latin typeface="游ゴシック 本文"/>
                <a:cs typeface="+mn-cs"/>
              </a:rPr>
              <a:t> 66.5%</a:t>
            </a:r>
          </a:p>
        </p:txBody>
      </p:sp>
      <p:sp>
        <p:nvSpPr>
          <p:cNvPr id="19" name="テキスト ボックス 18">
            <a:extLst>
              <a:ext uri="{FF2B5EF4-FFF2-40B4-BE49-F238E27FC236}">
                <a16:creationId xmlns:a16="http://schemas.microsoft.com/office/drawing/2014/main" id="{0E552F63-DB3E-E292-FC3E-C1D6AB293503}"/>
              </a:ext>
            </a:extLst>
          </p:cNvPr>
          <p:cNvSpPr txBox="1"/>
          <p:nvPr/>
        </p:nvSpPr>
        <p:spPr>
          <a:xfrm>
            <a:off x="2674364" y="3714657"/>
            <a:ext cx="102241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srgbClr val="000000"/>
                </a:solidFill>
                <a:effectLst/>
                <a:uLnTx/>
                <a:uFillTx/>
                <a:latin typeface="游ゴシック 本文"/>
                <a:cs typeface="+mn-cs"/>
              </a:rPr>
              <a:t>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n-ea"/>
              </a:rPr>
              <a:t>72.8%</a:t>
            </a:r>
            <a:endParaRPr kumimoji="0" lang="en-US" altLang="ja-JP" sz="2000" b="0" i="0" u="none" strike="noStrike" kern="1200" cap="none" spc="0" normalizeH="0" baseline="0" noProof="0" dirty="0">
              <a:ln>
                <a:noFill/>
              </a:ln>
              <a:solidFill>
                <a:srgbClr val="000000"/>
              </a:solidFill>
              <a:effectLst/>
              <a:uLnTx/>
              <a:uFillTx/>
              <a:latin typeface="游ゴシック 本文"/>
              <a:cs typeface="+mn-cs"/>
            </a:endParaRPr>
          </a:p>
        </p:txBody>
      </p:sp>
      <p:sp>
        <p:nvSpPr>
          <p:cNvPr id="22" name="テキスト ボックス 21">
            <a:extLst>
              <a:ext uri="{FF2B5EF4-FFF2-40B4-BE49-F238E27FC236}">
                <a16:creationId xmlns:a16="http://schemas.microsoft.com/office/drawing/2014/main" id="{30E2A0B5-1848-DD3B-F672-2D58B4A1ED16}"/>
              </a:ext>
            </a:extLst>
          </p:cNvPr>
          <p:cNvSpPr txBox="1"/>
          <p:nvPr/>
        </p:nvSpPr>
        <p:spPr>
          <a:xfrm>
            <a:off x="3776528" y="3714657"/>
            <a:ext cx="9163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srgbClr val="000000"/>
                </a:solidFill>
                <a:effectLst/>
                <a:uLnTx/>
                <a:uFillTx/>
                <a:latin typeface="游ゴシック 本文"/>
                <a:cs typeface="+mn-cs"/>
              </a:rPr>
              <a:t>2024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b="1" dirty="0">
                <a:latin typeface="+mn-ea"/>
              </a:rPr>
              <a:t>82.0</a:t>
            </a:r>
            <a:r>
              <a:rPr lang="en-US" altLang="ja-JP" sz="2000" dirty="0">
                <a:latin typeface="+mn-ea"/>
              </a:rPr>
              <a:t>%</a:t>
            </a:r>
            <a:endParaRPr kumimoji="0" lang="en-US" altLang="ja-JP" sz="2000" b="0" i="0" u="none" strike="noStrike" kern="1200" cap="none" spc="0" normalizeH="0" baseline="0" noProof="0" dirty="0">
              <a:ln>
                <a:noFill/>
              </a:ln>
              <a:solidFill>
                <a:srgbClr val="000000"/>
              </a:solidFill>
              <a:effectLst/>
              <a:uLnTx/>
              <a:uFillTx/>
              <a:latin typeface="游ゴシック 本文"/>
              <a:cs typeface="+mn-cs"/>
            </a:endParaRPr>
          </a:p>
        </p:txBody>
      </p:sp>
      <p:sp>
        <p:nvSpPr>
          <p:cNvPr id="25" name="テキスト ボックス 24">
            <a:extLst>
              <a:ext uri="{FF2B5EF4-FFF2-40B4-BE49-F238E27FC236}">
                <a16:creationId xmlns:a16="http://schemas.microsoft.com/office/drawing/2014/main" id="{F0E6247D-AE1D-E066-AF7E-E7BAF73382FD}"/>
              </a:ext>
            </a:extLst>
          </p:cNvPr>
          <p:cNvSpPr txBox="1"/>
          <p:nvPr/>
        </p:nvSpPr>
        <p:spPr>
          <a:xfrm>
            <a:off x="333685" y="4022289"/>
            <a:ext cx="1658923" cy="369332"/>
          </a:xfrm>
          <a:prstGeom prst="rect">
            <a:avLst/>
          </a:prstGeom>
          <a:noFill/>
        </p:spPr>
        <p:txBody>
          <a:bodyPr wrap="square">
            <a:spAutoFit/>
          </a:bodyPr>
          <a:lstStyle/>
          <a:p>
            <a:pPr>
              <a:defRPr/>
            </a:pPr>
            <a:r>
              <a:rPr lang="en-US" altLang="ja-JP" dirty="0">
                <a:solidFill>
                  <a:srgbClr val="000000"/>
                </a:solidFill>
                <a:latin typeface="游ゴシック 本文"/>
              </a:rPr>
              <a:t>RRS adopted…</a:t>
            </a:r>
          </a:p>
        </p:txBody>
      </p:sp>
      <p:sp>
        <p:nvSpPr>
          <p:cNvPr id="30" name="Rectangle 4">
            <a:extLst>
              <a:ext uri="{FF2B5EF4-FFF2-40B4-BE49-F238E27FC236}">
                <a16:creationId xmlns:a16="http://schemas.microsoft.com/office/drawing/2014/main" id="{F158FD31-EF1B-1B29-4120-05B2F327896E}"/>
              </a:ext>
            </a:extLst>
          </p:cNvPr>
          <p:cNvSpPr/>
          <p:nvPr/>
        </p:nvSpPr>
        <p:spPr>
          <a:xfrm rot="5400000" flipV="1">
            <a:off x="3953747" y="4460394"/>
            <a:ext cx="357283" cy="138727"/>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テキスト ボックス 32">
            <a:extLst>
              <a:ext uri="{FF2B5EF4-FFF2-40B4-BE49-F238E27FC236}">
                <a16:creationId xmlns:a16="http://schemas.microsoft.com/office/drawing/2014/main" id="{1D3518CC-442F-D00A-3731-B24743D94EFE}"/>
              </a:ext>
            </a:extLst>
          </p:cNvPr>
          <p:cNvSpPr txBox="1"/>
          <p:nvPr/>
        </p:nvSpPr>
        <p:spPr>
          <a:xfrm>
            <a:off x="620870" y="4317055"/>
            <a:ext cx="1002267" cy="338554"/>
          </a:xfrm>
          <a:prstGeom prst="rect">
            <a:avLst/>
          </a:prstGeom>
          <a:noFill/>
        </p:spPr>
        <p:txBody>
          <a:bodyPr wrap="square">
            <a:spAutoFit/>
          </a:bodyPr>
          <a:lstStyle/>
          <a:p>
            <a:pPr>
              <a:defRPr/>
            </a:pPr>
            <a:r>
              <a:rPr kumimoji="1" lang="en-US" altLang="ja-JP" sz="1600" dirty="0">
                <a:latin typeface="+mn-ea"/>
              </a:rPr>
              <a:t>(n </a:t>
            </a:r>
            <a:r>
              <a:rPr kumimoji="1" lang="en-US" altLang="ja-JP" sz="1600" i="0" u="none" strike="noStrike" kern="1200" cap="none" spc="0" normalizeH="0" baseline="0" noProof="0" dirty="0">
                <a:ln>
                  <a:noFill/>
                </a:ln>
                <a:effectLst/>
                <a:uLnTx/>
                <a:uFillTx/>
                <a:latin typeface="+mn-ea"/>
                <a:cs typeface="+mn-cs"/>
              </a:rPr>
              <a:t>= 275)</a:t>
            </a:r>
          </a:p>
        </p:txBody>
      </p:sp>
    </p:spTree>
    <p:extLst>
      <p:ext uri="{BB962C8B-B14F-4D97-AF65-F5344CB8AC3E}">
        <p14:creationId xmlns:p14="http://schemas.microsoft.com/office/powerpoint/2010/main" val="558283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5B800-C24A-4F99-744E-551A52E3FAB3}"/>
            </a:ext>
          </a:extLst>
        </p:cNvPr>
        <p:cNvGrpSpPr/>
        <p:nvPr/>
      </p:nvGrpSpPr>
      <p:grpSpPr>
        <a:xfrm>
          <a:off x="0" y="0"/>
          <a:ext cx="0" cy="0"/>
          <a:chOff x="0" y="0"/>
          <a:chExt cx="0" cy="0"/>
        </a:xfrm>
      </p:grpSpPr>
      <p:sp>
        <p:nvSpPr>
          <p:cNvPr id="2" name="コンテンツ プレースホルダー 2">
            <a:extLst>
              <a:ext uri="{FF2B5EF4-FFF2-40B4-BE49-F238E27FC236}">
                <a16:creationId xmlns:a16="http://schemas.microsoft.com/office/drawing/2014/main" id="{03DE6BA3-7C53-7C4B-4F1E-9923483A3043}"/>
              </a:ext>
            </a:extLst>
          </p:cNvPr>
          <p:cNvSpPr txBox="1">
            <a:spLocks/>
          </p:cNvSpPr>
          <p:nvPr/>
        </p:nvSpPr>
        <p:spPr>
          <a:xfrm>
            <a:off x="838200" y="1662117"/>
            <a:ext cx="10515600" cy="4662487"/>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GB" sz="2200" noProof="0" dirty="0"/>
          </a:p>
          <a:p>
            <a:pPr marL="0" indent="0">
              <a:buFont typeface="Arial" panose="020B0604020202020204" pitchFamily="34" charset="0"/>
              <a:buNone/>
            </a:pPr>
            <a:endParaRPr lang="en-GB" sz="2200" noProof="0" dirty="0"/>
          </a:p>
          <a:p>
            <a:pPr marL="0" indent="0">
              <a:buFont typeface="Arial" panose="020B0604020202020204" pitchFamily="34" charset="0"/>
              <a:buNone/>
            </a:pPr>
            <a:endParaRPr lang="en-GB" sz="2200" noProof="0" dirty="0"/>
          </a:p>
        </p:txBody>
      </p:sp>
      <p:sp>
        <p:nvSpPr>
          <p:cNvPr id="3" name="タイトル 1">
            <a:extLst>
              <a:ext uri="{FF2B5EF4-FFF2-40B4-BE49-F238E27FC236}">
                <a16:creationId xmlns:a16="http://schemas.microsoft.com/office/drawing/2014/main" id="{2BF84F07-B822-29B6-BC78-3B4F4BC70683}"/>
              </a:ext>
            </a:extLst>
          </p:cNvPr>
          <p:cNvSpPr txBox="1">
            <a:spLocks/>
          </p:cNvSpPr>
          <p:nvPr/>
        </p:nvSpPr>
        <p:spPr>
          <a:xfrm>
            <a:off x="774590" y="353047"/>
            <a:ext cx="10515600" cy="1325563"/>
          </a:xfrm>
          <a:prstGeom prst="rect">
            <a:avLst/>
          </a:prstGeom>
        </p:spPr>
        <p:txBody>
          <a:bodyPr/>
          <a:lstStyle>
            <a:lvl1pPr algn="l" defTabSz="914400" rtl="0" eaLnBrk="1" latinLnBrk="0" hangingPunct="1">
              <a:lnSpc>
                <a:spcPct val="90000"/>
              </a:lnSpc>
              <a:spcBef>
                <a:spcPct val="0"/>
              </a:spcBef>
              <a:buNone/>
              <a:defRPr kumimoji="1" sz="3600" b="1" i="0" kern="1200">
                <a:solidFill>
                  <a:schemeClr val="tx2"/>
                </a:solidFill>
                <a:latin typeface="+mn-ea"/>
                <a:ea typeface="+mn-ea"/>
                <a:cs typeface="+mj-cs"/>
              </a:defRPr>
            </a:lvl1pPr>
          </a:lstStyle>
          <a:p>
            <a:endParaRPr lang="en-GB" noProof="0" dirty="0"/>
          </a:p>
        </p:txBody>
      </p:sp>
      <p:sp>
        <p:nvSpPr>
          <p:cNvPr id="4" name="タイトル 3">
            <a:extLst>
              <a:ext uri="{FF2B5EF4-FFF2-40B4-BE49-F238E27FC236}">
                <a16:creationId xmlns:a16="http://schemas.microsoft.com/office/drawing/2014/main" id="{729F0C82-5A4B-195C-D3D6-8073338ECE52}"/>
              </a:ext>
            </a:extLst>
          </p:cNvPr>
          <p:cNvSpPr>
            <a:spLocks noGrp="1"/>
          </p:cNvSpPr>
          <p:nvPr>
            <p:ph type="title"/>
          </p:nvPr>
        </p:nvSpPr>
        <p:spPr>
          <a:xfrm>
            <a:off x="188843" y="272360"/>
            <a:ext cx="10365604" cy="623379"/>
          </a:xfrm>
        </p:spPr>
        <p:txBody>
          <a:bodyPr>
            <a:noAutofit/>
          </a:bodyPr>
          <a:lstStyle/>
          <a:p>
            <a:r>
              <a:rPr lang="en-GB" noProof="0" dirty="0"/>
              <a:t>CCO Practice Is Diverse in Japan</a:t>
            </a:r>
            <a:endParaRPr lang="en-GB" noProof="0" dirty="0">
              <a:latin typeface="+mj-ea"/>
              <a:ea typeface="+mj-ea"/>
            </a:endParaRPr>
          </a:p>
        </p:txBody>
      </p:sp>
      <p:sp>
        <p:nvSpPr>
          <p:cNvPr id="20" name="テキスト ボックス 19">
            <a:extLst>
              <a:ext uri="{FF2B5EF4-FFF2-40B4-BE49-F238E27FC236}">
                <a16:creationId xmlns:a16="http://schemas.microsoft.com/office/drawing/2014/main" id="{C56FF290-5505-0441-F60D-9D750A500815}"/>
              </a:ext>
            </a:extLst>
          </p:cNvPr>
          <p:cNvSpPr txBox="1"/>
          <p:nvPr/>
        </p:nvSpPr>
        <p:spPr>
          <a:xfrm>
            <a:off x="1309009" y="5080528"/>
            <a:ext cx="10211822" cy="769441"/>
          </a:xfrm>
          <a:prstGeom prst="rect">
            <a:avLst/>
          </a:prstGeom>
          <a:noFill/>
        </p:spPr>
        <p:txBody>
          <a:bodyPr wrap="square">
            <a:spAutoFit/>
          </a:bodyPr>
          <a:lstStyle/>
          <a:p>
            <a:r>
              <a:rPr lang="en-US" sz="2200" noProof="0" dirty="0">
                <a:solidFill>
                  <a:schemeClr val="tx2"/>
                </a:solidFill>
                <a:latin typeface="+mn-ea"/>
              </a:rPr>
              <a:t>Illustrative implementation patterns identified through targeted literature mapping—not a national classification or prevalence estimate.</a:t>
            </a:r>
            <a:endParaRPr lang="en-GB" sz="2200" noProof="0" dirty="0">
              <a:solidFill>
                <a:schemeClr val="tx2"/>
              </a:solidFill>
              <a:latin typeface="+mn-ea"/>
            </a:endParaRPr>
          </a:p>
        </p:txBody>
      </p:sp>
      <p:graphicFrame>
        <p:nvGraphicFramePr>
          <p:cNvPr id="22" name="表 21">
            <a:extLst>
              <a:ext uri="{FF2B5EF4-FFF2-40B4-BE49-F238E27FC236}">
                <a16:creationId xmlns:a16="http://schemas.microsoft.com/office/drawing/2014/main" id="{B85E2289-E2E4-F221-8208-5C4F16D08150}"/>
              </a:ext>
            </a:extLst>
          </p:cNvPr>
          <p:cNvGraphicFramePr>
            <a:graphicFrameLocks noGrp="1"/>
          </p:cNvGraphicFramePr>
          <p:nvPr>
            <p:extLst>
              <p:ext uri="{D42A27DB-BD31-4B8C-83A1-F6EECF244321}">
                <p14:modId xmlns:p14="http://schemas.microsoft.com/office/powerpoint/2010/main" val="3687745862"/>
              </p:ext>
            </p:extLst>
          </p:nvPr>
        </p:nvGraphicFramePr>
        <p:xfrm>
          <a:off x="838200" y="2717021"/>
          <a:ext cx="10538699" cy="2228454"/>
        </p:xfrm>
        <a:graphic>
          <a:graphicData uri="http://schemas.openxmlformats.org/drawingml/2006/table">
            <a:tbl>
              <a:tblPr>
                <a:tableStyleId>{5C22544A-7EE6-4342-B048-85BDC9FD1C3A}</a:tableStyleId>
              </a:tblPr>
              <a:tblGrid>
                <a:gridCol w="843116">
                  <a:extLst>
                    <a:ext uri="{9D8B030D-6E8A-4147-A177-3AD203B41FA5}">
                      <a16:colId xmlns:a16="http://schemas.microsoft.com/office/drawing/2014/main" val="3992428694"/>
                    </a:ext>
                  </a:extLst>
                </a:gridCol>
                <a:gridCol w="2212163">
                  <a:extLst>
                    <a:ext uri="{9D8B030D-6E8A-4147-A177-3AD203B41FA5}">
                      <a16:colId xmlns:a16="http://schemas.microsoft.com/office/drawing/2014/main" val="2760217159"/>
                    </a:ext>
                  </a:extLst>
                </a:gridCol>
                <a:gridCol w="2362200">
                  <a:extLst>
                    <a:ext uri="{9D8B030D-6E8A-4147-A177-3AD203B41FA5}">
                      <a16:colId xmlns:a16="http://schemas.microsoft.com/office/drawing/2014/main" val="4274832029"/>
                    </a:ext>
                  </a:extLst>
                </a:gridCol>
                <a:gridCol w="2692401">
                  <a:extLst>
                    <a:ext uri="{9D8B030D-6E8A-4147-A177-3AD203B41FA5}">
                      <a16:colId xmlns:a16="http://schemas.microsoft.com/office/drawing/2014/main" val="628462316"/>
                    </a:ext>
                  </a:extLst>
                </a:gridCol>
                <a:gridCol w="2428819">
                  <a:extLst>
                    <a:ext uri="{9D8B030D-6E8A-4147-A177-3AD203B41FA5}">
                      <a16:colId xmlns:a16="http://schemas.microsoft.com/office/drawing/2014/main" val="1327342706"/>
                    </a:ext>
                  </a:extLst>
                </a:gridCol>
              </a:tblGrid>
              <a:tr h="425428">
                <a:tc>
                  <a:txBody>
                    <a:bodyPr/>
                    <a:lstStyle/>
                    <a:p>
                      <a:pPr algn="l">
                        <a:buNone/>
                      </a:pPr>
                      <a:endParaRPr lang="en-GB" sz="2000" noProof="0" dirty="0">
                        <a:effectLst/>
                        <a:latin typeface="+mj-ea"/>
                        <a:ea typeface="+mj-ea"/>
                      </a:endParaRP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b="1" noProof="0" dirty="0">
                          <a:effectLst/>
                          <a:latin typeface="+mj-ea"/>
                          <a:ea typeface="+mj-ea"/>
                        </a:rPr>
                        <a:t>Post-ICU follow-up</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b="1" noProof="0" dirty="0">
                          <a:effectLst/>
                          <a:latin typeface="+mj-ea"/>
                          <a:ea typeface="+mj-ea"/>
                        </a:rPr>
                        <a:t>EWS-triggered</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b="1" noProof="0" dirty="0">
                          <a:effectLst/>
                          <a:latin typeface="+mj-ea"/>
                          <a:ea typeface="+mj-ea"/>
                        </a:rPr>
                        <a:t>Proactive ward rounding</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b="1" noProof="0" dirty="0">
                          <a:effectLst/>
                          <a:latin typeface="+mj-ea"/>
                          <a:ea typeface="+mj-ea"/>
                        </a:rPr>
                        <a:t>RRT/MET-integrated</a:t>
                      </a:r>
                    </a:p>
                  </a:txBody>
                  <a:tcPr marL="38100" marR="38100" marT="38100" marB="3810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3049367"/>
                  </a:ext>
                </a:extLst>
              </a:tr>
              <a:tr h="662643">
                <a:tc>
                  <a:txBody>
                    <a:bodyPr/>
                    <a:lstStyle/>
                    <a:p>
                      <a:pPr algn="l">
                        <a:buNone/>
                      </a:pPr>
                      <a:r>
                        <a:rPr lang="en-GB" sz="2000" noProof="0" dirty="0">
                          <a:effectLst/>
                          <a:latin typeface="+mj-ea"/>
                          <a:ea typeface="+mj-ea"/>
                        </a:rPr>
                        <a:t>Target</a:t>
                      </a:r>
                    </a:p>
                  </a:txBody>
                  <a:tcPr marL="38100" marR="38100" marT="38100" marB="38100" anchor="ctr">
                    <a:lnT w="12700" cap="flat" cmpd="sng" algn="ctr">
                      <a:solidFill>
                        <a:schemeClr val="tx1"/>
                      </a:solidFill>
                      <a:prstDash val="solid"/>
                      <a:round/>
                      <a:headEnd type="none" w="med" len="med"/>
                      <a:tailEnd type="none" w="med" len="med"/>
                    </a:lnT>
                  </a:tcPr>
                </a:tc>
                <a:tc>
                  <a:txBody>
                    <a:bodyPr/>
                    <a:lstStyle/>
                    <a:p>
                      <a:pPr algn="l">
                        <a:buNone/>
                      </a:pPr>
                      <a:r>
                        <a:rPr lang="en-GB" sz="2000" noProof="0" dirty="0">
                          <a:effectLst/>
                          <a:latin typeface="+mj-ea"/>
                          <a:ea typeface="+mj-ea"/>
                        </a:rPr>
                        <a:t>Patients discharged from ICU/PICU</a:t>
                      </a:r>
                    </a:p>
                  </a:txBody>
                  <a:tcPr marL="38100" marR="38100" marT="38100" marB="38100" anchor="ctr">
                    <a:lnT w="12700" cap="flat" cmpd="sng" algn="ctr">
                      <a:solidFill>
                        <a:schemeClr val="tx1"/>
                      </a:solidFill>
                      <a:prstDash val="solid"/>
                      <a:round/>
                      <a:headEnd type="none" w="med" len="med"/>
                      <a:tailEnd type="none" w="med" len="med"/>
                    </a:lnT>
                    <a:noFill/>
                  </a:tcPr>
                </a:tc>
                <a:tc>
                  <a:txBody>
                    <a:bodyPr/>
                    <a:lstStyle/>
                    <a:p>
                      <a:pPr algn="l">
                        <a:buNone/>
                      </a:pPr>
                      <a:r>
                        <a:rPr lang="en-GB" sz="2000" noProof="0" dirty="0">
                          <a:effectLst/>
                          <a:latin typeface="+mj-ea"/>
                          <a:ea typeface="+mj-ea"/>
                        </a:rPr>
                        <a:t>Patients identified as high risk by EWS</a:t>
                      </a:r>
                    </a:p>
                  </a:txBody>
                  <a:tcPr marL="38100" marR="38100" marT="38100" marB="38100" anchor="ctr">
                    <a:lnT w="12700" cap="flat" cmpd="sng" algn="ctr">
                      <a:solidFill>
                        <a:schemeClr val="tx1"/>
                      </a:solidFill>
                      <a:prstDash val="solid"/>
                      <a:round/>
                      <a:headEnd type="none" w="med" len="med"/>
                      <a:tailEnd type="none" w="med" len="med"/>
                    </a:lnT>
                    <a:noFill/>
                  </a:tcPr>
                </a:tc>
                <a:tc>
                  <a:txBody>
                    <a:bodyPr/>
                    <a:lstStyle/>
                    <a:p>
                      <a:pPr algn="l">
                        <a:buNone/>
                      </a:pPr>
                      <a:r>
                        <a:rPr lang="en-GB" sz="2000" noProof="0" dirty="0">
                          <a:effectLst/>
                          <a:latin typeface="+mj-ea"/>
                          <a:ea typeface="+mj-ea"/>
                        </a:rPr>
                        <a:t>General ward patients</a:t>
                      </a:r>
                    </a:p>
                  </a:txBody>
                  <a:tcPr marL="38100" marR="38100" marT="38100" marB="38100" anchor="ctr">
                    <a:lnT w="12700" cap="flat" cmpd="sng" algn="ctr">
                      <a:solidFill>
                        <a:schemeClr val="tx1"/>
                      </a:solidFill>
                      <a:prstDash val="solid"/>
                      <a:round/>
                      <a:headEnd type="none" w="med" len="med"/>
                      <a:tailEnd type="none" w="med" len="med"/>
                    </a:lnT>
                    <a:noFill/>
                  </a:tcPr>
                </a:tc>
                <a:tc>
                  <a:txBody>
                    <a:bodyPr/>
                    <a:lstStyle/>
                    <a:p>
                      <a:pPr algn="l">
                        <a:buNone/>
                      </a:pPr>
                      <a:r>
                        <a:rPr lang="en-GB" sz="2000" noProof="0" dirty="0">
                          <a:effectLst/>
                          <a:latin typeface="+mj-ea"/>
                          <a:ea typeface="+mj-ea"/>
                        </a:rPr>
                        <a:t>Deteriorating patients</a:t>
                      </a:r>
                    </a:p>
                  </a:txBody>
                  <a:tcPr marL="38100" marR="38100" marT="38100" marB="3810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039104002"/>
                  </a:ext>
                </a:extLst>
              </a:tr>
              <a:tr h="655587">
                <a:tc>
                  <a:txBody>
                    <a:bodyPr/>
                    <a:lstStyle/>
                    <a:p>
                      <a:pPr algn="l">
                        <a:buNone/>
                      </a:pPr>
                      <a:r>
                        <a:rPr lang="en-GB" sz="2000" noProof="0" dirty="0">
                          <a:effectLst/>
                          <a:latin typeface="+mj-ea"/>
                          <a:ea typeface="+mj-ea"/>
                        </a:rPr>
                        <a:t>Team</a:t>
                      </a:r>
                    </a:p>
                  </a:txBody>
                  <a:tcPr marL="38100" marR="38100" marT="38100" marB="38100" anchor="ctr"/>
                </a:tc>
                <a:tc>
                  <a:txBody>
                    <a:bodyPr/>
                    <a:lstStyle/>
                    <a:p>
                      <a:pPr algn="l">
                        <a:buNone/>
                      </a:pPr>
                      <a:r>
                        <a:rPr lang="en-GB" sz="2000" noProof="0" dirty="0">
                          <a:effectLst/>
                          <a:latin typeface="+mj-ea"/>
                          <a:ea typeface="+mj-ea"/>
                        </a:rPr>
                        <a:t>ICU/RRT</a:t>
                      </a:r>
                    </a:p>
                  </a:txBody>
                  <a:tcPr marL="38100" marR="38100" marT="38100" marB="38100"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GB" sz="2000" kern="1200" noProof="0" dirty="0">
                          <a:solidFill>
                            <a:schemeClr val="dk1"/>
                          </a:solidFill>
                          <a:effectLst/>
                          <a:latin typeface="+mj-ea"/>
                          <a:ea typeface="+mn-ea"/>
                          <a:cs typeface="+mn-cs"/>
                        </a:rPr>
                        <a:t>Critical care nurse</a:t>
                      </a:r>
                    </a:p>
                    <a:p>
                      <a:pPr algn="l">
                        <a:buNone/>
                      </a:pPr>
                      <a:r>
                        <a:rPr lang="en-GB" sz="2000" noProof="0" dirty="0">
                          <a:effectLst/>
                          <a:latin typeface="+mj-ea"/>
                          <a:ea typeface="+mj-ea"/>
                        </a:rPr>
                        <a:t> ± physician</a:t>
                      </a:r>
                    </a:p>
                  </a:txBody>
                  <a:tcPr marL="38100" marR="38100" marT="38100" marB="38100" anchor="ctr">
                    <a:noFill/>
                  </a:tcPr>
                </a:tc>
                <a:tc>
                  <a:txBody>
                    <a:bodyPr/>
                    <a:lstStyle/>
                    <a:p>
                      <a:pPr algn="l">
                        <a:buNone/>
                      </a:pPr>
                      <a:r>
                        <a:rPr lang="en-GB" sz="2000" noProof="0" dirty="0">
                          <a:effectLst/>
                          <a:latin typeface="+mj-ea"/>
                          <a:ea typeface="+mj-ea"/>
                        </a:rPr>
                        <a:t>Critical care nurse</a:t>
                      </a:r>
                    </a:p>
                  </a:txBody>
                  <a:tcPr marL="38100" marR="38100" marT="38100" marB="38100" anchor="ctr">
                    <a:noFill/>
                  </a:tcPr>
                </a:tc>
                <a:tc>
                  <a:txBody>
                    <a:bodyPr/>
                    <a:lstStyle/>
                    <a:p>
                      <a:pPr algn="l">
                        <a:buNone/>
                      </a:pPr>
                      <a:r>
                        <a:rPr lang="en-GB" sz="2000" noProof="0" dirty="0">
                          <a:effectLst/>
                          <a:latin typeface="+mj-ea"/>
                          <a:ea typeface="+mj-ea"/>
                        </a:rPr>
                        <a:t>RRT/MET</a:t>
                      </a:r>
                    </a:p>
                  </a:txBody>
                  <a:tcPr marL="38100" marR="38100" marT="38100" marB="38100" anchor="ctr">
                    <a:noFill/>
                  </a:tcPr>
                </a:tc>
                <a:extLst>
                  <a:ext uri="{0D108BD9-81ED-4DB2-BD59-A6C34878D82A}">
                    <a16:rowId xmlns:a16="http://schemas.microsoft.com/office/drawing/2014/main" val="2920339892"/>
                  </a:ext>
                </a:extLst>
              </a:tr>
              <a:tr h="431426">
                <a:tc>
                  <a:txBody>
                    <a:bodyPr/>
                    <a:lstStyle/>
                    <a:p>
                      <a:pPr algn="l">
                        <a:buNone/>
                      </a:pPr>
                      <a:r>
                        <a:rPr lang="en-GB" sz="2000" noProof="0" dirty="0">
                          <a:effectLst/>
                          <a:latin typeface="+mj-ea"/>
                          <a:ea typeface="+mj-ea"/>
                        </a:rPr>
                        <a:t>How?</a:t>
                      </a:r>
                    </a:p>
                  </a:txBody>
                  <a:tcPr marL="38100" marR="38100" marT="38100" marB="38100" anchor="ctr">
                    <a:lnB w="12700" cap="flat" cmpd="sng" algn="ctr">
                      <a:solidFill>
                        <a:schemeClr val="tx1"/>
                      </a:solidFill>
                      <a:prstDash val="solid"/>
                      <a:round/>
                      <a:headEnd type="none" w="med" len="med"/>
                      <a:tailEnd type="none" w="med" len="med"/>
                    </a:lnB>
                  </a:tcPr>
                </a:tc>
                <a:tc>
                  <a:txBody>
                    <a:bodyPr/>
                    <a:lstStyle/>
                    <a:p>
                      <a:pPr algn="l">
                        <a:buNone/>
                      </a:pPr>
                      <a:r>
                        <a:rPr lang="en-GB" sz="2000" noProof="0" dirty="0">
                          <a:effectLst/>
                          <a:latin typeface="+mj-ea"/>
                          <a:ea typeface="+mj-ea"/>
                        </a:rPr>
                        <a:t>Scheduled review</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noProof="0" dirty="0">
                          <a:effectLst/>
                          <a:latin typeface="+mj-ea"/>
                          <a:ea typeface="+mj-ea"/>
                        </a:rPr>
                        <a:t>Proactive review</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noProof="0" dirty="0">
                          <a:effectLst/>
                          <a:latin typeface="+mj-ea"/>
                          <a:ea typeface="+mj-ea"/>
                        </a:rPr>
                        <a:t>Regular rounds</a:t>
                      </a:r>
                    </a:p>
                  </a:txBody>
                  <a:tcPr marL="38100" marR="38100" marT="38100" marB="38100" anchor="ctr">
                    <a:lnB w="12700" cap="flat" cmpd="sng" algn="ctr">
                      <a:solidFill>
                        <a:schemeClr val="tx1"/>
                      </a:solidFill>
                      <a:prstDash val="solid"/>
                      <a:round/>
                      <a:headEnd type="none" w="med" len="med"/>
                      <a:tailEnd type="none" w="med" len="med"/>
                    </a:lnB>
                    <a:noFill/>
                  </a:tcPr>
                </a:tc>
                <a:tc>
                  <a:txBody>
                    <a:bodyPr/>
                    <a:lstStyle/>
                    <a:p>
                      <a:pPr algn="l">
                        <a:buNone/>
                      </a:pPr>
                      <a:r>
                        <a:rPr lang="en-GB" sz="2000" noProof="0" dirty="0">
                          <a:effectLst/>
                          <a:latin typeface="+mj-ea"/>
                          <a:ea typeface="+mj-ea"/>
                        </a:rPr>
                        <a:t>Escalation + follow-up</a:t>
                      </a:r>
                    </a:p>
                  </a:txBody>
                  <a:tcPr marL="38100" marR="38100" marT="38100" marB="3810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2949153"/>
                  </a:ext>
                </a:extLst>
              </a:tr>
            </a:tbl>
          </a:graphicData>
        </a:graphic>
      </p:graphicFrame>
      <p:sp>
        <p:nvSpPr>
          <p:cNvPr id="24" name="テキスト ボックス 23">
            <a:extLst>
              <a:ext uri="{FF2B5EF4-FFF2-40B4-BE49-F238E27FC236}">
                <a16:creationId xmlns:a16="http://schemas.microsoft.com/office/drawing/2014/main" id="{0694D6A7-5D03-7B7C-1C3C-9F3222454B89}"/>
              </a:ext>
            </a:extLst>
          </p:cNvPr>
          <p:cNvSpPr txBox="1"/>
          <p:nvPr/>
        </p:nvSpPr>
        <p:spPr>
          <a:xfrm>
            <a:off x="5848940" y="5883384"/>
            <a:ext cx="5838922" cy="369332"/>
          </a:xfrm>
          <a:prstGeom prst="rect">
            <a:avLst/>
          </a:prstGeom>
          <a:noFill/>
        </p:spPr>
        <p:txBody>
          <a:bodyPr wrap="square">
            <a:spAutoFit/>
          </a:bodyPr>
          <a:lstStyle/>
          <a:p>
            <a:r>
              <a:rPr lang="en-GB" sz="1800" noProof="0" dirty="0">
                <a:latin typeface="+mj-ea"/>
                <a:ea typeface="+mj-ea"/>
              </a:rPr>
              <a:t>Rapid response team (RRT) / medical emergency team (MET)</a:t>
            </a:r>
          </a:p>
        </p:txBody>
      </p:sp>
      <p:sp>
        <p:nvSpPr>
          <p:cNvPr id="6" name="テキスト ボックス 5">
            <a:extLst>
              <a:ext uri="{FF2B5EF4-FFF2-40B4-BE49-F238E27FC236}">
                <a16:creationId xmlns:a16="http://schemas.microsoft.com/office/drawing/2014/main" id="{6F5E1AE9-67F0-7204-E71D-1A7286685B01}"/>
              </a:ext>
            </a:extLst>
          </p:cNvPr>
          <p:cNvSpPr txBox="1"/>
          <p:nvPr/>
        </p:nvSpPr>
        <p:spPr>
          <a:xfrm>
            <a:off x="583768" y="2055332"/>
            <a:ext cx="9417249" cy="430887"/>
          </a:xfrm>
          <a:prstGeom prst="rect">
            <a:avLst/>
          </a:prstGeom>
          <a:noFill/>
        </p:spPr>
        <p:txBody>
          <a:bodyPr wrap="square">
            <a:spAutoFit/>
          </a:bodyPr>
          <a:lstStyle/>
          <a:p>
            <a:r>
              <a:rPr lang="en-GB" sz="2200" b="1" noProof="0" dirty="0">
                <a:latin typeface="+mn-ea"/>
              </a:rPr>
              <a:t>Workforce models, roles, and education vary across organisations in Japan.</a:t>
            </a:r>
            <a:endParaRPr lang="en-GB" sz="2200" noProof="0" dirty="0"/>
          </a:p>
        </p:txBody>
      </p:sp>
      <p:sp>
        <p:nvSpPr>
          <p:cNvPr id="7" name="テキスト ボックス 6">
            <a:extLst>
              <a:ext uri="{FF2B5EF4-FFF2-40B4-BE49-F238E27FC236}">
                <a16:creationId xmlns:a16="http://schemas.microsoft.com/office/drawing/2014/main" id="{B6C9433B-450A-9C09-5880-C27019E2904C}"/>
              </a:ext>
            </a:extLst>
          </p:cNvPr>
          <p:cNvSpPr txBox="1"/>
          <p:nvPr/>
        </p:nvSpPr>
        <p:spPr>
          <a:xfrm>
            <a:off x="0" y="997458"/>
            <a:ext cx="12117202" cy="800219"/>
          </a:xfrm>
          <a:prstGeom prst="rect">
            <a:avLst/>
          </a:prstGeom>
          <a:solidFill>
            <a:schemeClr val="tx2"/>
          </a:solidFill>
        </p:spPr>
        <p:txBody>
          <a:bodyPr wrap="square">
            <a:spAutoFit/>
          </a:bodyPr>
          <a:lstStyle/>
          <a:p>
            <a:pPr algn="ctr"/>
            <a:endParaRPr lang="en-GB" altLang="ja-JP" sz="800" b="1" dirty="0">
              <a:solidFill>
                <a:schemeClr val="bg1"/>
              </a:solidFill>
              <a:latin typeface="+mn-ea"/>
            </a:endParaRPr>
          </a:p>
          <a:p>
            <a:pPr algn="ctr"/>
            <a:r>
              <a:rPr lang="en-GB" altLang="ja-JP" sz="3000" b="1" dirty="0">
                <a:solidFill>
                  <a:schemeClr val="bg1"/>
                </a:solidFill>
                <a:latin typeface="+mn-ea"/>
              </a:rPr>
              <a:t>CCO delivery remains diverse, with no single standardised national model.</a:t>
            </a:r>
          </a:p>
          <a:p>
            <a:pPr algn="ctr"/>
            <a:endParaRPr lang="en-GB" altLang="ja-JP" sz="800" b="1" dirty="0">
              <a:solidFill>
                <a:schemeClr val="bg1"/>
              </a:solidFill>
              <a:latin typeface="+mn-ea"/>
            </a:endParaRPr>
          </a:p>
        </p:txBody>
      </p:sp>
      <p:sp>
        <p:nvSpPr>
          <p:cNvPr id="8" name="正方形/長方形 7">
            <a:extLst>
              <a:ext uri="{FF2B5EF4-FFF2-40B4-BE49-F238E27FC236}">
                <a16:creationId xmlns:a16="http://schemas.microsoft.com/office/drawing/2014/main" id="{B9BFB1F7-E76D-BC5D-5226-861EABCD81BF}"/>
              </a:ext>
            </a:extLst>
          </p:cNvPr>
          <p:cNvSpPr/>
          <p:nvPr/>
        </p:nvSpPr>
        <p:spPr>
          <a:xfrm>
            <a:off x="10375790" y="101428"/>
            <a:ext cx="1572882"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a:p>
        </p:txBody>
      </p:sp>
    </p:spTree>
    <p:extLst>
      <p:ext uri="{BB962C8B-B14F-4D97-AF65-F5344CB8AC3E}">
        <p14:creationId xmlns:p14="http://schemas.microsoft.com/office/powerpoint/2010/main" val="2335417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E3F98-1826-0981-0F91-82E520FD0A58}"/>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FA2C6434-28EE-DA51-F779-A635667E5C26}"/>
              </a:ext>
            </a:extLst>
          </p:cNvPr>
          <p:cNvSpPr>
            <a:spLocks noGrp="1"/>
          </p:cNvSpPr>
          <p:nvPr>
            <p:ph type="title"/>
          </p:nvPr>
        </p:nvSpPr>
        <p:spPr>
          <a:xfrm>
            <a:off x="188843" y="272360"/>
            <a:ext cx="11101198" cy="811528"/>
          </a:xfrm>
        </p:spPr>
        <p:txBody>
          <a:bodyPr>
            <a:noAutofit/>
          </a:bodyPr>
          <a:lstStyle/>
          <a:p>
            <a:r>
              <a:rPr lang="en-GB" noProof="0" dirty="0"/>
              <a:t>Local Examples: </a:t>
            </a:r>
            <a:r>
              <a:rPr lang="en-GB" altLang="ja-JP" sz="2800" dirty="0"/>
              <a:t>Empowering nurses for person-centred CCO</a:t>
            </a:r>
            <a:br>
              <a:rPr lang="en-GB" noProof="0" dirty="0">
                <a:latin typeface="+mj-ea"/>
              </a:rPr>
            </a:br>
            <a:endParaRPr lang="en-GB" sz="2800" noProof="0" dirty="0">
              <a:latin typeface="+mj-ea"/>
              <a:ea typeface="+mj-ea"/>
            </a:endParaRPr>
          </a:p>
        </p:txBody>
      </p:sp>
      <p:sp>
        <p:nvSpPr>
          <p:cNvPr id="43" name="テキスト ボックス 42">
            <a:extLst>
              <a:ext uri="{FF2B5EF4-FFF2-40B4-BE49-F238E27FC236}">
                <a16:creationId xmlns:a16="http://schemas.microsoft.com/office/drawing/2014/main" id="{0D93A30E-9BD7-5427-42C1-715D986016EE}"/>
              </a:ext>
            </a:extLst>
          </p:cNvPr>
          <p:cNvSpPr txBox="1"/>
          <p:nvPr/>
        </p:nvSpPr>
        <p:spPr>
          <a:xfrm>
            <a:off x="132619" y="2377792"/>
            <a:ext cx="5770843" cy="430887"/>
          </a:xfrm>
          <a:prstGeom prst="rect">
            <a:avLst/>
          </a:prstGeom>
          <a:noFill/>
        </p:spPr>
        <p:txBody>
          <a:bodyPr wrap="square">
            <a:spAutoFit/>
          </a:bodyPr>
          <a:lstStyle/>
          <a:p>
            <a:r>
              <a:rPr lang="en-GB" sz="2200" b="1" noProof="0" dirty="0">
                <a:latin typeface="+mn-ea"/>
              </a:rPr>
              <a:t>A Nurse-Led CCO Model Using Automated EWS</a:t>
            </a:r>
          </a:p>
        </p:txBody>
      </p:sp>
      <p:sp>
        <p:nvSpPr>
          <p:cNvPr id="13" name="テキスト ボックス 12">
            <a:extLst>
              <a:ext uri="{FF2B5EF4-FFF2-40B4-BE49-F238E27FC236}">
                <a16:creationId xmlns:a16="http://schemas.microsoft.com/office/drawing/2014/main" id="{3A2D60C1-F5B8-F781-AC93-3C75DE0A84B9}"/>
              </a:ext>
            </a:extLst>
          </p:cNvPr>
          <p:cNvSpPr txBox="1"/>
          <p:nvPr/>
        </p:nvSpPr>
        <p:spPr>
          <a:xfrm>
            <a:off x="188843" y="1588839"/>
            <a:ext cx="6064435" cy="830997"/>
          </a:xfrm>
          <a:prstGeom prst="rect">
            <a:avLst/>
          </a:prstGeom>
          <a:noFill/>
          <a:ln>
            <a:noFill/>
          </a:ln>
        </p:spPr>
        <p:txBody>
          <a:bodyPr wrap="square">
            <a:spAutoFit/>
          </a:bodyPr>
          <a:lstStyle/>
          <a:p>
            <a:r>
              <a:rPr lang="en-GB" noProof="0" dirty="0">
                <a:latin typeface="+mn-ea"/>
              </a:rPr>
              <a:t>University Hospital, </a:t>
            </a:r>
            <a:r>
              <a:rPr lang="en-GB" sz="2400" b="1" noProof="0" dirty="0">
                <a:latin typeface="+mn-ea"/>
              </a:rPr>
              <a:t>Kyoto </a:t>
            </a:r>
            <a:r>
              <a:rPr lang="en-GB" dirty="0">
                <a:latin typeface="+mn-ea"/>
              </a:rPr>
              <a:t>Prefectural</a:t>
            </a:r>
            <a:r>
              <a:rPr lang="en-GB" noProof="0" dirty="0">
                <a:latin typeface="+mn-ea"/>
              </a:rPr>
              <a:t> University of Medicine</a:t>
            </a:r>
          </a:p>
          <a:p>
            <a:r>
              <a:rPr lang="en-GB" sz="2200" i="1" noProof="0" dirty="0">
                <a:latin typeface="+mn-ea"/>
              </a:rPr>
              <a:t>2019–2020</a:t>
            </a:r>
            <a:r>
              <a:rPr lang="en-GB" sz="2400" i="1" noProof="0" dirty="0">
                <a:latin typeface="+mn-ea"/>
              </a:rPr>
              <a:t>   </a:t>
            </a:r>
            <a:r>
              <a:rPr lang="en-GB" sz="2400" noProof="0" dirty="0">
                <a:latin typeface="+mn-ea"/>
              </a:rPr>
              <a:t>— </a:t>
            </a:r>
            <a:r>
              <a:rPr lang="en-GB" sz="2400" b="1" noProof="0" dirty="0">
                <a:latin typeface="+mn-ea"/>
              </a:rPr>
              <a:t>creating the capability</a:t>
            </a:r>
          </a:p>
        </p:txBody>
      </p:sp>
      <p:sp>
        <p:nvSpPr>
          <p:cNvPr id="15" name="テキスト ボックス 14">
            <a:extLst>
              <a:ext uri="{FF2B5EF4-FFF2-40B4-BE49-F238E27FC236}">
                <a16:creationId xmlns:a16="http://schemas.microsoft.com/office/drawing/2014/main" id="{F0745F39-6EEF-6256-E9CA-57FCB3644673}"/>
              </a:ext>
            </a:extLst>
          </p:cNvPr>
          <p:cNvSpPr txBox="1"/>
          <p:nvPr/>
        </p:nvSpPr>
        <p:spPr>
          <a:xfrm>
            <a:off x="6589727" y="1555565"/>
            <a:ext cx="5260038" cy="830997"/>
          </a:xfrm>
          <a:prstGeom prst="rect">
            <a:avLst/>
          </a:prstGeom>
          <a:noFill/>
          <a:ln>
            <a:noFill/>
          </a:ln>
        </p:spPr>
        <p:txBody>
          <a:bodyPr wrap="square">
            <a:spAutoFit/>
          </a:bodyPr>
          <a:lstStyle/>
          <a:p>
            <a:r>
              <a:rPr lang="en-GB" noProof="0" dirty="0">
                <a:latin typeface="+mn-ea"/>
              </a:rPr>
              <a:t>Institution of Science </a:t>
            </a:r>
            <a:r>
              <a:rPr lang="en-GB" sz="2400" b="1" noProof="0" dirty="0">
                <a:latin typeface="+mn-ea"/>
              </a:rPr>
              <a:t>Tokyo </a:t>
            </a:r>
            <a:r>
              <a:rPr lang="en-GB" noProof="0" dirty="0">
                <a:latin typeface="+mn-ea"/>
              </a:rPr>
              <a:t>Hospital</a:t>
            </a:r>
          </a:p>
          <a:p>
            <a:r>
              <a:rPr lang="en-GB" sz="2200" i="1" noProof="0" dirty="0">
                <a:latin typeface="+mn-ea"/>
              </a:rPr>
              <a:t>2021 onwards  </a:t>
            </a:r>
            <a:r>
              <a:rPr lang="en-GB" sz="2400" b="1" noProof="0" dirty="0">
                <a:latin typeface="+mn-ea"/>
              </a:rPr>
              <a:t>— changing how it is used</a:t>
            </a:r>
          </a:p>
        </p:txBody>
      </p:sp>
      <p:sp>
        <p:nvSpPr>
          <p:cNvPr id="19" name="テキスト ボックス 18">
            <a:extLst>
              <a:ext uri="{FF2B5EF4-FFF2-40B4-BE49-F238E27FC236}">
                <a16:creationId xmlns:a16="http://schemas.microsoft.com/office/drawing/2014/main" id="{884D0DC2-6822-4832-06FA-7EDEF56328E9}"/>
              </a:ext>
            </a:extLst>
          </p:cNvPr>
          <p:cNvSpPr txBox="1"/>
          <p:nvPr/>
        </p:nvSpPr>
        <p:spPr>
          <a:xfrm>
            <a:off x="6664998" y="2383494"/>
            <a:ext cx="5260038" cy="430887"/>
          </a:xfrm>
          <a:prstGeom prst="rect">
            <a:avLst/>
          </a:prstGeom>
          <a:noFill/>
        </p:spPr>
        <p:txBody>
          <a:bodyPr wrap="square">
            <a:spAutoFit/>
          </a:bodyPr>
          <a:lstStyle/>
          <a:p>
            <a:r>
              <a:rPr lang="en-GB" sz="2200" b="1" noProof="0" dirty="0">
                <a:latin typeface="+mn-ea"/>
              </a:rPr>
              <a:t>NEWS embedded in proactive CCOT rounds</a:t>
            </a:r>
          </a:p>
        </p:txBody>
      </p:sp>
      <p:sp>
        <p:nvSpPr>
          <p:cNvPr id="21" name="正方形/長方形 20">
            <a:extLst>
              <a:ext uri="{FF2B5EF4-FFF2-40B4-BE49-F238E27FC236}">
                <a16:creationId xmlns:a16="http://schemas.microsoft.com/office/drawing/2014/main" id="{CF14F76D-B092-9741-9E00-2CDC09ECB516}"/>
              </a:ext>
            </a:extLst>
          </p:cNvPr>
          <p:cNvSpPr/>
          <p:nvPr/>
        </p:nvSpPr>
        <p:spPr>
          <a:xfrm>
            <a:off x="6348502" y="2911935"/>
            <a:ext cx="5600170" cy="1183487"/>
          </a:xfrm>
          <a:prstGeom prst="rect">
            <a:avLst/>
          </a:prstGeom>
          <a:solidFill>
            <a:schemeClr val="bg1"/>
          </a:solidFill>
          <a:ln w="57150">
            <a:solidFill>
              <a:schemeClr val="accent3">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t"/>
          <a:lstStyle/>
          <a:p>
            <a:pPr marL="457200" lvl="0" indent="-457200">
              <a:buFont typeface="+mj-lt"/>
              <a:buAutoNum type="arabicPeriod"/>
              <a:defRPr/>
            </a:pPr>
            <a:r>
              <a:rPr kumimoji="1" lang="en-GB" sz="2200" b="1" noProof="0" dirty="0">
                <a:solidFill>
                  <a:prstClr val="black"/>
                </a:solidFill>
                <a:latin typeface="+mj-ea"/>
                <a:ea typeface="+mj-ea"/>
              </a:rPr>
              <a:t>Interpreting changes in vital signs together</a:t>
            </a:r>
          </a:p>
          <a:p>
            <a:pPr marL="457200" lvl="0" indent="-457200">
              <a:buFont typeface="+mj-lt"/>
              <a:buAutoNum type="arabicPeriod"/>
              <a:defRPr/>
            </a:pPr>
            <a:r>
              <a:rPr kumimoji="1" lang="en-GB" sz="2200" b="1" noProof="0" dirty="0">
                <a:solidFill>
                  <a:prstClr val="black"/>
                </a:solidFill>
                <a:latin typeface="+mj-ea"/>
                <a:ea typeface="+mj-ea"/>
              </a:rPr>
              <a:t>Encouraging</a:t>
            </a:r>
            <a:r>
              <a:rPr kumimoji="1" lang="en-GB" sz="2200" b="1" i="0" u="none" strike="noStrike" kern="1200" cap="none" spc="0" normalizeH="0" baseline="0" noProof="0" dirty="0">
                <a:ln>
                  <a:noFill/>
                </a:ln>
                <a:solidFill>
                  <a:prstClr val="black"/>
                </a:solidFill>
                <a:effectLst/>
                <a:uLnTx/>
                <a:uFillTx/>
                <a:latin typeface="+mj-ea"/>
                <a:ea typeface="+mj-ea"/>
                <a:cs typeface="+mn-cs"/>
              </a:rPr>
              <a:t> nurses to voice concerns</a:t>
            </a:r>
          </a:p>
          <a:p>
            <a:pPr marL="457200" lvl="0" indent="-457200">
              <a:buFont typeface="+mj-lt"/>
              <a:buAutoNum type="arabicPeriod"/>
              <a:defRPr/>
            </a:pPr>
            <a:r>
              <a:rPr kumimoji="1" lang="en-GB" sz="2200" b="1" i="0" u="none" strike="noStrike" kern="1200" cap="none" spc="0" normalizeH="0" baseline="0" noProof="0" dirty="0">
                <a:ln>
                  <a:noFill/>
                </a:ln>
                <a:solidFill>
                  <a:prstClr val="black"/>
                </a:solidFill>
                <a:effectLst/>
                <a:uLnTx/>
                <a:uFillTx/>
                <a:latin typeface="+mj-ea"/>
                <a:ea typeface="+mj-ea"/>
                <a:cs typeface="+mn-cs"/>
              </a:rPr>
              <a:t>Sharing patient and ward context</a:t>
            </a:r>
          </a:p>
        </p:txBody>
      </p:sp>
      <p:grpSp>
        <p:nvGrpSpPr>
          <p:cNvPr id="35" name="グループ化 34">
            <a:extLst>
              <a:ext uri="{FF2B5EF4-FFF2-40B4-BE49-F238E27FC236}">
                <a16:creationId xmlns:a16="http://schemas.microsoft.com/office/drawing/2014/main" id="{44E08491-CE6C-FC55-CF3E-8AD25ABFDBBF}"/>
              </a:ext>
            </a:extLst>
          </p:cNvPr>
          <p:cNvGrpSpPr/>
          <p:nvPr/>
        </p:nvGrpSpPr>
        <p:grpSpPr>
          <a:xfrm>
            <a:off x="7186731" y="4246017"/>
            <a:ext cx="4657871" cy="1752178"/>
            <a:chOff x="5834446" y="2638020"/>
            <a:chExt cx="4657871" cy="1752178"/>
          </a:xfrm>
        </p:grpSpPr>
        <p:pic>
          <p:nvPicPr>
            <p:cNvPr id="27" name="図 26" descr="The image depicts a flowchart where Ward leads to Leader Nurse, which then branches into ICU Nurse + Intensivist, who is in charge of a Patient, and further leads to NEWS.&#10;&#10;AI 生成コンテンツは誤りを含む可能性があります。">
              <a:extLst>
                <a:ext uri="{FF2B5EF4-FFF2-40B4-BE49-F238E27FC236}">
                  <a16:creationId xmlns:a16="http://schemas.microsoft.com/office/drawing/2014/main" id="{8A7B53E5-5394-BFB4-9469-23625D383395}"/>
                </a:ext>
              </a:extLst>
            </p:cNvPr>
            <p:cNvPicPr>
              <a:picLocks noChangeAspect="1"/>
            </p:cNvPicPr>
            <p:nvPr/>
          </p:nvPicPr>
          <p:blipFill>
            <a:blip r:embed="rId3"/>
            <a:stretch>
              <a:fillRect/>
            </a:stretch>
          </p:blipFill>
          <p:spPr>
            <a:xfrm>
              <a:off x="5834446" y="2638020"/>
              <a:ext cx="4657871" cy="1752178"/>
            </a:xfrm>
            <a:prstGeom prst="rect">
              <a:avLst/>
            </a:prstGeom>
          </p:spPr>
        </p:pic>
        <p:sp>
          <p:nvSpPr>
            <p:cNvPr id="30" name="正方形/長方形 29">
              <a:extLst>
                <a:ext uri="{FF2B5EF4-FFF2-40B4-BE49-F238E27FC236}">
                  <a16:creationId xmlns:a16="http://schemas.microsoft.com/office/drawing/2014/main" id="{2BB8F71E-8291-499E-870E-2E28FE0CDEFE}"/>
                </a:ext>
              </a:extLst>
            </p:cNvPr>
            <p:cNvSpPr/>
            <p:nvPr/>
          </p:nvSpPr>
          <p:spPr>
            <a:xfrm>
              <a:off x="7726624" y="4090609"/>
              <a:ext cx="873512" cy="21544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GB" sz="1000" b="1" noProof="0" dirty="0"/>
                <a:t>NEWS App</a:t>
              </a:r>
            </a:p>
          </p:txBody>
        </p:sp>
      </p:grpSp>
      <p:graphicFrame>
        <p:nvGraphicFramePr>
          <p:cNvPr id="23" name="表 22">
            <a:extLst>
              <a:ext uri="{FF2B5EF4-FFF2-40B4-BE49-F238E27FC236}">
                <a16:creationId xmlns:a16="http://schemas.microsoft.com/office/drawing/2014/main" id="{CE59257D-6BB0-F172-9876-7C89F243C533}"/>
              </a:ext>
            </a:extLst>
          </p:cNvPr>
          <p:cNvGraphicFramePr>
            <a:graphicFrameLocks noGrp="1"/>
          </p:cNvGraphicFramePr>
          <p:nvPr>
            <p:extLst>
              <p:ext uri="{D42A27DB-BD31-4B8C-83A1-F6EECF244321}">
                <p14:modId xmlns:p14="http://schemas.microsoft.com/office/powerpoint/2010/main" val="1498153668"/>
              </p:ext>
            </p:extLst>
          </p:nvPr>
        </p:nvGraphicFramePr>
        <p:xfrm>
          <a:off x="6745431" y="6009812"/>
          <a:ext cx="5099171" cy="746760"/>
        </p:xfrm>
        <a:graphic>
          <a:graphicData uri="http://schemas.openxmlformats.org/drawingml/2006/table">
            <a:tbl>
              <a:tblPr>
                <a:tableStyleId>{5C22544A-7EE6-4342-B048-85BDC9FD1C3A}</a:tableStyleId>
              </a:tblPr>
              <a:tblGrid>
                <a:gridCol w="5099171">
                  <a:extLst>
                    <a:ext uri="{9D8B030D-6E8A-4147-A177-3AD203B41FA5}">
                      <a16:colId xmlns:a16="http://schemas.microsoft.com/office/drawing/2014/main" val="2879673656"/>
                    </a:ext>
                  </a:extLst>
                </a:gridCol>
              </a:tblGrid>
              <a:tr h="442913">
                <a:tc>
                  <a:txBody>
                    <a:bodyPr/>
                    <a:lstStyle/>
                    <a:p>
                      <a:pPr lvl="0" algn="l">
                        <a:buNone/>
                      </a:pPr>
                      <a:r>
                        <a:rPr lang="en-GB" sz="2200" b="0" noProof="0" dirty="0">
                          <a:effectLst/>
                          <a:latin typeface="+mn-ea"/>
                          <a:ea typeface="+mn-ea"/>
                        </a:rPr>
                        <a:t>NEWS was not a strict numeric trigger. </a:t>
                      </a:r>
                    </a:p>
                    <a:p>
                      <a:pPr lvl="0" algn="l">
                        <a:buNone/>
                      </a:pPr>
                      <a:r>
                        <a:rPr lang="en-GB" sz="2200" b="0" noProof="0" dirty="0">
                          <a:effectLst/>
                          <a:latin typeface="+mn-ea"/>
                          <a:ea typeface="+mn-ea"/>
                        </a:rPr>
                        <a:t>It was used as a prompt for shared review.</a:t>
                      </a:r>
                    </a:p>
                  </a:txBody>
                  <a:tcPr marL="38100" marR="38100" marT="38100" marB="38100" anchor="ctr"/>
                </a:tc>
                <a:extLst>
                  <a:ext uri="{0D108BD9-81ED-4DB2-BD59-A6C34878D82A}">
                    <a16:rowId xmlns:a16="http://schemas.microsoft.com/office/drawing/2014/main" val="4180849964"/>
                  </a:ext>
                </a:extLst>
              </a:tr>
            </a:tbl>
          </a:graphicData>
        </a:graphic>
      </p:graphicFrame>
      <p:sp>
        <p:nvSpPr>
          <p:cNvPr id="5" name="正方形/長方形 4">
            <a:extLst>
              <a:ext uri="{FF2B5EF4-FFF2-40B4-BE49-F238E27FC236}">
                <a16:creationId xmlns:a16="http://schemas.microsoft.com/office/drawing/2014/main" id="{1740A68F-9EEF-22B9-2042-069EDF103BF7}"/>
              </a:ext>
            </a:extLst>
          </p:cNvPr>
          <p:cNvSpPr/>
          <p:nvPr/>
        </p:nvSpPr>
        <p:spPr>
          <a:xfrm>
            <a:off x="10375790" y="101428"/>
            <a:ext cx="1572882"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a:p>
        </p:txBody>
      </p:sp>
      <p:sp>
        <p:nvSpPr>
          <p:cNvPr id="50" name="テキスト ボックス 49">
            <a:extLst>
              <a:ext uri="{FF2B5EF4-FFF2-40B4-BE49-F238E27FC236}">
                <a16:creationId xmlns:a16="http://schemas.microsoft.com/office/drawing/2014/main" id="{6D956ED5-EB43-375C-3EB3-5B6626E31B0A}"/>
              </a:ext>
            </a:extLst>
          </p:cNvPr>
          <p:cNvSpPr txBox="1"/>
          <p:nvPr/>
        </p:nvSpPr>
        <p:spPr>
          <a:xfrm>
            <a:off x="1" y="895524"/>
            <a:ext cx="12095304" cy="584775"/>
          </a:xfrm>
          <a:prstGeom prst="rect">
            <a:avLst/>
          </a:prstGeom>
          <a:solidFill>
            <a:schemeClr val="tx2"/>
          </a:solidFill>
        </p:spPr>
        <p:txBody>
          <a:bodyPr wrap="square">
            <a:spAutoFit/>
          </a:bodyPr>
          <a:lstStyle/>
          <a:p>
            <a:pPr algn="ctr"/>
            <a:r>
              <a:rPr lang="en-US" sz="3200" b="1" dirty="0">
                <a:solidFill>
                  <a:schemeClr val="bg1"/>
                </a:solidFill>
                <a:latin typeface="+mj-ea"/>
                <a:ea typeface="+mj-ea"/>
              </a:rPr>
              <a:t>From automated EWS to shared review</a:t>
            </a:r>
            <a:endParaRPr lang="en-GB" sz="3200" b="1" dirty="0">
              <a:solidFill>
                <a:schemeClr val="bg1"/>
              </a:solidFill>
              <a:latin typeface="+mj-ea"/>
              <a:ea typeface="+mj-ea"/>
            </a:endParaRPr>
          </a:p>
        </p:txBody>
      </p:sp>
      <p:grpSp>
        <p:nvGrpSpPr>
          <p:cNvPr id="29" name="グループ化 28">
            <a:extLst>
              <a:ext uri="{FF2B5EF4-FFF2-40B4-BE49-F238E27FC236}">
                <a16:creationId xmlns:a16="http://schemas.microsoft.com/office/drawing/2014/main" id="{FC18B973-8135-544E-7E7A-8857359C4B7F}"/>
              </a:ext>
            </a:extLst>
          </p:cNvPr>
          <p:cNvGrpSpPr/>
          <p:nvPr/>
        </p:nvGrpSpPr>
        <p:grpSpPr>
          <a:xfrm>
            <a:off x="2739535" y="5565672"/>
            <a:ext cx="3422476" cy="843836"/>
            <a:chOff x="2849446" y="1061545"/>
            <a:chExt cx="3422476" cy="843836"/>
          </a:xfrm>
        </p:grpSpPr>
        <p:sp>
          <p:nvSpPr>
            <p:cNvPr id="8" name="Rectangle 4">
              <a:extLst>
                <a:ext uri="{FF2B5EF4-FFF2-40B4-BE49-F238E27FC236}">
                  <a16:creationId xmlns:a16="http://schemas.microsoft.com/office/drawing/2014/main" id="{0577B6D1-743D-5A62-09BA-FAE94691B7BC}"/>
                </a:ext>
              </a:extLst>
            </p:cNvPr>
            <p:cNvSpPr/>
            <p:nvPr/>
          </p:nvSpPr>
          <p:spPr>
            <a:xfrm>
              <a:off x="3370214" y="1299289"/>
              <a:ext cx="2721306" cy="45719"/>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5">
              <a:extLst>
                <a:ext uri="{FF2B5EF4-FFF2-40B4-BE49-F238E27FC236}">
                  <a16:creationId xmlns:a16="http://schemas.microsoft.com/office/drawing/2014/main" id="{AED2749E-33ED-BC5D-49CC-BC9EF5968225}"/>
                </a:ext>
              </a:extLst>
            </p:cNvPr>
            <p:cNvSpPr/>
            <p:nvPr/>
          </p:nvSpPr>
          <p:spPr>
            <a:xfrm>
              <a:off x="3257758" y="1061545"/>
              <a:ext cx="475488" cy="475488"/>
            </a:xfrm>
            <a:prstGeom prst="ellipse">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1">
              <a:extLst>
                <a:ext uri="{FF2B5EF4-FFF2-40B4-BE49-F238E27FC236}">
                  <a16:creationId xmlns:a16="http://schemas.microsoft.com/office/drawing/2014/main" id="{2F1EF767-4BC7-EFAB-1F55-53BFBF24D9F9}"/>
                </a:ext>
              </a:extLst>
            </p:cNvPr>
            <p:cNvSpPr/>
            <p:nvPr/>
          </p:nvSpPr>
          <p:spPr>
            <a:xfrm>
              <a:off x="5335484" y="1096954"/>
              <a:ext cx="475488" cy="475488"/>
            </a:xfrm>
            <a:prstGeom prst="ellipse">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テキスト ボックス 17">
              <a:extLst>
                <a:ext uri="{FF2B5EF4-FFF2-40B4-BE49-F238E27FC236}">
                  <a16:creationId xmlns:a16="http://schemas.microsoft.com/office/drawing/2014/main" id="{22890C83-20EF-C907-BD0B-A4BD32E7AD1C}"/>
                </a:ext>
              </a:extLst>
            </p:cNvPr>
            <p:cNvSpPr txBox="1"/>
            <p:nvPr/>
          </p:nvSpPr>
          <p:spPr>
            <a:xfrm>
              <a:off x="2849446" y="1536049"/>
              <a:ext cx="134715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i="0" u="none" strike="noStrike" kern="1200" cap="none" spc="0" normalizeH="0" baseline="0" noProof="0" dirty="0">
                  <a:ln>
                    <a:noFill/>
                  </a:ln>
                  <a:solidFill>
                    <a:srgbClr val="000000"/>
                  </a:solidFill>
                  <a:effectLst/>
                  <a:uLnTx/>
                  <a:uFillTx/>
                  <a:latin typeface="游ゴシック 本文"/>
                  <a:cs typeface="+mn-cs"/>
                </a:rPr>
                <a:t>2019–2020</a:t>
              </a:r>
            </a:p>
          </p:txBody>
        </p:sp>
        <p:sp>
          <p:nvSpPr>
            <p:cNvPr id="26" name="テキスト ボックス 25">
              <a:extLst>
                <a:ext uri="{FF2B5EF4-FFF2-40B4-BE49-F238E27FC236}">
                  <a16:creationId xmlns:a16="http://schemas.microsoft.com/office/drawing/2014/main" id="{BC1FE201-0070-7595-6DFB-F445E0E3ABCD}"/>
                </a:ext>
              </a:extLst>
            </p:cNvPr>
            <p:cNvSpPr txBox="1"/>
            <p:nvPr/>
          </p:nvSpPr>
          <p:spPr>
            <a:xfrm>
              <a:off x="4924767" y="1536049"/>
              <a:ext cx="134715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i="0" u="none" strike="noStrike" kern="1200" cap="none" spc="0" normalizeH="0" baseline="0" noProof="0" dirty="0">
                  <a:ln>
                    <a:noFill/>
                  </a:ln>
                  <a:solidFill>
                    <a:srgbClr val="000000"/>
                  </a:solidFill>
                  <a:effectLst/>
                  <a:uLnTx/>
                  <a:uFillTx/>
                  <a:latin typeface="游ゴシック 本文"/>
                  <a:cs typeface="+mn-cs"/>
                </a:rPr>
                <a:t>Since 2021</a:t>
              </a:r>
            </a:p>
          </p:txBody>
        </p:sp>
      </p:grpSp>
      <p:grpSp>
        <p:nvGrpSpPr>
          <p:cNvPr id="45" name="グループ化 44">
            <a:extLst>
              <a:ext uri="{FF2B5EF4-FFF2-40B4-BE49-F238E27FC236}">
                <a16:creationId xmlns:a16="http://schemas.microsoft.com/office/drawing/2014/main" id="{0002038C-A938-2351-5C2E-1165A4B682D7}"/>
              </a:ext>
            </a:extLst>
          </p:cNvPr>
          <p:cNvGrpSpPr/>
          <p:nvPr/>
        </p:nvGrpSpPr>
        <p:grpSpPr>
          <a:xfrm>
            <a:off x="797130" y="2999720"/>
            <a:ext cx="3583104" cy="2090384"/>
            <a:chOff x="661878" y="4453815"/>
            <a:chExt cx="3583104" cy="2090384"/>
          </a:xfrm>
        </p:grpSpPr>
        <p:pic>
          <p:nvPicPr>
            <p:cNvPr id="32" name="図 31" descr="The image displays a news app interface with various readings, including temperature, heart rate, respiratory rate, and blood pressure, alongside a RED score chart indicating risk levels.&#10;&#10;AI 生成コンテンツは誤りを含む可能性があります。">
              <a:extLst>
                <a:ext uri="{FF2B5EF4-FFF2-40B4-BE49-F238E27FC236}">
                  <a16:creationId xmlns:a16="http://schemas.microsoft.com/office/drawing/2014/main" id="{27E8A4EB-D1F0-122E-8DB9-06D70980319B}"/>
                </a:ext>
              </a:extLst>
            </p:cNvPr>
            <p:cNvPicPr>
              <a:picLocks noChangeAspect="1"/>
            </p:cNvPicPr>
            <p:nvPr/>
          </p:nvPicPr>
          <p:blipFill>
            <a:blip r:embed="rId4"/>
            <a:stretch>
              <a:fillRect/>
            </a:stretch>
          </p:blipFill>
          <p:spPr>
            <a:xfrm>
              <a:off x="784352" y="4526214"/>
              <a:ext cx="3460630" cy="1645349"/>
            </a:xfrm>
            <a:prstGeom prst="rect">
              <a:avLst/>
            </a:prstGeom>
          </p:spPr>
        </p:pic>
        <p:sp>
          <p:nvSpPr>
            <p:cNvPr id="39" name="テキスト ボックス 38">
              <a:extLst>
                <a:ext uri="{FF2B5EF4-FFF2-40B4-BE49-F238E27FC236}">
                  <a16:creationId xmlns:a16="http://schemas.microsoft.com/office/drawing/2014/main" id="{94770C4B-4F7B-7C40-560C-9442349E314A}"/>
                </a:ext>
              </a:extLst>
            </p:cNvPr>
            <p:cNvSpPr txBox="1"/>
            <p:nvPr/>
          </p:nvSpPr>
          <p:spPr>
            <a:xfrm>
              <a:off x="693860" y="6267200"/>
              <a:ext cx="2699955" cy="276999"/>
            </a:xfrm>
            <a:prstGeom prst="rect">
              <a:avLst/>
            </a:prstGeom>
            <a:noFill/>
          </p:spPr>
          <p:txBody>
            <a:bodyPr wrap="square">
              <a:spAutoFit/>
            </a:bodyPr>
            <a:lstStyle/>
            <a:p>
              <a:r>
                <a:rPr lang="en-GB" sz="1200" noProof="0" dirty="0">
                  <a:latin typeface="+mn-ea"/>
                </a:rPr>
                <a:t>Noguchi et al. Heliyon. 2023;9:e17155</a:t>
              </a:r>
              <a:r>
                <a:rPr lang="en-GB" sz="1200" noProof="0" dirty="0"/>
                <a:t>.</a:t>
              </a:r>
            </a:p>
          </p:txBody>
        </p:sp>
        <p:sp>
          <p:nvSpPr>
            <p:cNvPr id="3" name="テキスト ボックス 2">
              <a:extLst>
                <a:ext uri="{FF2B5EF4-FFF2-40B4-BE49-F238E27FC236}">
                  <a16:creationId xmlns:a16="http://schemas.microsoft.com/office/drawing/2014/main" id="{7EBF5DF3-37A7-1AA1-0048-5B6CDE4F0BC4}"/>
                </a:ext>
              </a:extLst>
            </p:cNvPr>
            <p:cNvSpPr txBox="1"/>
            <p:nvPr/>
          </p:nvSpPr>
          <p:spPr>
            <a:xfrm>
              <a:off x="1353815" y="6091044"/>
              <a:ext cx="2003977" cy="215444"/>
            </a:xfrm>
            <a:prstGeom prst="rect">
              <a:avLst/>
            </a:prstGeom>
            <a:noFill/>
          </p:spPr>
          <p:txBody>
            <a:bodyPr wrap="square">
              <a:spAutoFit/>
            </a:bodyPr>
            <a:lstStyle/>
            <a:p>
              <a:r>
                <a:rPr lang="en-GB" sz="800" noProof="0" dirty="0">
                  <a:latin typeface="+mn-ea"/>
                </a:rPr>
                <a:t>Royal College of Physicians. NEWS2. 2017.</a:t>
              </a:r>
            </a:p>
          </p:txBody>
        </p:sp>
        <p:sp>
          <p:nvSpPr>
            <p:cNvPr id="28" name="正方形/長方形 27">
              <a:extLst>
                <a:ext uri="{FF2B5EF4-FFF2-40B4-BE49-F238E27FC236}">
                  <a16:creationId xmlns:a16="http://schemas.microsoft.com/office/drawing/2014/main" id="{A0FC1E28-C216-D3D8-AD88-07E8BDFA5EB8}"/>
                </a:ext>
              </a:extLst>
            </p:cNvPr>
            <p:cNvSpPr/>
            <p:nvPr/>
          </p:nvSpPr>
          <p:spPr>
            <a:xfrm>
              <a:off x="1942051" y="4715861"/>
              <a:ext cx="873512" cy="21544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GB" sz="1000" b="1" noProof="0" dirty="0"/>
                <a:t>NEWS App</a:t>
              </a:r>
            </a:p>
          </p:txBody>
        </p:sp>
        <p:grpSp>
          <p:nvGrpSpPr>
            <p:cNvPr id="41" name="グループ化 40">
              <a:extLst>
                <a:ext uri="{FF2B5EF4-FFF2-40B4-BE49-F238E27FC236}">
                  <a16:creationId xmlns:a16="http://schemas.microsoft.com/office/drawing/2014/main" id="{8887F11A-D266-B917-8FCA-9ABDDA0796B7}"/>
                </a:ext>
              </a:extLst>
            </p:cNvPr>
            <p:cNvGrpSpPr/>
            <p:nvPr/>
          </p:nvGrpSpPr>
          <p:grpSpPr>
            <a:xfrm>
              <a:off x="661878" y="4453815"/>
              <a:ext cx="873512" cy="854814"/>
              <a:chOff x="586493" y="5398241"/>
              <a:chExt cx="914400" cy="914400"/>
            </a:xfrm>
          </p:grpSpPr>
          <p:sp>
            <p:nvSpPr>
              <p:cNvPr id="40" name="正方形/長方形 39">
                <a:extLst>
                  <a:ext uri="{FF2B5EF4-FFF2-40B4-BE49-F238E27FC236}">
                    <a16:creationId xmlns:a16="http://schemas.microsoft.com/office/drawing/2014/main" id="{7EC9EA24-FAEE-FD30-AD74-74DCEE044FF6}"/>
                  </a:ext>
                </a:extLst>
              </p:cNvPr>
              <p:cNvSpPr/>
              <p:nvPr/>
            </p:nvSpPr>
            <p:spPr>
              <a:xfrm>
                <a:off x="586493" y="5461175"/>
                <a:ext cx="914400" cy="712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a:p>
            </p:txBody>
          </p:sp>
          <p:pic>
            <p:nvPicPr>
              <p:cNvPr id="37" name="グラフィックス 36" descr="モニター 単色塗りつぶし">
                <a:extLst>
                  <a:ext uri="{FF2B5EF4-FFF2-40B4-BE49-F238E27FC236}">
                    <a16:creationId xmlns:a16="http://schemas.microsoft.com/office/drawing/2014/main" id="{77132BB5-6D42-EDD1-0D87-9EA98945A0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493" y="5398241"/>
                <a:ext cx="914400" cy="914400"/>
              </a:xfrm>
              <a:prstGeom prst="rect">
                <a:avLst/>
              </a:prstGeom>
            </p:spPr>
          </p:pic>
        </p:grpSp>
      </p:grpSp>
      <p:grpSp>
        <p:nvGrpSpPr>
          <p:cNvPr id="2" name="グループ化 1">
            <a:extLst>
              <a:ext uri="{FF2B5EF4-FFF2-40B4-BE49-F238E27FC236}">
                <a16:creationId xmlns:a16="http://schemas.microsoft.com/office/drawing/2014/main" id="{6C07A750-CFE6-2384-165D-569D2F572AAA}"/>
              </a:ext>
            </a:extLst>
          </p:cNvPr>
          <p:cNvGrpSpPr/>
          <p:nvPr/>
        </p:nvGrpSpPr>
        <p:grpSpPr>
          <a:xfrm>
            <a:off x="4854201" y="4141617"/>
            <a:ext cx="1357923" cy="1318741"/>
            <a:chOff x="4351487" y="4132050"/>
            <a:chExt cx="1357923" cy="1318741"/>
          </a:xfrm>
        </p:grpSpPr>
        <p:pic>
          <p:nvPicPr>
            <p:cNvPr id="6" name="グラフィックス 5" descr="2 つのピン間の経路表示 単色塗りつぶし">
              <a:extLst>
                <a:ext uri="{FF2B5EF4-FFF2-40B4-BE49-F238E27FC236}">
                  <a16:creationId xmlns:a16="http://schemas.microsoft.com/office/drawing/2014/main" id="{79B9CFC1-6848-05E1-6F4F-6D84029925C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51487" y="4142981"/>
              <a:ext cx="1307810" cy="1307810"/>
            </a:xfrm>
            <a:prstGeom prst="rect">
              <a:avLst/>
            </a:prstGeom>
          </p:spPr>
        </p:pic>
        <p:pic>
          <p:nvPicPr>
            <p:cNvPr id="7" name="グラフィックス 6" descr="マーカー 単色塗りつぶし">
              <a:extLst>
                <a:ext uri="{FF2B5EF4-FFF2-40B4-BE49-F238E27FC236}">
                  <a16:creationId xmlns:a16="http://schemas.microsoft.com/office/drawing/2014/main" id="{36CDCE0C-235E-83B3-A676-4EF669AF05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32127" y="4132050"/>
              <a:ext cx="677283" cy="677283"/>
            </a:xfrm>
            <a:prstGeom prst="rect">
              <a:avLst/>
            </a:prstGeom>
          </p:spPr>
        </p:pic>
      </p:grpSp>
    </p:spTree>
    <p:extLst>
      <p:ext uri="{BB962C8B-B14F-4D97-AF65-F5344CB8AC3E}">
        <p14:creationId xmlns:p14="http://schemas.microsoft.com/office/powerpoint/2010/main" val="3655238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7D9E-F74B-B1DE-B80D-E7B1A254BCED}"/>
            </a:ext>
          </a:extLst>
        </p:cNvPr>
        <p:cNvGrpSpPr/>
        <p:nvPr/>
      </p:nvGrpSpPr>
      <p:grpSpPr>
        <a:xfrm>
          <a:off x="0" y="0"/>
          <a:ext cx="0" cy="0"/>
          <a:chOff x="0" y="0"/>
          <a:chExt cx="0" cy="0"/>
        </a:xfrm>
      </p:grpSpPr>
      <p:sp>
        <p:nvSpPr>
          <p:cNvPr id="2" name="コンテンツ プレースホルダー 2">
            <a:extLst>
              <a:ext uri="{FF2B5EF4-FFF2-40B4-BE49-F238E27FC236}">
                <a16:creationId xmlns:a16="http://schemas.microsoft.com/office/drawing/2014/main" id="{C61C2292-E824-19FA-B646-8EB0BFE69133}"/>
              </a:ext>
            </a:extLst>
          </p:cNvPr>
          <p:cNvSpPr txBox="1">
            <a:spLocks/>
          </p:cNvSpPr>
          <p:nvPr/>
        </p:nvSpPr>
        <p:spPr>
          <a:xfrm>
            <a:off x="838200" y="1662117"/>
            <a:ext cx="10515600" cy="4662487"/>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GB" sz="2200" noProof="0" dirty="0"/>
          </a:p>
          <a:p>
            <a:pPr marL="0" indent="0">
              <a:buFont typeface="Arial" panose="020B0604020202020204" pitchFamily="34" charset="0"/>
              <a:buNone/>
            </a:pPr>
            <a:endParaRPr lang="en-GB" sz="2200" noProof="0" dirty="0"/>
          </a:p>
          <a:p>
            <a:pPr marL="0" indent="0">
              <a:buFont typeface="Arial" panose="020B0604020202020204" pitchFamily="34" charset="0"/>
              <a:buNone/>
            </a:pPr>
            <a:endParaRPr lang="en-GB" sz="2200" noProof="0" dirty="0"/>
          </a:p>
        </p:txBody>
      </p:sp>
      <p:sp>
        <p:nvSpPr>
          <p:cNvPr id="3" name="タイトル 1">
            <a:extLst>
              <a:ext uri="{FF2B5EF4-FFF2-40B4-BE49-F238E27FC236}">
                <a16:creationId xmlns:a16="http://schemas.microsoft.com/office/drawing/2014/main" id="{DE84AAEC-FD95-EAF8-87EE-8D230C19157C}"/>
              </a:ext>
            </a:extLst>
          </p:cNvPr>
          <p:cNvSpPr txBox="1">
            <a:spLocks/>
          </p:cNvSpPr>
          <p:nvPr/>
        </p:nvSpPr>
        <p:spPr>
          <a:xfrm>
            <a:off x="774590" y="353047"/>
            <a:ext cx="10515600" cy="1325563"/>
          </a:xfrm>
          <a:prstGeom prst="rect">
            <a:avLst/>
          </a:prstGeom>
        </p:spPr>
        <p:txBody>
          <a:bodyPr/>
          <a:lstStyle>
            <a:lvl1pPr algn="l" defTabSz="914400" rtl="0" eaLnBrk="1" latinLnBrk="0" hangingPunct="1">
              <a:lnSpc>
                <a:spcPct val="90000"/>
              </a:lnSpc>
              <a:spcBef>
                <a:spcPct val="0"/>
              </a:spcBef>
              <a:buNone/>
              <a:defRPr kumimoji="1" sz="3600" b="1" i="0" kern="1200">
                <a:solidFill>
                  <a:schemeClr val="tx2"/>
                </a:solidFill>
                <a:latin typeface="+mn-ea"/>
                <a:ea typeface="+mn-ea"/>
                <a:cs typeface="+mj-cs"/>
              </a:defRPr>
            </a:lvl1pPr>
          </a:lstStyle>
          <a:p>
            <a:endParaRPr lang="en-GB" noProof="0" dirty="0"/>
          </a:p>
        </p:txBody>
      </p:sp>
      <p:sp>
        <p:nvSpPr>
          <p:cNvPr id="4" name="タイトル 3">
            <a:extLst>
              <a:ext uri="{FF2B5EF4-FFF2-40B4-BE49-F238E27FC236}">
                <a16:creationId xmlns:a16="http://schemas.microsoft.com/office/drawing/2014/main" id="{328C833A-ED98-05F0-D61B-BB0FB16647D9}"/>
              </a:ext>
            </a:extLst>
          </p:cNvPr>
          <p:cNvSpPr>
            <a:spLocks noGrp="1"/>
          </p:cNvSpPr>
          <p:nvPr>
            <p:ph type="title"/>
          </p:nvPr>
        </p:nvSpPr>
        <p:spPr>
          <a:xfrm>
            <a:off x="188842" y="272361"/>
            <a:ext cx="11164957" cy="1046366"/>
          </a:xfrm>
        </p:spPr>
        <p:txBody>
          <a:bodyPr>
            <a:noAutofit/>
          </a:bodyPr>
          <a:lstStyle/>
          <a:p>
            <a:r>
              <a:rPr lang="en-US" altLang="ja-JP" dirty="0"/>
              <a:t>Evaluating a CCO Practice: </a:t>
            </a:r>
            <a:br>
              <a:rPr lang="en-US" altLang="ja-JP" sz="2800" dirty="0"/>
            </a:br>
            <a:r>
              <a:rPr lang="ja-JP" altLang="ja-JP" sz="2800" dirty="0"/>
              <a:t>Can Shared Review </a:t>
            </a:r>
            <a:r>
              <a:rPr lang="ca-ES" altLang="ja-JP" sz="2800" dirty="0"/>
              <a:t> Help </a:t>
            </a:r>
            <a:r>
              <a:rPr lang="ja-JP" altLang="ja-JP" sz="2800" dirty="0"/>
              <a:t>Sustain Escalation Under Operational Pressure?</a:t>
            </a:r>
            <a:endParaRPr lang="en-GB" sz="2800" noProof="0" dirty="0">
              <a:latin typeface="+mj-ea"/>
              <a:ea typeface="+mj-ea"/>
            </a:endParaRPr>
          </a:p>
        </p:txBody>
      </p:sp>
      <p:sp>
        <p:nvSpPr>
          <p:cNvPr id="19" name="テキスト ボックス 18">
            <a:extLst>
              <a:ext uri="{FF2B5EF4-FFF2-40B4-BE49-F238E27FC236}">
                <a16:creationId xmlns:a16="http://schemas.microsoft.com/office/drawing/2014/main" id="{484ECCD9-A39E-9FE8-76A6-AFF13DF40F26}"/>
              </a:ext>
            </a:extLst>
          </p:cNvPr>
          <p:cNvSpPr txBox="1"/>
          <p:nvPr/>
        </p:nvSpPr>
        <p:spPr>
          <a:xfrm>
            <a:off x="7204760" y="6393666"/>
            <a:ext cx="4843462" cy="400110"/>
          </a:xfrm>
          <a:prstGeom prst="rect">
            <a:avLst/>
          </a:prstGeom>
          <a:noFill/>
        </p:spPr>
        <p:txBody>
          <a:bodyPr wrap="square">
            <a:spAutoFit/>
          </a:bodyPr>
          <a:lstStyle/>
          <a:p>
            <a:r>
              <a:rPr lang="ja-JP" altLang="ja-JP" sz="2000" b="1" dirty="0">
                <a:solidFill>
                  <a:schemeClr val="accent1">
                    <a:lumMod val="50000"/>
                  </a:schemeClr>
                </a:solidFill>
                <a:latin typeface="+mn-ea"/>
              </a:rPr>
              <a:t>Unpublished data; manuscript under review</a:t>
            </a:r>
            <a:endParaRPr lang="en-GB" sz="2000" b="1" dirty="0">
              <a:solidFill>
                <a:schemeClr val="accent1">
                  <a:lumMod val="50000"/>
                </a:schemeClr>
              </a:solidFill>
              <a:latin typeface="+mn-ea"/>
            </a:endParaRPr>
          </a:p>
        </p:txBody>
      </p:sp>
      <p:sp>
        <p:nvSpPr>
          <p:cNvPr id="6" name="テキスト ボックス 5">
            <a:extLst>
              <a:ext uri="{FF2B5EF4-FFF2-40B4-BE49-F238E27FC236}">
                <a16:creationId xmlns:a16="http://schemas.microsoft.com/office/drawing/2014/main" id="{BEF3DD04-642A-9253-D78D-425462F76530}"/>
              </a:ext>
            </a:extLst>
          </p:cNvPr>
          <p:cNvSpPr txBox="1"/>
          <p:nvPr/>
        </p:nvSpPr>
        <p:spPr>
          <a:xfrm>
            <a:off x="0" y="1441474"/>
            <a:ext cx="12099455" cy="1169551"/>
          </a:xfrm>
          <a:prstGeom prst="rect">
            <a:avLst/>
          </a:prstGeom>
          <a:solidFill>
            <a:schemeClr val="tx2"/>
          </a:solidFill>
        </p:spPr>
        <p:txBody>
          <a:bodyPr wrap="square">
            <a:spAutoFit/>
          </a:bodyPr>
          <a:lstStyle/>
          <a:p>
            <a:pPr algn="ctr"/>
            <a:r>
              <a:rPr lang="en-US" sz="2400" b="1" dirty="0">
                <a:solidFill>
                  <a:schemeClr val="bg1"/>
                </a:solidFill>
              </a:rPr>
              <a:t>Nurse-triggered RRS calls were above pre-implementation levels across follow-up</a:t>
            </a:r>
          </a:p>
          <a:p>
            <a:pPr algn="ctr"/>
            <a:r>
              <a:rPr lang="en-US" sz="2400" b="1" dirty="0">
                <a:solidFill>
                  <a:schemeClr val="bg1"/>
                </a:solidFill>
              </a:rPr>
              <a:t>Not statistically significant.</a:t>
            </a:r>
          </a:p>
          <a:p>
            <a:pPr algn="ctr"/>
            <a:r>
              <a:rPr lang="en-US" sz="2200" dirty="0">
                <a:solidFill>
                  <a:schemeClr val="bg1"/>
                </a:solidFill>
              </a:rPr>
              <a:t>Observational longitudinal implementation study, 2021–2024</a:t>
            </a:r>
          </a:p>
        </p:txBody>
      </p:sp>
      <p:sp>
        <p:nvSpPr>
          <p:cNvPr id="8" name="テキスト ボックス 7">
            <a:extLst>
              <a:ext uri="{FF2B5EF4-FFF2-40B4-BE49-F238E27FC236}">
                <a16:creationId xmlns:a16="http://schemas.microsoft.com/office/drawing/2014/main" id="{BA61AE33-FBAB-8519-E0FE-B39705F59247}"/>
              </a:ext>
            </a:extLst>
          </p:cNvPr>
          <p:cNvSpPr txBox="1"/>
          <p:nvPr/>
        </p:nvSpPr>
        <p:spPr>
          <a:xfrm>
            <a:off x="238556" y="2752004"/>
            <a:ext cx="6562003" cy="707886"/>
          </a:xfrm>
          <a:prstGeom prst="rect">
            <a:avLst/>
          </a:prstGeom>
          <a:noFill/>
        </p:spPr>
        <p:txBody>
          <a:bodyPr wrap="square">
            <a:spAutoFit/>
          </a:bodyPr>
          <a:lstStyle/>
          <a:p>
            <a:r>
              <a:rPr lang="en-US" sz="2000" dirty="0">
                <a:latin typeface="+mn-ea"/>
              </a:rPr>
              <a:t>Implementation: NEWS embedded in proactive CCOT rounds</a:t>
            </a:r>
          </a:p>
          <a:p>
            <a:r>
              <a:rPr lang="en-US" sz="2000" dirty="0">
                <a:latin typeface="+mn-ea"/>
              </a:rPr>
              <a:t>Context: rising hospital bed occupancy after COVID-19</a:t>
            </a:r>
            <a:endParaRPr lang="en-GB" sz="2000" dirty="0">
              <a:latin typeface="+mn-ea"/>
            </a:endParaRPr>
          </a:p>
        </p:txBody>
      </p:sp>
      <p:pic>
        <p:nvPicPr>
          <p:cNvPr id="23" name="図 22" descr="The graph illustrates the percentage of bed occupancy in a hospital over a five-year period, starting from 0-12 months up to 24-36 months.&#10;&#10;AI 生成コンテンツは誤りを含む可能性があります。">
            <a:extLst>
              <a:ext uri="{FF2B5EF4-FFF2-40B4-BE49-F238E27FC236}">
                <a16:creationId xmlns:a16="http://schemas.microsoft.com/office/drawing/2014/main" id="{C2885743-7158-2FCD-0626-94B772DBEEFB}"/>
              </a:ext>
            </a:extLst>
          </p:cNvPr>
          <p:cNvPicPr>
            <a:picLocks noChangeAspect="1"/>
          </p:cNvPicPr>
          <p:nvPr/>
        </p:nvPicPr>
        <p:blipFill>
          <a:blip r:embed="rId3"/>
          <a:srcRect r="17145" b="3583"/>
          <a:stretch>
            <a:fillRect/>
          </a:stretch>
        </p:blipFill>
        <p:spPr>
          <a:xfrm>
            <a:off x="369707" y="3415060"/>
            <a:ext cx="3001836" cy="2001466"/>
          </a:xfrm>
          <a:prstGeom prst="rect">
            <a:avLst/>
          </a:prstGeom>
        </p:spPr>
      </p:pic>
      <p:pic>
        <p:nvPicPr>
          <p:cNvPr id="21" name="グラフィックス 20" descr="睡眠 単色塗りつぶし">
            <a:extLst>
              <a:ext uri="{FF2B5EF4-FFF2-40B4-BE49-F238E27FC236}">
                <a16:creationId xmlns:a16="http://schemas.microsoft.com/office/drawing/2014/main" id="{71B95F29-CA93-5B7E-1EDE-244A5BF5CD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84325" y="4281483"/>
            <a:ext cx="797723" cy="797723"/>
          </a:xfrm>
          <a:prstGeom prst="rect">
            <a:avLst/>
          </a:prstGeom>
        </p:spPr>
      </p:pic>
      <p:sp>
        <p:nvSpPr>
          <p:cNvPr id="31" name="テキスト ボックス 30">
            <a:extLst>
              <a:ext uri="{FF2B5EF4-FFF2-40B4-BE49-F238E27FC236}">
                <a16:creationId xmlns:a16="http://schemas.microsoft.com/office/drawing/2014/main" id="{9435DBCE-9859-8374-CCF4-22CA44FF734B}"/>
              </a:ext>
            </a:extLst>
          </p:cNvPr>
          <p:cNvSpPr txBox="1"/>
          <p:nvPr/>
        </p:nvSpPr>
        <p:spPr>
          <a:xfrm>
            <a:off x="4638664" y="3477910"/>
            <a:ext cx="7087964" cy="523220"/>
          </a:xfrm>
          <a:prstGeom prst="rect">
            <a:avLst/>
          </a:prstGeom>
          <a:noFill/>
        </p:spPr>
        <p:txBody>
          <a:bodyPr wrap="square">
            <a:spAutoFit/>
          </a:bodyPr>
          <a:lstStyle/>
          <a:p>
            <a:pPr algn="ctr"/>
            <a:r>
              <a:rPr lang="en-US" sz="2800" b="1" dirty="0">
                <a:latin typeface="+mn-ea"/>
              </a:rPr>
              <a:t>Nurse-triggered RRS calls</a:t>
            </a:r>
            <a:r>
              <a:rPr lang="en-US" altLang="ja-JP" sz="2800" dirty="0">
                <a:latin typeface="+mn-ea"/>
              </a:rPr>
              <a:t> </a:t>
            </a:r>
            <a:r>
              <a:rPr lang="en-US" altLang="ja-JP" sz="2400" dirty="0">
                <a:latin typeface="+mn-ea"/>
              </a:rPr>
              <a:t>(vs pre-implementation)</a:t>
            </a:r>
            <a:endParaRPr lang="en-US" sz="2400" dirty="0">
              <a:latin typeface="+mn-ea"/>
            </a:endParaRPr>
          </a:p>
        </p:txBody>
      </p:sp>
      <p:sp>
        <p:nvSpPr>
          <p:cNvPr id="33" name="テキスト ボックス 32">
            <a:extLst>
              <a:ext uri="{FF2B5EF4-FFF2-40B4-BE49-F238E27FC236}">
                <a16:creationId xmlns:a16="http://schemas.microsoft.com/office/drawing/2014/main" id="{01D39F7B-363F-66FD-A93D-0C453B34C643}"/>
              </a:ext>
            </a:extLst>
          </p:cNvPr>
          <p:cNvSpPr txBox="1"/>
          <p:nvPr/>
        </p:nvSpPr>
        <p:spPr>
          <a:xfrm>
            <a:off x="3728714" y="5684269"/>
            <a:ext cx="8463286" cy="769441"/>
          </a:xfrm>
          <a:prstGeom prst="rect">
            <a:avLst/>
          </a:prstGeom>
          <a:noFill/>
        </p:spPr>
        <p:txBody>
          <a:bodyPr wrap="square">
            <a:spAutoFit/>
          </a:bodyPr>
          <a:lstStyle/>
          <a:p>
            <a:r>
              <a:rPr lang="en-US" sz="2200" b="1" dirty="0">
                <a:latin typeface="+mn-ea"/>
              </a:rPr>
              <a:t>All estimates were above 1.0, but confidence intervals crossed 1.0.</a:t>
            </a:r>
          </a:p>
          <a:p>
            <a:r>
              <a:rPr lang="en-US" sz="2200" b="1" dirty="0">
                <a:latin typeface="+mn-ea"/>
              </a:rPr>
              <a:t>Observational data: association observed; causality cannot be inferred.</a:t>
            </a:r>
            <a:endParaRPr lang="en-GB" sz="2200" b="1" dirty="0">
              <a:latin typeface="+mn-ea"/>
            </a:endParaRPr>
          </a:p>
        </p:txBody>
      </p:sp>
      <p:grpSp>
        <p:nvGrpSpPr>
          <p:cNvPr id="10" name="グループ化 9">
            <a:extLst>
              <a:ext uri="{FF2B5EF4-FFF2-40B4-BE49-F238E27FC236}">
                <a16:creationId xmlns:a16="http://schemas.microsoft.com/office/drawing/2014/main" id="{797D2D11-F1EA-5A79-6B49-5ED5F4B13E4F}"/>
              </a:ext>
            </a:extLst>
          </p:cNvPr>
          <p:cNvGrpSpPr/>
          <p:nvPr/>
        </p:nvGrpSpPr>
        <p:grpSpPr>
          <a:xfrm>
            <a:off x="5373269" y="4243529"/>
            <a:ext cx="3836198" cy="1384995"/>
            <a:chOff x="5429537" y="4299221"/>
            <a:chExt cx="3836198" cy="1384995"/>
          </a:xfrm>
        </p:grpSpPr>
        <p:sp>
          <p:nvSpPr>
            <p:cNvPr id="37" name="テキスト ボックス 36">
              <a:extLst>
                <a:ext uri="{FF2B5EF4-FFF2-40B4-BE49-F238E27FC236}">
                  <a16:creationId xmlns:a16="http://schemas.microsoft.com/office/drawing/2014/main" id="{43492562-4FE7-6DC6-2208-53D83D4C11A1}"/>
                </a:ext>
              </a:extLst>
            </p:cNvPr>
            <p:cNvSpPr txBox="1"/>
            <p:nvPr/>
          </p:nvSpPr>
          <p:spPr>
            <a:xfrm>
              <a:off x="5429537" y="4299221"/>
              <a:ext cx="3164682" cy="1384995"/>
            </a:xfrm>
            <a:prstGeom prst="rect">
              <a:avLst/>
            </a:prstGeom>
            <a:noFill/>
          </p:spPr>
          <p:txBody>
            <a:bodyPr wrap="square">
              <a:spAutoFit/>
            </a:bodyPr>
            <a:lstStyle/>
            <a:p>
              <a:r>
                <a:rPr lang="ja-JP" altLang="en-US" sz="2200" dirty="0">
                  <a:latin typeface="+mn-ea"/>
                </a:rPr>
                <a:t>  </a:t>
              </a:r>
              <a:r>
                <a:rPr lang="en-US" sz="2200" dirty="0">
                  <a:latin typeface="+mn-ea"/>
                </a:rPr>
                <a:t>0–12 months  </a:t>
              </a:r>
              <a:r>
                <a:rPr lang="en-US" sz="2800" dirty="0">
                  <a:latin typeface="+mn-ea"/>
                </a:rPr>
                <a:t>1.62</a:t>
              </a:r>
            </a:p>
            <a:p>
              <a:r>
                <a:rPr lang="en-US" sz="2200" dirty="0">
                  <a:latin typeface="+mn-ea"/>
                </a:rPr>
                <a:t>12–24 months  </a:t>
              </a:r>
              <a:r>
                <a:rPr lang="en-US" sz="2800" dirty="0">
                  <a:latin typeface="+mn-ea"/>
                </a:rPr>
                <a:t>1.46</a:t>
              </a:r>
            </a:p>
            <a:p>
              <a:r>
                <a:rPr lang="en-US" sz="2200" dirty="0">
                  <a:latin typeface="+mn-ea"/>
                </a:rPr>
                <a:t>24–36 months  </a:t>
              </a:r>
              <a:r>
                <a:rPr lang="en-US" sz="2800" dirty="0">
                  <a:latin typeface="+mn-ea"/>
                </a:rPr>
                <a:t>2.15</a:t>
              </a:r>
              <a:endParaRPr lang="en-GB" sz="2800" dirty="0">
                <a:latin typeface="+mn-ea"/>
              </a:endParaRPr>
            </a:p>
          </p:txBody>
        </p:sp>
        <p:sp>
          <p:nvSpPr>
            <p:cNvPr id="7" name="テキスト ボックス 6">
              <a:extLst>
                <a:ext uri="{FF2B5EF4-FFF2-40B4-BE49-F238E27FC236}">
                  <a16:creationId xmlns:a16="http://schemas.microsoft.com/office/drawing/2014/main" id="{1E26D12E-30F2-AF44-ACB7-DE203C4B939D}"/>
                </a:ext>
              </a:extLst>
            </p:cNvPr>
            <p:cNvSpPr txBox="1"/>
            <p:nvPr/>
          </p:nvSpPr>
          <p:spPr>
            <a:xfrm>
              <a:off x="7837178" y="5227793"/>
              <a:ext cx="142855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dirty="0">
                  <a:solidFill>
                    <a:srgbClr val="000000"/>
                  </a:solidFill>
                  <a:latin typeface="游ゴシック 本文"/>
                </a:rPr>
                <a:t>(</a:t>
              </a:r>
              <a:r>
                <a:rPr kumimoji="0" lang="en-US" altLang="ja-JP" b="0" i="0" u="none" strike="noStrike" kern="1200" cap="none" spc="0" normalizeH="0" baseline="0" noProof="0" dirty="0">
                  <a:ln>
                    <a:noFill/>
                  </a:ln>
                  <a:solidFill>
                    <a:srgbClr val="000000"/>
                  </a:solidFill>
                  <a:effectLst/>
                  <a:uLnTx/>
                  <a:uFillTx/>
                  <a:latin typeface="游ゴシック 本文"/>
                  <a:cs typeface="+mn-cs"/>
                </a:rPr>
                <a:t>0.91–5.79)</a:t>
              </a:r>
              <a:endParaRPr kumimoji="0" lang="en-GB" altLang="ja-JP" b="0" i="0" u="none" strike="noStrike" kern="1200" cap="none" spc="0" normalizeH="0" baseline="0" noProof="0" dirty="0">
                <a:ln>
                  <a:noFill/>
                </a:ln>
                <a:solidFill>
                  <a:srgbClr val="000000"/>
                </a:solidFill>
                <a:effectLst/>
                <a:uLnTx/>
                <a:uFillTx/>
                <a:latin typeface="游ゴシック 本文"/>
                <a:cs typeface="+mn-cs"/>
              </a:endParaRPr>
            </a:p>
          </p:txBody>
        </p:sp>
        <p:sp>
          <p:nvSpPr>
            <p:cNvPr id="11" name="テキスト ボックス 10">
              <a:extLst>
                <a:ext uri="{FF2B5EF4-FFF2-40B4-BE49-F238E27FC236}">
                  <a16:creationId xmlns:a16="http://schemas.microsoft.com/office/drawing/2014/main" id="{ABD688D7-A1E0-2712-B25F-4D1D31E66BEB}"/>
                </a:ext>
              </a:extLst>
            </p:cNvPr>
            <p:cNvSpPr txBox="1"/>
            <p:nvPr/>
          </p:nvSpPr>
          <p:spPr>
            <a:xfrm>
              <a:off x="7837178" y="4368283"/>
              <a:ext cx="142855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b="0" i="0" u="none" strike="noStrike" kern="1200" cap="none" spc="0" normalizeH="0" baseline="0" noProof="0" dirty="0">
                  <a:ln>
                    <a:noFill/>
                  </a:ln>
                  <a:solidFill>
                    <a:srgbClr val="000000"/>
                  </a:solidFill>
                  <a:effectLst/>
                  <a:uLnTx/>
                  <a:uFillTx/>
                  <a:latin typeface="游ゴシック 本文"/>
                  <a:cs typeface="+mn-cs"/>
                </a:rPr>
                <a:t>(0.78–3.36)</a:t>
              </a:r>
            </a:p>
          </p:txBody>
        </p:sp>
        <p:sp>
          <p:nvSpPr>
            <p:cNvPr id="13" name="テキスト ボックス 12">
              <a:extLst>
                <a:ext uri="{FF2B5EF4-FFF2-40B4-BE49-F238E27FC236}">
                  <a16:creationId xmlns:a16="http://schemas.microsoft.com/office/drawing/2014/main" id="{92AA7A38-7321-0F45-F87C-A7016D892658}"/>
                </a:ext>
              </a:extLst>
            </p:cNvPr>
            <p:cNvSpPr txBox="1"/>
            <p:nvPr/>
          </p:nvSpPr>
          <p:spPr>
            <a:xfrm>
              <a:off x="7837178" y="4798038"/>
              <a:ext cx="142855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b="0" i="0" u="none" strike="noStrike" kern="1200" cap="none" spc="0" normalizeH="0" baseline="0" noProof="0" dirty="0">
                  <a:ln>
                    <a:noFill/>
                  </a:ln>
                  <a:solidFill>
                    <a:srgbClr val="000000"/>
                  </a:solidFill>
                  <a:effectLst/>
                  <a:uLnTx/>
                  <a:uFillTx/>
                  <a:latin typeface="游ゴシック 本文"/>
                  <a:cs typeface="+mn-cs"/>
                </a:rPr>
                <a:t>(0.70–3.03)</a:t>
              </a:r>
            </a:p>
          </p:txBody>
        </p:sp>
      </p:grpSp>
      <p:sp>
        <p:nvSpPr>
          <p:cNvPr id="9" name="テキスト ボックス 8">
            <a:extLst>
              <a:ext uri="{FF2B5EF4-FFF2-40B4-BE49-F238E27FC236}">
                <a16:creationId xmlns:a16="http://schemas.microsoft.com/office/drawing/2014/main" id="{21954B68-FAF0-8E5B-2F5B-AE963D8ACFBE}"/>
              </a:ext>
            </a:extLst>
          </p:cNvPr>
          <p:cNvSpPr txBox="1"/>
          <p:nvPr/>
        </p:nvSpPr>
        <p:spPr>
          <a:xfrm>
            <a:off x="7291368" y="3960130"/>
            <a:ext cx="3542688" cy="430887"/>
          </a:xfrm>
          <a:prstGeom prst="rect">
            <a:avLst/>
          </a:prstGeom>
          <a:noFill/>
        </p:spPr>
        <p:txBody>
          <a:bodyPr wrap="square">
            <a:spAutoFit/>
          </a:bodyPr>
          <a:lstStyle/>
          <a:p>
            <a:pPr fontAlgn="t">
              <a:lnSpc>
                <a:spcPct val="100000"/>
              </a:lnSpc>
              <a:buNone/>
            </a:pPr>
            <a:r>
              <a:rPr lang="en-US" altLang="ja-JP" sz="2200" dirty="0">
                <a:latin typeface="+mn-ea"/>
              </a:rPr>
              <a:t>IRR</a:t>
            </a:r>
            <a:r>
              <a:rPr lang="en-US" altLang="ja-JP" dirty="0">
                <a:latin typeface="+mn-ea"/>
              </a:rPr>
              <a:t>    (95% </a:t>
            </a:r>
            <a:r>
              <a:rPr lang="ja-JP" altLang="ja-JP" sz="1800" b="0" i="0" dirty="0">
                <a:effectLst/>
                <a:latin typeface="+mn-ea"/>
              </a:rPr>
              <a:t>confidence intervals</a:t>
            </a:r>
            <a:r>
              <a:rPr lang="en-US" altLang="ja-JP" sz="1800" b="0" i="0" dirty="0">
                <a:effectLst/>
                <a:latin typeface="+mn-ea"/>
              </a:rPr>
              <a:t>)</a:t>
            </a:r>
            <a:endParaRPr lang="ja-JP" altLang="ja-JP" sz="1800" b="0" i="0" dirty="0">
              <a:effectLst/>
              <a:latin typeface="+mn-ea"/>
            </a:endParaRPr>
          </a:p>
        </p:txBody>
      </p:sp>
    </p:spTree>
    <p:extLst>
      <p:ext uri="{BB962C8B-B14F-4D97-AF65-F5344CB8AC3E}">
        <p14:creationId xmlns:p14="http://schemas.microsoft.com/office/powerpoint/2010/main" val="865578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159A1-B3D2-3FF4-D048-32528AD826A4}"/>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BD1409FC-D764-A3C5-0E88-9F1F4D42B076}"/>
              </a:ext>
            </a:extLst>
          </p:cNvPr>
          <p:cNvSpPr>
            <a:spLocks noGrp="1"/>
          </p:cNvSpPr>
          <p:nvPr>
            <p:ph type="title"/>
          </p:nvPr>
        </p:nvSpPr>
        <p:spPr>
          <a:xfrm>
            <a:off x="188843" y="272360"/>
            <a:ext cx="10682357" cy="509518"/>
          </a:xfrm>
        </p:spPr>
        <p:txBody>
          <a:bodyPr>
            <a:noAutofit/>
          </a:bodyPr>
          <a:lstStyle/>
          <a:p>
            <a:r>
              <a:rPr lang="en-US" altLang="ja-JP" dirty="0"/>
              <a:t>From response to relationship</a:t>
            </a:r>
            <a:endParaRPr lang="ja-JP" altLang="en-US" dirty="0">
              <a:latin typeface="+mj-lt"/>
            </a:endParaRPr>
          </a:p>
        </p:txBody>
      </p:sp>
      <p:sp>
        <p:nvSpPr>
          <p:cNvPr id="2" name="コンテンツ プレースホルダー 2">
            <a:extLst>
              <a:ext uri="{FF2B5EF4-FFF2-40B4-BE49-F238E27FC236}">
                <a16:creationId xmlns:a16="http://schemas.microsoft.com/office/drawing/2014/main" id="{7156B6D5-0DC3-9179-E2C8-6AA8DBD89CA4}"/>
              </a:ext>
            </a:extLst>
          </p:cNvPr>
          <p:cNvSpPr txBox="1">
            <a:spLocks/>
          </p:cNvSpPr>
          <p:nvPr/>
        </p:nvSpPr>
        <p:spPr>
          <a:xfrm>
            <a:off x="838200" y="1587354"/>
            <a:ext cx="10515600" cy="4662487"/>
          </a:xfr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2200"/>
          </a:p>
          <a:p>
            <a:pPr marL="0" indent="0">
              <a:buFont typeface="Arial" panose="020B0604020202020204" pitchFamily="34" charset="0"/>
              <a:buNone/>
            </a:pPr>
            <a:endParaRPr lang="en-US" altLang="ja-JP" sz="2200"/>
          </a:p>
          <a:p>
            <a:pPr marL="0" indent="0">
              <a:buFont typeface="Arial" panose="020B0604020202020204" pitchFamily="34" charset="0"/>
              <a:buNone/>
            </a:pPr>
            <a:endParaRPr lang="en-US" altLang="ja-JP" sz="2200" dirty="0"/>
          </a:p>
        </p:txBody>
      </p:sp>
      <p:sp>
        <p:nvSpPr>
          <p:cNvPr id="5" name="テキスト ボックス 4">
            <a:extLst>
              <a:ext uri="{FF2B5EF4-FFF2-40B4-BE49-F238E27FC236}">
                <a16:creationId xmlns:a16="http://schemas.microsoft.com/office/drawing/2014/main" id="{087504D2-11DE-CC9C-52DD-56F9E3C28A76}"/>
              </a:ext>
            </a:extLst>
          </p:cNvPr>
          <p:cNvSpPr txBox="1"/>
          <p:nvPr/>
        </p:nvSpPr>
        <p:spPr>
          <a:xfrm>
            <a:off x="4894729" y="886776"/>
            <a:ext cx="6165477" cy="1384995"/>
          </a:xfrm>
          <a:prstGeom prst="rect">
            <a:avLst/>
          </a:prstGeom>
          <a:noFill/>
        </p:spPr>
        <p:txBody>
          <a:bodyPr wrap="square">
            <a:spAutoFit/>
          </a:bodyPr>
          <a:lstStyle/>
          <a:p>
            <a:r>
              <a:rPr lang="en-US" sz="2800" b="1" dirty="0">
                <a:latin typeface="+mn-ea"/>
              </a:rPr>
              <a:t>Sustainable escalation requires</a:t>
            </a:r>
          </a:p>
          <a:p>
            <a:r>
              <a:rPr lang="en-US" sz="2800" b="1" dirty="0">
                <a:latin typeface="+mn-ea"/>
              </a:rPr>
              <a:t> data, digital support, and a culture</a:t>
            </a:r>
          </a:p>
          <a:p>
            <a:r>
              <a:rPr lang="en-US" sz="2800" b="1" dirty="0">
                <a:latin typeface="+mn-ea"/>
              </a:rPr>
              <a:t> in which every concern can be voiced.</a:t>
            </a:r>
          </a:p>
        </p:txBody>
      </p:sp>
      <p:sp>
        <p:nvSpPr>
          <p:cNvPr id="9" name="テキスト ボックス 8">
            <a:extLst>
              <a:ext uri="{FF2B5EF4-FFF2-40B4-BE49-F238E27FC236}">
                <a16:creationId xmlns:a16="http://schemas.microsoft.com/office/drawing/2014/main" id="{24CDEEAE-D56E-677A-BE90-C0DA6A8B6C33}"/>
              </a:ext>
            </a:extLst>
          </p:cNvPr>
          <p:cNvSpPr txBox="1"/>
          <p:nvPr/>
        </p:nvSpPr>
        <p:spPr>
          <a:xfrm>
            <a:off x="5522745" y="2560409"/>
            <a:ext cx="4313225"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400" i="0" u="none" strike="noStrike" kern="1200" cap="none" spc="0" normalizeH="0" baseline="0" noProof="0" dirty="0">
                <a:ln>
                  <a:noFill/>
                </a:ln>
                <a:solidFill>
                  <a:srgbClr val="000000"/>
                </a:solidFill>
                <a:effectLst/>
                <a:uLnTx/>
                <a:uFillTx/>
                <a:latin typeface="+mn-ea"/>
                <a:cs typeface="+mn-cs"/>
              </a:rPr>
              <a:t>Dialogue builds the relationships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400" i="0" u="none" strike="noStrike" kern="1200" cap="none" spc="0" normalizeH="0" baseline="0" noProof="0" dirty="0">
                <a:ln>
                  <a:noFill/>
                </a:ln>
                <a:solidFill>
                  <a:srgbClr val="000000"/>
                </a:solidFill>
                <a:effectLst/>
                <a:uLnTx/>
                <a:uFillTx/>
                <a:latin typeface="+mn-ea"/>
                <a:cs typeface="+mn-cs"/>
              </a:rPr>
              <a:t> that make escalation possible.</a:t>
            </a:r>
            <a:endParaRPr kumimoji="0" lang="en-GB" altLang="ja-JP" sz="2400" i="0" u="none" strike="noStrike" kern="1200" cap="none" spc="0" normalizeH="0" baseline="0" noProof="0" dirty="0">
              <a:ln>
                <a:noFill/>
              </a:ln>
              <a:solidFill>
                <a:srgbClr val="000000"/>
              </a:solidFill>
              <a:effectLst/>
              <a:uLnTx/>
              <a:uFillTx/>
              <a:latin typeface="+mn-ea"/>
              <a:cs typeface="+mn-cs"/>
            </a:endParaRPr>
          </a:p>
        </p:txBody>
      </p:sp>
      <p:grpSp>
        <p:nvGrpSpPr>
          <p:cNvPr id="30" name="グループ化 29">
            <a:extLst>
              <a:ext uri="{FF2B5EF4-FFF2-40B4-BE49-F238E27FC236}">
                <a16:creationId xmlns:a16="http://schemas.microsoft.com/office/drawing/2014/main" id="{E3971E43-85BF-C87E-1818-30DB428CAA93}"/>
              </a:ext>
            </a:extLst>
          </p:cNvPr>
          <p:cNvGrpSpPr/>
          <p:nvPr/>
        </p:nvGrpSpPr>
        <p:grpSpPr>
          <a:xfrm>
            <a:off x="7243655" y="3157970"/>
            <a:ext cx="3771332" cy="3176988"/>
            <a:chOff x="4420767" y="3507565"/>
            <a:chExt cx="3771332" cy="3176988"/>
          </a:xfrm>
        </p:grpSpPr>
        <p:grpSp>
          <p:nvGrpSpPr>
            <p:cNvPr id="29" name="グループ化 28">
              <a:extLst>
                <a:ext uri="{FF2B5EF4-FFF2-40B4-BE49-F238E27FC236}">
                  <a16:creationId xmlns:a16="http://schemas.microsoft.com/office/drawing/2014/main" id="{717BE32F-9495-F5CC-48C9-D2922F79737D}"/>
                </a:ext>
              </a:extLst>
            </p:cNvPr>
            <p:cNvGrpSpPr/>
            <p:nvPr/>
          </p:nvGrpSpPr>
          <p:grpSpPr>
            <a:xfrm>
              <a:off x="4420767" y="3507565"/>
              <a:ext cx="3771332" cy="3176988"/>
              <a:chOff x="4781488" y="3804152"/>
              <a:chExt cx="3771332" cy="3176988"/>
            </a:xfrm>
          </p:grpSpPr>
          <p:pic>
            <p:nvPicPr>
              <p:cNvPr id="7" name="グラフィックス 6" descr="フラグ 1 単色塗りつぶし">
                <a:extLst>
                  <a:ext uri="{FF2B5EF4-FFF2-40B4-BE49-F238E27FC236}">
                    <a16:creationId xmlns:a16="http://schemas.microsoft.com/office/drawing/2014/main" id="{A838E919-6B05-3BDD-E0F6-F749FB1A3B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85849" y="4104644"/>
                <a:ext cx="666971" cy="666971"/>
              </a:xfrm>
              <a:prstGeom prst="rect">
                <a:avLst/>
              </a:prstGeom>
            </p:spPr>
          </p:pic>
          <p:pic>
            <p:nvPicPr>
              <p:cNvPr id="20" name="グラフィックス 19" descr="マーカー 単色塗りつぶし">
                <a:extLst>
                  <a:ext uri="{FF2B5EF4-FFF2-40B4-BE49-F238E27FC236}">
                    <a16:creationId xmlns:a16="http://schemas.microsoft.com/office/drawing/2014/main" id="{5AC7877D-1C8C-F1BE-213F-8CD817599C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34232" y="3804152"/>
                <a:ext cx="997716" cy="997716"/>
              </a:xfrm>
              <a:prstGeom prst="rect">
                <a:avLst/>
              </a:prstGeom>
            </p:spPr>
          </p:pic>
          <p:pic>
            <p:nvPicPr>
              <p:cNvPr id="22" name="グラフィックス 21" descr="マーカー 単色塗りつぶし">
                <a:extLst>
                  <a:ext uri="{FF2B5EF4-FFF2-40B4-BE49-F238E27FC236}">
                    <a16:creationId xmlns:a16="http://schemas.microsoft.com/office/drawing/2014/main" id="{0BD617C4-F71B-E19F-10DA-B9807810F0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67246" y="4279291"/>
                <a:ext cx="842795" cy="842795"/>
              </a:xfrm>
              <a:prstGeom prst="rect">
                <a:avLst/>
              </a:prstGeom>
            </p:spPr>
          </p:pic>
          <p:pic>
            <p:nvPicPr>
              <p:cNvPr id="28" name="図 27" descr="The image depicts a simple, white abstract representation of intersecting curved lines, resembling a pattern or design.&#10;&#10;AI 生成コンテンツは誤りを含む可能性があります。">
                <a:extLst>
                  <a:ext uri="{FF2B5EF4-FFF2-40B4-BE49-F238E27FC236}">
                    <a16:creationId xmlns:a16="http://schemas.microsoft.com/office/drawing/2014/main" id="{1DC3FF44-8F07-FE2F-6D3F-C6FBBD41EAB1}"/>
                  </a:ext>
                </a:extLst>
              </p:cNvPr>
              <p:cNvPicPr>
                <a:picLocks noChangeAspect="1"/>
              </p:cNvPicPr>
              <p:nvPr/>
            </p:nvPicPr>
            <p:blipFill>
              <a:blip r:embed="rId8"/>
              <a:stretch>
                <a:fillRect/>
              </a:stretch>
            </p:blipFill>
            <p:spPr>
              <a:xfrm>
                <a:off x="4960049" y="4633977"/>
                <a:ext cx="3090940" cy="2347163"/>
              </a:xfrm>
              <a:prstGeom prst="rect">
                <a:avLst/>
              </a:prstGeom>
            </p:spPr>
          </p:pic>
          <p:sp>
            <p:nvSpPr>
              <p:cNvPr id="11" name="正方形/長方形 10">
                <a:extLst>
                  <a:ext uri="{FF2B5EF4-FFF2-40B4-BE49-F238E27FC236}">
                    <a16:creationId xmlns:a16="http://schemas.microsoft.com/office/drawing/2014/main" id="{0906E7FC-773E-59C9-A30A-9AF61FA2D0A4}"/>
                  </a:ext>
                </a:extLst>
              </p:cNvPr>
              <p:cNvSpPr/>
              <p:nvPr/>
            </p:nvSpPr>
            <p:spPr>
              <a:xfrm rot="16200000">
                <a:off x="4368485" y="5168411"/>
                <a:ext cx="1586344" cy="7603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GB" noProof="0" dirty="0"/>
              </a:p>
            </p:txBody>
          </p:sp>
        </p:grpSp>
        <p:pic>
          <p:nvPicPr>
            <p:cNvPr id="12" name="グラフィックス 11" descr="マーカー 単色塗りつぶし">
              <a:extLst>
                <a:ext uri="{FF2B5EF4-FFF2-40B4-BE49-F238E27FC236}">
                  <a16:creationId xmlns:a16="http://schemas.microsoft.com/office/drawing/2014/main" id="{A07D013E-A6E7-49CF-6D04-29D1CC498CA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71617" y="5526077"/>
              <a:ext cx="620288" cy="620288"/>
            </a:xfrm>
            <a:prstGeom prst="rect">
              <a:avLst/>
            </a:prstGeom>
          </p:spPr>
        </p:pic>
        <p:pic>
          <p:nvPicPr>
            <p:cNvPr id="18" name="グラフィックス 17" descr="マーカー 単色塗りつぶし">
              <a:extLst>
                <a:ext uri="{FF2B5EF4-FFF2-40B4-BE49-F238E27FC236}">
                  <a16:creationId xmlns:a16="http://schemas.microsoft.com/office/drawing/2014/main" id="{F9C6169C-544F-521B-154C-BCE36877D35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93182" y="4564882"/>
              <a:ext cx="705230" cy="705230"/>
            </a:xfrm>
            <a:prstGeom prst="rect">
              <a:avLst/>
            </a:prstGeom>
          </p:spPr>
        </p:pic>
      </p:grpSp>
      <p:pic>
        <p:nvPicPr>
          <p:cNvPr id="3" name="2024集中治療医学会用">
            <a:hlinkClick r:id="" action="ppaction://media"/>
            <a:extLst>
              <a:ext uri="{FF2B5EF4-FFF2-40B4-BE49-F238E27FC236}">
                <a16:creationId xmlns:a16="http://schemas.microsoft.com/office/drawing/2014/main" id="{0E97DF6C-8DB6-2866-E999-12260A833C3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t="6594" r="47258"/>
          <a:stretch>
            <a:fillRect/>
          </a:stretch>
        </p:blipFill>
        <p:spPr>
          <a:xfrm>
            <a:off x="659003" y="1025245"/>
            <a:ext cx="3853641" cy="3838948"/>
          </a:xfrm>
          <a:prstGeom prst="rect">
            <a:avLst/>
          </a:prstGeom>
        </p:spPr>
      </p:pic>
      <p:pic>
        <p:nvPicPr>
          <p:cNvPr id="14" name="グラフィックス 13" descr="握手 枠線">
            <a:extLst>
              <a:ext uri="{FF2B5EF4-FFF2-40B4-BE49-F238E27FC236}">
                <a16:creationId xmlns:a16="http://schemas.microsoft.com/office/drawing/2014/main" id="{2EAB97BD-CCF5-0E06-5041-3497F4D8AFF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343283" y="3964779"/>
            <a:ext cx="1263517" cy="1263517"/>
          </a:xfrm>
          <a:prstGeom prst="rect">
            <a:avLst/>
          </a:prstGeom>
        </p:spPr>
      </p:pic>
      <p:sp>
        <p:nvSpPr>
          <p:cNvPr id="26" name="テキスト ボックス 25">
            <a:extLst>
              <a:ext uri="{FF2B5EF4-FFF2-40B4-BE49-F238E27FC236}">
                <a16:creationId xmlns:a16="http://schemas.microsoft.com/office/drawing/2014/main" id="{E594B6E5-A6D1-0FB9-71AC-3E8144D0E784}"/>
              </a:ext>
            </a:extLst>
          </p:cNvPr>
          <p:cNvSpPr txBox="1"/>
          <p:nvPr/>
        </p:nvSpPr>
        <p:spPr>
          <a:xfrm>
            <a:off x="627920" y="4864833"/>
            <a:ext cx="3912225" cy="830997"/>
          </a:xfrm>
          <a:prstGeom prst="rect">
            <a:avLst/>
          </a:prstGeom>
          <a:noFill/>
        </p:spPr>
        <p:txBody>
          <a:bodyPr wrap="square">
            <a:spAutoFit/>
          </a:bodyPr>
          <a:lstStyle/>
          <a:p>
            <a:r>
              <a:rPr lang="en-US" sz="1600" dirty="0">
                <a:latin typeface="+mn-ea"/>
              </a:rPr>
              <a:t>ISCT dashboard: NEWS and the proportion of patients with respiratory-rate measurements, by ward and month</a:t>
            </a:r>
            <a:endParaRPr lang="en-GB" sz="1600" dirty="0">
              <a:latin typeface="+mn-ea"/>
            </a:endParaRPr>
          </a:p>
        </p:txBody>
      </p:sp>
      <p:sp>
        <p:nvSpPr>
          <p:cNvPr id="32" name="テキスト ボックス 31">
            <a:extLst>
              <a:ext uri="{FF2B5EF4-FFF2-40B4-BE49-F238E27FC236}">
                <a16:creationId xmlns:a16="http://schemas.microsoft.com/office/drawing/2014/main" id="{BBA9DE35-9EA6-8C60-5177-C54FD1D2A95E}"/>
              </a:ext>
            </a:extLst>
          </p:cNvPr>
          <p:cNvSpPr txBox="1"/>
          <p:nvPr/>
        </p:nvSpPr>
        <p:spPr>
          <a:xfrm>
            <a:off x="0" y="5923338"/>
            <a:ext cx="12122426" cy="892552"/>
          </a:xfrm>
          <a:prstGeom prst="rect">
            <a:avLst/>
          </a:prstGeom>
          <a:solidFill>
            <a:schemeClr val="tx2"/>
          </a:solidFill>
        </p:spPr>
        <p:txBody>
          <a:bodyPr wrap="square">
            <a:spAutoFit/>
          </a:bodyPr>
          <a:lstStyle/>
          <a:p>
            <a:pPr lvl="2"/>
            <a:r>
              <a:rPr lang="ja-JP" altLang="ja-JP" sz="2400" b="1" dirty="0">
                <a:solidFill>
                  <a:schemeClr val="bg1"/>
                </a:solidFill>
                <a:latin typeface="+mj-ea"/>
                <a:ea typeface="+mj-ea"/>
              </a:rPr>
              <a:t>How can we build </a:t>
            </a:r>
            <a:r>
              <a:rPr lang="ca-ES" altLang="ja-JP" sz="2400" b="1" dirty="0">
                <a:solidFill>
                  <a:schemeClr val="bg1"/>
                </a:solidFill>
                <a:latin typeface="+mj-ea"/>
                <a:ea typeface="+mj-ea"/>
              </a:rPr>
              <a:t>and evaluate </a:t>
            </a:r>
            <a:r>
              <a:rPr lang="ja-JP" altLang="ja-JP" sz="2400" b="1" dirty="0">
                <a:solidFill>
                  <a:schemeClr val="bg1"/>
                </a:solidFill>
                <a:latin typeface="+mj-ea"/>
                <a:ea typeface="+mj-ea"/>
              </a:rPr>
              <a:t>CCO systems that use data and digital support</a:t>
            </a:r>
            <a:endParaRPr lang="en-US" altLang="ja-JP" sz="2400" b="1" dirty="0">
              <a:solidFill>
                <a:schemeClr val="bg1"/>
              </a:solidFill>
              <a:latin typeface="+mj-ea"/>
              <a:ea typeface="+mj-ea"/>
            </a:endParaRPr>
          </a:p>
          <a:p>
            <a:pPr lvl="2"/>
            <a:r>
              <a:rPr lang="ja-JP" altLang="ja-JP" sz="2400" b="1" dirty="0">
                <a:solidFill>
                  <a:schemeClr val="bg1"/>
                </a:solidFill>
                <a:latin typeface="+mj-ea"/>
                <a:ea typeface="+mj-ea"/>
              </a:rPr>
              <a:t> while ensuring that </a:t>
            </a:r>
            <a:r>
              <a:rPr lang="ja-JP" altLang="ja-JP" sz="2800" b="1" dirty="0">
                <a:solidFill>
                  <a:schemeClr val="bg1"/>
                </a:solidFill>
                <a:latin typeface="+mj-ea"/>
                <a:ea typeface="+mj-ea"/>
              </a:rPr>
              <a:t>every concern can be voiced?</a:t>
            </a:r>
            <a:endParaRPr lang="en-GB" sz="2800" b="1" dirty="0">
              <a:solidFill>
                <a:schemeClr val="bg1"/>
              </a:solidFill>
              <a:latin typeface="+mj-ea"/>
              <a:ea typeface="+mj-ea"/>
            </a:endParaRPr>
          </a:p>
        </p:txBody>
      </p:sp>
    </p:spTree>
    <p:extLst>
      <p:ext uri="{BB962C8B-B14F-4D97-AF65-F5344CB8AC3E}">
        <p14:creationId xmlns:p14="http://schemas.microsoft.com/office/powerpoint/2010/main" val="327210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1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ctr"/>
          <a:lstStyle/>
          <a:p>
            <a:pPr marL="0" indent="0">
              <a:buNone/>
            </a:pPr>
            <a:r>
              <a:rPr lang="en-US" sz="1100" b="1" kern="0" spc="300" dirty="0">
                <a:solidFill>
                  <a:srgbClr val="17475D"/>
                </a:solidFill>
                <a:latin typeface="Calibri" pitchFamily="34" charset="0"/>
                <a:ea typeface="Calibri" pitchFamily="34" charset="-122"/>
                <a:cs typeface="Calibri" pitchFamily="34" charset="-120"/>
              </a:rPr>
              <a:t>STATE OF THE NATIONS  |  COMMON THEMES</a:t>
            </a:r>
            <a:endParaRPr lang="en-US" sz="1100" dirty="0"/>
          </a:p>
        </p:txBody>
      </p:sp>
      <p:sp>
        <p:nvSpPr>
          <p:cNvPr id="3" name="Text 1"/>
          <p:cNvSpPr txBox="1"/>
          <p:nvPr/>
        </p:nvSpPr>
        <p:spPr>
          <a:xfrm>
            <a:off x="548640" y="640080"/>
            <a:ext cx="11064240" cy="640080"/>
          </a:xfrm>
          <a:prstGeom prst="rect">
            <a:avLst/>
          </a:prstGeom>
          <a:noFill/>
          <a:ln/>
        </p:spPr>
        <p:txBody>
          <a:bodyPr wrap="square" lIns="0" tIns="0" rIns="0" bIns="0" rtlCol="0" anchor="ctr"/>
          <a:lstStyle/>
          <a:p>
            <a:pPr marL="0" indent="0">
              <a:buNone/>
            </a:pPr>
            <a:r>
              <a:rPr lang="en-US" sz="3000" b="1" dirty="0">
                <a:solidFill>
                  <a:srgbClr val="0C2D3F"/>
                </a:solidFill>
                <a:latin typeface="Cambria" pitchFamily="34" charset="0"/>
                <a:ea typeface="Cambria" pitchFamily="34" charset="-122"/>
                <a:cs typeface="Cambria" pitchFamily="34" charset="-120"/>
              </a:rPr>
              <a:t>Four nations, different journeys, shared challenges</a:t>
            </a:r>
            <a:endParaRPr lang="en-US" sz="3000" dirty="0"/>
          </a:p>
        </p:txBody>
      </p:sp>
      <p:sp>
        <p:nvSpPr>
          <p:cNvPr id="4" name="Text 2"/>
          <p:cNvSpPr txBox="1"/>
          <p:nvPr/>
        </p:nvSpPr>
        <p:spPr>
          <a:xfrm>
            <a:off x="548640" y="1298448"/>
            <a:ext cx="10972800" cy="320040"/>
          </a:xfrm>
          <a:prstGeom prst="rect">
            <a:avLst/>
          </a:prstGeom>
          <a:noFill/>
          <a:ln/>
        </p:spPr>
        <p:txBody>
          <a:bodyPr wrap="square" lIns="0" tIns="0" rIns="0" bIns="0" rtlCol="0" anchor="ctr"/>
          <a:lstStyle/>
          <a:p>
            <a:pPr marL="0" indent="0">
              <a:buNone/>
            </a:pPr>
            <a:r>
              <a:rPr lang="en-US" sz="1300" i="1" dirty="0">
                <a:solidFill>
                  <a:srgbClr val="587482"/>
                </a:solidFill>
                <a:latin typeface="Calibri" pitchFamily="34" charset="0"/>
                <a:ea typeface="Calibri" pitchFamily="34" charset="-122"/>
                <a:cs typeface="Calibri" pitchFamily="34" charset="-120"/>
              </a:rPr>
              <a:t>Drawn from the four national presentations. Each card shows where the theme appeared.</a:t>
            </a:r>
            <a:endParaRPr lang="en-US" sz="1300" dirty="0"/>
          </a:p>
        </p:txBody>
      </p:sp>
      <p:sp>
        <p:nvSpPr>
          <p:cNvPr id="5" name="Shape 3"/>
          <p:cNvSpPr/>
          <p:nvPr/>
        </p:nvSpPr>
        <p:spPr>
          <a:xfrm>
            <a:off x="548640" y="1783080"/>
            <a:ext cx="5440680" cy="2331720"/>
          </a:xfrm>
          <a:prstGeom prst="roundRect">
            <a:avLst>
              <a:gd name="adj" fmla="val 3137"/>
            </a:avLst>
          </a:prstGeom>
          <a:solidFill>
            <a:srgbClr val="EEF4F5"/>
          </a:solidFill>
          <a:ln w="12700">
            <a:solidFill>
              <a:srgbClr val="EEF4F5"/>
            </a:solidFill>
            <a:prstDash val="solid"/>
          </a:ln>
        </p:spPr>
        <p:txBody>
          <a:bodyPr/>
          <a:lstStyle/>
          <a:p>
            <a:endParaRPr lang="en-GB"/>
          </a:p>
        </p:txBody>
      </p:sp>
      <p:sp>
        <p:nvSpPr>
          <p:cNvPr id="6" name="Text 4"/>
          <p:cNvSpPr txBox="1"/>
          <p:nvPr/>
        </p:nvSpPr>
        <p:spPr>
          <a:xfrm>
            <a:off x="731520" y="1947672"/>
            <a:ext cx="384048" cy="384048"/>
          </a:xfrm>
          <a:prstGeom prst="ellipse">
            <a:avLst/>
          </a:prstGeom>
          <a:solidFill>
            <a:srgbClr val="F26B4F"/>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7" name="Text 5"/>
          <p:cNvSpPr txBox="1"/>
          <p:nvPr/>
        </p:nvSpPr>
        <p:spPr>
          <a:xfrm>
            <a:off x="1234440" y="1929384"/>
            <a:ext cx="4572000" cy="420624"/>
          </a:xfrm>
          <a:prstGeom prst="rect">
            <a:avLst/>
          </a:prstGeom>
          <a:noFill/>
          <a:ln/>
        </p:spPr>
        <p:txBody>
          <a:bodyPr wrap="square" lIns="0" tIns="0" rIns="0" bIns="0" rtlCol="0" anchor="ctr"/>
          <a:lstStyle/>
          <a:p>
            <a:pPr marL="0" indent="0">
              <a:buNone/>
            </a:pPr>
            <a:r>
              <a:rPr lang="en-US" sz="1600" b="1" dirty="0">
                <a:solidFill>
                  <a:srgbClr val="0C2D3F"/>
                </a:solidFill>
                <a:latin typeface="Cambria" pitchFamily="34" charset="0"/>
                <a:ea typeface="Cambria" pitchFamily="34" charset="-122"/>
                <a:cs typeface="Cambria" pitchFamily="34" charset="-120"/>
              </a:rPr>
              <a:t>Growth, but uneven provision</a:t>
            </a:r>
            <a:endParaRPr lang="en-US" sz="1600" dirty="0"/>
          </a:p>
        </p:txBody>
      </p:sp>
      <p:sp>
        <p:nvSpPr>
          <p:cNvPr id="8" name="Text 6"/>
          <p:cNvSpPr txBox="1"/>
          <p:nvPr/>
        </p:nvSpPr>
        <p:spPr>
          <a:xfrm>
            <a:off x="1234440" y="238658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ENGLAND</a:t>
            </a:r>
            <a:endParaRPr lang="en-US" sz="850" dirty="0"/>
          </a:p>
        </p:txBody>
      </p:sp>
      <p:sp>
        <p:nvSpPr>
          <p:cNvPr id="9" name="Text 7"/>
          <p:cNvSpPr txBox="1"/>
          <p:nvPr/>
        </p:nvSpPr>
        <p:spPr>
          <a:xfrm>
            <a:off x="2052828" y="238658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WALES</a:t>
            </a:r>
            <a:endParaRPr lang="en-US" sz="850" dirty="0"/>
          </a:p>
        </p:txBody>
      </p:sp>
      <p:sp>
        <p:nvSpPr>
          <p:cNvPr id="10" name="Text 8"/>
          <p:cNvSpPr txBox="1"/>
          <p:nvPr/>
        </p:nvSpPr>
        <p:spPr>
          <a:xfrm>
            <a:off x="2715768" y="238658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IRELAND</a:t>
            </a:r>
            <a:endParaRPr lang="en-US" sz="850" dirty="0"/>
          </a:p>
        </p:txBody>
      </p:sp>
      <p:sp>
        <p:nvSpPr>
          <p:cNvPr id="11" name="Text 9"/>
          <p:cNvSpPr txBox="1"/>
          <p:nvPr/>
        </p:nvSpPr>
        <p:spPr>
          <a:xfrm>
            <a:off x="3534156" y="238658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JAPAN</a:t>
            </a:r>
            <a:endParaRPr lang="en-US" sz="850" dirty="0"/>
          </a:p>
        </p:txBody>
      </p:sp>
      <p:sp>
        <p:nvSpPr>
          <p:cNvPr id="12" name="Text 10"/>
          <p:cNvSpPr txBox="1"/>
          <p:nvPr/>
        </p:nvSpPr>
        <p:spPr>
          <a:xfrm>
            <a:off x="731520" y="2697480"/>
            <a:ext cx="5074920" cy="1325880"/>
          </a:xfrm>
          <a:prstGeom prst="rect">
            <a:avLst/>
          </a:prstGeom>
          <a:noFill/>
          <a:ln/>
        </p:spPr>
        <p:txBody>
          <a:bodyPr wrap="square" lIns="0" tIns="0" rIns="0" bIns="0" rtlCol="0" anchor="t"/>
          <a:lstStyle/>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England: 75 to 15,605 calls a year per service; about three-quarters report 24/7 cover</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Wales: team models vary; not all acute sites have outreach teams </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Ireland: 24/7 provision and CCOT coverage still partial across hospital models</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Japan: RRS adopted by 82% of responding hospitals, but only 6.7% see theirs as established</a:t>
            </a:r>
            <a:endParaRPr lang="en-US" sz="1150" dirty="0"/>
          </a:p>
        </p:txBody>
      </p:sp>
      <p:sp>
        <p:nvSpPr>
          <p:cNvPr id="13" name="Shape 11"/>
          <p:cNvSpPr/>
          <p:nvPr/>
        </p:nvSpPr>
        <p:spPr>
          <a:xfrm>
            <a:off x="6263640" y="1783080"/>
            <a:ext cx="5440680" cy="2331720"/>
          </a:xfrm>
          <a:prstGeom prst="roundRect">
            <a:avLst>
              <a:gd name="adj" fmla="val 3137"/>
            </a:avLst>
          </a:prstGeom>
          <a:solidFill>
            <a:srgbClr val="EEF4F5"/>
          </a:solidFill>
          <a:ln w="12700">
            <a:solidFill>
              <a:srgbClr val="EEF4F5"/>
            </a:solidFill>
            <a:prstDash val="solid"/>
          </a:ln>
        </p:spPr>
        <p:txBody>
          <a:bodyPr/>
          <a:lstStyle/>
          <a:p>
            <a:endParaRPr lang="en-GB"/>
          </a:p>
        </p:txBody>
      </p:sp>
      <p:sp>
        <p:nvSpPr>
          <p:cNvPr id="14" name="Text 12"/>
          <p:cNvSpPr txBox="1"/>
          <p:nvPr/>
        </p:nvSpPr>
        <p:spPr>
          <a:xfrm>
            <a:off x="6446520" y="1947672"/>
            <a:ext cx="384048" cy="384048"/>
          </a:xfrm>
          <a:prstGeom prst="ellipse">
            <a:avLst/>
          </a:prstGeom>
          <a:solidFill>
            <a:srgbClr val="F26B4F"/>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5" name="Text 13"/>
          <p:cNvSpPr txBox="1"/>
          <p:nvPr/>
        </p:nvSpPr>
        <p:spPr>
          <a:xfrm>
            <a:off x="6949440" y="1929384"/>
            <a:ext cx="4572000" cy="420624"/>
          </a:xfrm>
          <a:prstGeom prst="rect">
            <a:avLst/>
          </a:prstGeom>
          <a:noFill/>
          <a:ln/>
        </p:spPr>
        <p:txBody>
          <a:bodyPr wrap="square" lIns="0" tIns="0" rIns="0" bIns="0" rtlCol="0" anchor="ctr"/>
          <a:lstStyle/>
          <a:p>
            <a:pPr marL="0" indent="0">
              <a:buNone/>
            </a:pPr>
            <a:r>
              <a:rPr lang="en-US" sz="1600" b="1" dirty="0">
                <a:solidFill>
                  <a:srgbClr val="0C2D3F"/>
                </a:solidFill>
                <a:latin typeface="Cambria" pitchFamily="34" charset="0"/>
                <a:ea typeface="Cambria" pitchFamily="34" charset="-122"/>
                <a:cs typeface="Cambria" pitchFamily="34" charset="-120"/>
              </a:rPr>
              <a:t>Advanced practice as the professional framework</a:t>
            </a:r>
            <a:endParaRPr lang="en-US" sz="1600" dirty="0"/>
          </a:p>
        </p:txBody>
      </p:sp>
      <p:sp>
        <p:nvSpPr>
          <p:cNvPr id="16" name="Text 14"/>
          <p:cNvSpPr txBox="1"/>
          <p:nvPr/>
        </p:nvSpPr>
        <p:spPr>
          <a:xfrm>
            <a:off x="6949440" y="238658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ENGLAND</a:t>
            </a:r>
            <a:endParaRPr lang="en-US" sz="850" dirty="0"/>
          </a:p>
        </p:txBody>
      </p:sp>
      <p:sp>
        <p:nvSpPr>
          <p:cNvPr id="17" name="Text 15"/>
          <p:cNvSpPr txBox="1"/>
          <p:nvPr/>
        </p:nvSpPr>
        <p:spPr>
          <a:xfrm>
            <a:off x="7767828" y="238658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WALES</a:t>
            </a:r>
            <a:endParaRPr lang="en-US" sz="850" dirty="0"/>
          </a:p>
        </p:txBody>
      </p:sp>
      <p:sp>
        <p:nvSpPr>
          <p:cNvPr id="18" name="Text 16"/>
          <p:cNvSpPr txBox="1"/>
          <p:nvPr/>
        </p:nvSpPr>
        <p:spPr>
          <a:xfrm>
            <a:off x="8430768" y="238658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IRELAND</a:t>
            </a:r>
            <a:endParaRPr lang="en-US" sz="850" dirty="0"/>
          </a:p>
        </p:txBody>
      </p:sp>
      <p:sp>
        <p:nvSpPr>
          <p:cNvPr id="19" name="Text 17"/>
          <p:cNvSpPr txBox="1"/>
          <p:nvPr/>
        </p:nvSpPr>
        <p:spPr>
          <a:xfrm>
            <a:off x="9249156" y="238658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JAPAN</a:t>
            </a:r>
            <a:endParaRPr lang="en-US" sz="850" dirty="0"/>
          </a:p>
        </p:txBody>
      </p:sp>
      <p:sp>
        <p:nvSpPr>
          <p:cNvPr id="20" name="Text 18"/>
          <p:cNvSpPr txBox="1"/>
          <p:nvPr/>
        </p:nvSpPr>
        <p:spPr>
          <a:xfrm>
            <a:off x="6446520" y="2697480"/>
            <a:ext cx="5074920" cy="1325880"/>
          </a:xfrm>
          <a:prstGeom prst="rect">
            <a:avLst/>
          </a:prstGeom>
          <a:noFill/>
          <a:ln/>
        </p:spPr>
        <p:txBody>
          <a:bodyPr wrap="square" lIns="0" tIns="0" rIns="0" bIns="0" rtlCol="0" anchor="t"/>
          <a:lstStyle/>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England: CCOP Framework (2022); NOrF work stream adding advanced-practice detail</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Wales: HEIW framework in place, but CCO not consistently recognised as advanced practice</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Ireland: ANP-led outreach since 2015, built on the four pillars</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Japan: workforce models, roles and education vary between organisations</a:t>
            </a:r>
            <a:endParaRPr lang="en-US" sz="1150" dirty="0"/>
          </a:p>
        </p:txBody>
      </p:sp>
      <p:sp>
        <p:nvSpPr>
          <p:cNvPr id="21" name="Shape 19"/>
          <p:cNvSpPr/>
          <p:nvPr/>
        </p:nvSpPr>
        <p:spPr>
          <a:xfrm>
            <a:off x="548640" y="4343400"/>
            <a:ext cx="5440680" cy="2331720"/>
          </a:xfrm>
          <a:prstGeom prst="roundRect">
            <a:avLst>
              <a:gd name="adj" fmla="val 3137"/>
            </a:avLst>
          </a:prstGeom>
          <a:solidFill>
            <a:srgbClr val="EEF4F5"/>
          </a:solidFill>
          <a:ln w="12700">
            <a:solidFill>
              <a:srgbClr val="EEF4F5"/>
            </a:solidFill>
            <a:prstDash val="solid"/>
          </a:ln>
        </p:spPr>
        <p:txBody>
          <a:bodyPr/>
          <a:lstStyle/>
          <a:p>
            <a:endParaRPr lang="en-GB"/>
          </a:p>
        </p:txBody>
      </p:sp>
      <p:sp>
        <p:nvSpPr>
          <p:cNvPr id="22" name="Text 20"/>
          <p:cNvSpPr txBox="1"/>
          <p:nvPr/>
        </p:nvSpPr>
        <p:spPr>
          <a:xfrm>
            <a:off x="731520" y="4507992"/>
            <a:ext cx="384048" cy="384048"/>
          </a:xfrm>
          <a:prstGeom prst="ellipse">
            <a:avLst/>
          </a:prstGeom>
          <a:solidFill>
            <a:srgbClr val="F26B4F"/>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3" name="Text 21"/>
          <p:cNvSpPr txBox="1"/>
          <p:nvPr/>
        </p:nvSpPr>
        <p:spPr>
          <a:xfrm>
            <a:off x="1234440" y="4489704"/>
            <a:ext cx="4572000" cy="420624"/>
          </a:xfrm>
          <a:prstGeom prst="rect">
            <a:avLst/>
          </a:prstGeom>
          <a:noFill/>
          <a:ln/>
        </p:spPr>
        <p:txBody>
          <a:bodyPr wrap="square" lIns="0" tIns="0" rIns="0" bIns="0" rtlCol="0" anchor="ctr"/>
          <a:lstStyle/>
          <a:p>
            <a:pPr marL="0" indent="0">
              <a:buNone/>
            </a:pPr>
            <a:r>
              <a:rPr lang="en-US" sz="1600" b="1" dirty="0">
                <a:solidFill>
                  <a:srgbClr val="0C2D3F"/>
                </a:solidFill>
                <a:latin typeface="Cambria" pitchFamily="34" charset="0"/>
                <a:ea typeface="Cambria" pitchFamily="34" charset="-122"/>
                <a:cs typeface="Cambria" pitchFamily="34" charset="-120"/>
              </a:rPr>
              <a:t>Data, benchmarking and evidence of impact</a:t>
            </a:r>
            <a:endParaRPr lang="en-US" sz="1600" dirty="0"/>
          </a:p>
        </p:txBody>
      </p:sp>
      <p:sp>
        <p:nvSpPr>
          <p:cNvPr id="24" name="Text 22"/>
          <p:cNvSpPr txBox="1"/>
          <p:nvPr/>
        </p:nvSpPr>
        <p:spPr>
          <a:xfrm>
            <a:off x="1234440" y="494690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ENGLAND</a:t>
            </a:r>
            <a:endParaRPr lang="en-US" sz="850" dirty="0"/>
          </a:p>
        </p:txBody>
      </p:sp>
      <p:sp>
        <p:nvSpPr>
          <p:cNvPr id="25" name="Text 23"/>
          <p:cNvSpPr txBox="1"/>
          <p:nvPr/>
        </p:nvSpPr>
        <p:spPr>
          <a:xfrm>
            <a:off x="2052828" y="494690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WALES</a:t>
            </a:r>
            <a:endParaRPr lang="en-US" sz="850" dirty="0"/>
          </a:p>
        </p:txBody>
      </p:sp>
      <p:sp>
        <p:nvSpPr>
          <p:cNvPr id="26" name="Text 24"/>
          <p:cNvSpPr txBox="1"/>
          <p:nvPr/>
        </p:nvSpPr>
        <p:spPr>
          <a:xfrm>
            <a:off x="2715768" y="494690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IRELAND</a:t>
            </a:r>
            <a:endParaRPr lang="en-US" sz="850" dirty="0"/>
          </a:p>
        </p:txBody>
      </p:sp>
      <p:sp>
        <p:nvSpPr>
          <p:cNvPr id="27" name="Text 25"/>
          <p:cNvSpPr txBox="1"/>
          <p:nvPr/>
        </p:nvSpPr>
        <p:spPr>
          <a:xfrm>
            <a:off x="3534156" y="494690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JAPAN</a:t>
            </a:r>
            <a:endParaRPr lang="en-US" sz="850" dirty="0"/>
          </a:p>
        </p:txBody>
      </p:sp>
      <p:sp>
        <p:nvSpPr>
          <p:cNvPr id="28" name="Text 26"/>
          <p:cNvSpPr txBox="1"/>
          <p:nvPr/>
        </p:nvSpPr>
        <p:spPr>
          <a:xfrm>
            <a:off x="731520" y="5257800"/>
            <a:ext cx="5074920" cy="1325880"/>
          </a:xfrm>
          <a:prstGeom prst="rect">
            <a:avLst/>
          </a:prstGeom>
          <a:noFill/>
          <a:ln/>
        </p:spPr>
        <p:txBody>
          <a:bodyPr wrap="square" lIns="0" tIns="0" rIns="0" bIns="0" rtlCol="0" anchor="t"/>
          <a:lstStyle/>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England and Wales: NOrF minimum dataset is now a GPICS V3 minimum standard</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Wales and Ireland: a national dataset is a named priority</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Ireland: "You can't benchmark what you can't consistently measure"</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Japan: CCO activity is growing faster than it is being described or evaluated</a:t>
            </a:r>
            <a:endParaRPr lang="en-US" sz="1150" dirty="0"/>
          </a:p>
        </p:txBody>
      </p:sp>
      <p:sp>
        <p:nvSpPr>
          <p:cNvPr id="29" name="Shape 27"/>
          <p:cNvSpPr/>
          <p:nvPr/>
        </p:nvSpPr>
        <p:spPr>
          <a:xfrm>
            <a:off x="6263640" y="4343400"/>
            <a:ext cx="5440680" cy="2331720"/>
          </a:xfrm>
          <a:prstGeom prst="roundRect">
            <a:avLst>
              <a:gd name="adj" fmla="val 3137"/>
            </a:avLst>
          </a:prstGeom>
          <a:solidFill>
            <a:srgbClr val="EEF4F5"/>
          </a:solidFill>
          <a:ln w="12700">
            <a:solidFill>
              <a:srgbClr val="EEF4F5"/>
            </a:solidFill>
            <a:prstDash val="solid"/>
          </a:ln>
        </p:spPr>
        <p:txBody>
          <a:bodyPr/>
          <a:lstStyle/>
          <a:p>
            <a:endParaRPr lang="en-GB"/>
          </a:p>
        </p:txBody>
      </p:sp>
      <p:sp>
        <p:nvSpPr>
          <p:cNvPr id="30" name="Text 28"/>
          <p:cNvSpPr txBox="1"/>
          <p:nvPr/>
        </p:nvSpPr>
        <p:spPr>
          <a:xfrm>
            <a:off x="6446520" y="4507992"/>
            <a:ext cx="384048" cy="384048"/>
          </a:xfrm>
          <a:prstGeom prst="ellipse">
            <a:avLst/>
          </a:prstGeom>
          <a:solidFill>
            <a:srgbClr val="F26B4F"/>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31" name="Text 29"/>
          <p:cNvSpPr txBox="1"/>
          <p:nvPr/>
        </p:nvSpPr>
        <p:spPr>
          <a:xfrm>
            <a:off x="6949440" y="4489704"/>
            <a:ext cx="4572000" cy="420624"/>
          </a:xfrm>
          <a:prstGeom prst="rect">
            <a:avLst/>
          </a:prstGeom>
          <a:noFill/>
          <a:ln/>
        </p:spPr>
        <p:txBody>
          <a:bodyPr wrap="square" lIns="0" tIns="0" rIns="0" bIns="0" rtlCol="0" anchor="ctr"/>
          <a:lstStyle/>
          <a:p>
            <a:pPr marL="0" indent="0">
              <a:buNone/>
            </a:pPr>
            <a:r>
              <a:rPr lang="en-US" sz="1600" b="1" dirty="0">
                <a:solidFill>
                  <a:srgbClr val="0C2D3F"/>
                </a:solidFill>
                <a:latin typeface="Cambria" pitchFamily="34" charset="0"/>
                <a:ea typeface="Cambria" pitchFamily="34" charset="-122"/>
                <a:cs typeface="Cambria" pitchFamily="34" charset="-120"/>
              </a:rPr>
              <a:t>Patient, family and staff voice in escalation</a:t>
            </a:r>
            <a:endParaRPr lang="en-US" sz="1600" dirty="0"/>
          </a:p>
        </p:txBody>
      </p:sp>
      <p:sp>
        <p:nvSpPr>
          <p:cNvPr id="32" name="Text 30"/>
          <p:cNvSpPr txBox="1"/>
          <p:nvPr/>
        </p:nvSpPr>
        <p:spPr>
          <a:xfrm>
            <a:off x="6949440" y="4946904"/>
            <a:ext cx="745236"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ENGLAND</a:t>
            </a:r>
            <a:endParaRPr lang="en-US" sz="850" dirty="0"/>
          </a:p>
        </p:txBody>
      </p:sp>
      <p:sp>
        <p:nvSpPr>
          <p:cNvPr id="33" name="Text 31"/>
          <p:cNvSpPr txBox="1"/>
          <p:nvPr/>
        </p:nvSpPr>
        <p:spPr>
          <a:xfrm>
            <a:off x="7767828" y="494690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WALES</a:t>
            </a:r>
            <a:endParaRPr lang="en-US" sz="850" dirty="0"/>
          </a:p>
        </p:txBody>
      </p:sp>
      <p:sp>
        <p:nvSpPr>
          <p:cNvPr id="34" name="Text 32"/>
          <p:cNvSpPr txBox="1"/>
          <p:nvPr/>
        </p:nvSpPr>
        <p:spPr>
          <a:xfrm>
            <a:off x="8430768" y="4946904"/>
            <a:ext cx="589788" cy="237744"/>
          </a:xfrm>
          <a:prstGeom prst="roundRect">
            <a:avLst>
              <a:gd name="adj" fmla="val 38462"/>
            </a:avLst>
          </a:prstGeom>
          <a:solidFill>
            <a:srgbClr val="0C2D3F"/>
          </a:solid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JAPAN</a:t>
            </a:r>
            <a:endParaRPr lang="en-US" sz="850" dirty="0"/>
          </a:p>
        </p:txBody>
      </p:sp>
      <p:sp>
        <p:nvSpPr>
          <p:cNvPr id="35" name="Text 33"/>
          <p:cNvSpPr txBox="1"/>
          <p:nvPr/>
        </p:nvSpPr>
        <p:spPr>
          <a:xfrm>
            <a:off x="6446520" y="5257800"/>
            <a:ext cx="5074920" cy="1325880"/>
          </a:xfrm>
          <a:prstGeom prst="rect">
            <a:avLst/>
          </a:prstGeom>
          <a:noFill/>
          <a:ln/>
        </p:spPr>
        <p:txBody>
          <a:bodyPr wrap="square" lIns="0" tIns="0" rIns="0" bIns="0" rtlCol="0" anchor="t"/>
          <a:lstStyle/>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England: Martha's Rule, now extending to maternity and neonatal care</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Wales: Call for Concern across adult, paediatric, neonatal and maternity settings</a:t>
            </a:r>
            <a:endParaRPr lang="en-US" sz="1150" dirty="0"/>
          </a:p>
          <a:p>
            <a:pPr marL="152400" indent="-152400">
              <a:spcAft>
                <a:spcPts val="300"/>
              </a:spcAft>
              <a:buSzPct val="100000"/>
              <a:buChar char="•"/>
            </a:pPr>
            <a:r>
              <a:rPr lang="en-US" sz="1150" dirty="0">
                <a:solidFill>
                  <a:srgbClr val="1F3441"/>
                </a:solidFill>
                <a:latin typeface="Calibri" pitchFamily="34" charset="0"/>
                <a:ea typeface="Calibri" pitchFamily="34" charset="-122"/>
                <a:cs typeface="Calibri" pitchFamily="34" charset="-120"/>
              </a:rPr>
              <a:t>Japan: shared review so that every concern, including nurses', can be voiced</a:t>
            </a:r>
            <a:endParaRPr lang="en-US" sz="11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
    <p:bg>
      <p:bgPr>
        <a:solidFill>
          <a:srgbClr val="0C2D3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0972800" cy="274320"/>
          </a:xfrm>
          <a:prstGeom prst="rect">
            <a:avLst/>
          </a:prstGeom>
          <a:noFill/>
          <a:ln/>
        </p:spPr>
        <p:txBody>
          <a:bodyPr wrap="square" lIns="0" tIns="0" rIns="0" bIns="0" rtlCol="0" anchor="ctr"/>
          <a:lstStyle/>
          <a:p>
            <a:pPr marL="0" indent="0">
              <a:buNone/>
            </a:pPr>
            <a:r>
              <a:rPr lang="en-US" sz="1100" b="1" kern="0" spc="300" dirty="0">
                <a:solidFill>
                  <a:srgbClr val="A9D8DB"/>
                </a:solidFill>
                <a:latin typeface="Calibri" pitchFamily="34" charset="0"/>
                <a:ea typeface="Calibri" pitchFamily="34" charset="-122"/>
                <a:cs typeface="Calibri" pitchFamily="34" charset="-120"/>
              </a:rPr>
              <a:t>CARRYING FORWARD TO THE COMMUNITY OF PRACTICE</a:t>
            </a:r>
            <a:endParaRPr lang="en-US" sz="1100" dirty="0"/>
          </a:p>
        </p:txBody>
      </p:sp>
      <p:sp>
        <p:nvSpPr>
          <p:cNvPr id="3" name="Text 1"/>
          <p:cNvSpPr txBox="1"/>
          <p:nvPr/>
        </p:nvSpPr>
        <p:spPr>
          <a:xfrm>
            <a:off x="548640" y="640080"/>
            <a:ext cx="11064240" cy="64008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Questions to take into the closing session</a:t>
            </a:r>
            <a:endParaRPr lang="en-US" sz="3000" dirty="0"/>
          </a:p>
        </p:txBody>
      </p:sp>
      <p:sp>
        <p:nvSpPr>
          <p:cNvPr id="4" name="Shape 2"/>
          <p:cNvSpPr/>
          <p:nvPr/>
        </p:nvSpPr>
        <p:spPr>
          <a:xfrm>
            <a:off x="548640" y="1600200"/>
            <a:ext cx="2670048" cy="2606040"/>
          </a:xfrm>
          <a:prstGeom prst="roundRect">
            <a:avLst>
              <a:gd name="adj" fmla="val 2807"/>
            </a:avLst>
          </a:prstGeom>
          <a:solidFill>
            <a:srgbClr val="17475D"/>
          </a:solidFill>
          <a:ln w="12700">
            <a:solidFill>
              <a:srgbClr val="17475D"/>
            </a:solidFill>
            <a:prstDash val="solid"/>
          </a:ln>
        </p:spPr>
        <p:txBody>
          <a:bodyPr/>
          <a:lstStyle/>
          <a:p>
            <a:endParaRPr lang="en-GB"/>
          </a:p>
        </p:txBody>
      </p:sp>
      <p:sp>
        <p:nvSpPr>
          <p:cNvPr id="5" name="Text 3"/>
          <p:cNvSpPr txBox="1"/>
          <p:nvPr/>
        </p:nvSpPr>
        <p:spPr>
          <a:xfrm>
            <a:off x="749808" y="1783080"/>
            <a:ext cx="2267712" cy="274320"/>
          </a:xfrm>
          <a:prstGeom prst="rect">
            <a:avLst/>
          </a:prstGeom>
          <a:noFill/>
          <a:ln/>
        </p:spPr>
        <p:txBody>
          <a:bodyPr wrap="square" lIns="0" tIns="0" rIns="0" bIns="0" rtlCol="0" anchor="ctr"/>
          <a:lstStyle/>
          <a:p>
            <a:pPr marL="0" indent="0">
              <a:buNone/>
            </a:pPr>
            <a:r>
              <a:rPr lang="en-US" sz="1200" b="1" kern="0" spc="200" dirty="0">
                <a:solidFill>
                  <a:srgbClr val="A9D8DB"/>
                </a:solidFill>
                <a:latin typeface="Calibri" pitchFamily="34" charset="0"/>
                <a:ea typeface="Calibri" pitchFamily="34" charset="-122"/>
                <a:cs typeface="Calibri" pitchFamily="34" charset="-120"/>
              </a:rPr>
              <a:t>ENGLAND</a:t>
            </a:r>
            <a:endParaRPr lang="en-US" sz="1200" dirty="0"/>
          </a:p>
        </p:txBody>
      </p:sp>
      <p:sp>
        <p:nvSpPr>
          <p:cNvPr id="6" name="Text 4"/>
          <p:cNvSpPr txBox="1"/>
          <p:nvPr/>
        </p:nvSpPr>
        <p:spPr>
          <a:xfrm>
            <a:off x="749808" y="2057400"/>
            <a:ext cx="2267712" cy="228600"/>
          </a:xfrm>
          <a:prstGeom prst="rect">
            <a:avLst/>
          </a:prstGeom>
          <a:noFill/>
          <a:ln/>
        </p:spPr>
        <p:txBody>
          <a:bodyPr wrap="square" lIns="0" tIns="0" rIns="0" bIns="0" rtlCol="0" anchor="ctr"/>
          <a:lstStyle/>
          <a:p>
            <a:pPr marL="0" indent="0">
              <a:buNone/>
            </a:pPr>
            <a:r>
              <a:rPr lang="en-US" sz="1000" dirty="0">
                <a:solidFill>
                  <a:srgbClr val="C9DDE2"/>
                </a:solidFill>
                <a:latin typeface="Calibri" pitchFamily="34" charset="0"/>
                <a:ea typeface="Calibri" pitchFamily="34" charset="-122"/>
                <a:cs typeface="Calibri" pitchFamily="34" charset="-120"/>
              </a:rPr>
              <a:t>Mark Wilson</a:t>
            </a:r>
            <a:endParaRPr lang="en-US" sz="1000" dirty="0"/>
          </a:p>
        </p:txBody>
      </p:sp>
      <p:sp>
        <p:nvSpPr>
          <p:cNvPr id="7" name="Text 5"/>
          <p:cNvSpPr txBox="1"/>
          <p:nvPr/>
        </p:nvSpPr>
        <p:spPr>
          <a:xfrm>
            <a:off x="749808" y="2423160"/>
            <a:ext cx="2267712" cy="1600200"/>
          </a:xfrm>
          <a:prstGeom prst="rect">
            <a:avLst/>
          </a:prstGeom>
          <a:noFill/>
          <a:ln/>
        </p:spPr>
        <p:txBody>
          <a:bodyPr wrap="square" lIns="0" tIns="0" rIns="0" bIns="0" rtlCol="0" anchor="t"/>
          <a:lstStyle/>
          <a:p>
            <a:pPr marL="0" indent="0">
              <a:buNone/>
            </a:pPr>
            <a:r>
              <a:rPr lang="en-US" sz="1650" dirty="0">
                <a:solidFill>
                  <a:srgbClr val="FFFFFF"/>
                </a:solidFill>
                <a:latin typeface="Cambria" pitchFamily="34" charset="0"/>
                <a:ea typeface="Cambria" pitchFamily="34" charset="-122"/>
                <a:cs typeface="Cambria" pitchFamily="34" charset="-120"/>
              </a:rPr>
              <a:t>How does England turn national standards into equitable delivery?</a:t>
            </a:r>
            <a:endParaRPr lang="en-US" sz="1650" dirty="0"/>
          </a:p>
        </p:txBody>
      </p:sp>
      <p:sp>
        <p:nvSpPr>
          <p:cNvPr id="8" name="Shape 6"/>
          <p:cNvSpPr/>
          <p:nvPr/>
        </p:nvSpPr>
        <p:spPr>
          <a:xfrm>
            <a:off x="3401568" y="1600200"/>
            <a:ext cx="2670048" cy="2606040"/>
          </a:xfrm>
          <a:prstGeom prst="roundRect">
            <a:avLst>
              <a:gd name="adj" fmla="val 2807"/>
            </a:avLst>
          </a:prstGeom>
          <a:solidFill>
            <a:srgbClr val="17475D"/>
          </a:solidFill>
          <a:ln w="12700">
            <a:solidFill>
              <a:srgbClr val="17475D"/>
            </a:solidFill>
            <a:prstDash val="solid"/>
          </a:ln>
        </p:spPr>
        <p:txBody>
          <a:bodyPr/>
          <a:lstStyle/>
          <a:p>
            <a:endParaRPr lang="en-GB"/>
          </a:p>
        </p:txBody>
      </p:sp>
      <p:sp>
        <p:nvSpPr>
          <p:cNvPr id="9" name="Text 7"/>
          <p:cNvSpPr txBox="1"/>
          <p:nvPr/>
        </p:nvSpPr>
        <p:spPr>
          <a:xfrm>
            <a:off x="3602736" y="1783080"/>
            <a:ext cx="2267712" cy="274320"/>
          </a:xfrm>
          <a:prstGeom prst="rect">
            <a:avLst/>
          </a:prstGeom>
          <a:noFill/>
          <a:ln/>
        </p:spPr>
        <p:txBody>
          <a:bodyPr wrap="square" lIns="0" tIns="0" rIns="0" bIns="0" rtlCol="0" anchor="ctr"/>
          <a:lstStyle/>
          <a:p>
            <a:pPr marL="0" indent="0">
              <a:buNone/>
            </a:pPr>
            <a:r>
              <a:rPr lang="en-US" sz="1200" b="1" kern="0" spc="200" dirty="0">
                <a:solidFill>
                  <a:srgbClr val="A9D8DB"/>
                </a:solidFill>
                <a:latin typeface="Calibri" pitchFamily="34" charset="0"/>
                <a:ea typeface="Calibri" pitchFamily="34" charset="-122"/>
                <a:cs typeface="Calibri" pitchFamily="34" charset="-120"/>
              </a:rPr>
              <a:t>WALES</a:t>
            </a:r>
            <a:endParaRPr lang="en-US" sz="1200" dirty="0"/>
          </a:p>
        </p:txBody>
      </p:sp>
      <p:sp>
        <p:nvSpPr>
          <p:cNvPr id="10" name="Text 8"/>
          <p:cNvSpPr txBox="1"/>
          <p:nvPr/>
        </p:nvSpPr>
        <p:spPr>
          <a:xfrm>
            <a:off x="3602736" y="2057400"/>
            <a:ext cx="2267712" cy="228600"/>
          </a:xfrm>
          <a:prstGeom prst="rect">
            <a:avLst/>
          </a:prstGeom>
          <a:noFill/>
          <a:ln/>
        </p:spPr>
        <p:txBody>
          <a:bodyPr wrap="square" lIns="0" tIns="0" rIns="0" bIns="0" rtlCol="0" anchor="ctr"/>
          <a:lstStyle/>
          <a:p>
            <a:pPr marL="0" indent="0">
              <a:buNone/>
            </a:pPr>
            <a:r>
              <a:rPr lang="en-US" sz="1000" dirty="0">
                <a:solidFill>
                  <a:srgbClr val="C9DDE2"/>
                </a:solidFill>
                <a:latin typeface="Calibri" pitchFamily="34" charset="0"/>
                <a:ea typeface="Calibri" pitchFamily="34" charset="-122"/>
                <a:cs typeface="Calibri" pitchFamily="34" charset="-120"/>
              </a:rPr>
              <a:t>Vanessa Jones</a:t>
            </a:r>
            <a:endParaRPr lang="en-US" sz="1000" dirty="0"/>
          </a:p>
        </p:txBody>
      </p:sp>
      <p:sp>
        <p:nvSpPr>
          <p:cNvPr id="11" name="Text 9"/>
          <p:cNvSpPr txBox="1"/>
          <p:nvPr/>
        </p:nvSpPr>
        <p:spPr>
          <a:xfrm>
            <a:off x="3602736" y="2423160"/>
            <a:ext cx="2267712" cy="1600200"/>
          </a:xfrm>
          <a:prstGeom prst="rect">
            <a:avLst/>
          </a:prstGeom>
          <a:noFill/>
          <a:ln/>
        </p:spPr>
        <p:txBody>
          <a:bodyPr wrap="square" lIns="0" tIns="0" rIns="0" bIns="0" rtlCol="0" anchor="t"/>
          <a:lstStyle/>
          <a:p>
            <a:pPr marL="0" indent="0">
              <a:buNone/>
            </a:pPr>
            <a:r>
              <a:rPr lang="en-US" sz="1650" dirty="0">
                <a:solidFill>
                  <a:srgbClr val="FFFFFF"/>
                </a:solidFill>
                <a:latin typeface="Cambria" pitchFamily="34" charset="0"/>
                <a:ea typeface="Cambria" pitchFamily="34" charset="-122"/>
                <a:cs typeface="Cambria" pitchFamily="34" charset="-120"/>
              </a:rPr>
              <a:t>How do we recognise the practice, not just the job title, by aligning HEIW advanced-practice levels with the CCOP competencies?</a:t>
            </a:r>
            <a:endParaRPr lang="en-US" sz="1650" dirty="0"/>
          </a:p>
        </p:txBody>
      </p:sp>
      <p:sp>
        <p:nvSpPr>
          <p:cNvPr id="12" name="Shape 10"/>
          <p:cNvSpPr/>
          <p:nvPr/>
        </p:nvSpPr>
        <p:spPr>
          <a:xfrm>
            <a:off x="6254496" y="1600200"/>
            <a:ext cx="2670048" cy="2606040"/>
          </a:xfrm>
          <a:prstGeom prst="roundRect">
            <a:avLst>
              <a:gd name="adj" fmla="val 2807"/>
            </a:avLst>
          </a:prstGeom>
          <a:solidFill>
            <a:srgbClr val="17475D"/>
          </a:solidFill>
          <a:ln w="12700">
            <a:solidFill>
              <a:srgbClr val="17475D"/>
            </a:solidFill>
            <a:prstDash val="solid"/>
          </a:ln>
        </p:spPr>
        <p:txBody>
          <a:bodyPr/>
          <a:lstStyle/>
          <a:p>
            <a:endParaRPr lang="en-GB"/>
          </a:p>
        </p:txBody>
      </p:sp>
      <p:sp>
        <p:nvSpPr>
          <p:cNvPr id="13" name="Text 11"/>
          <p:cNvSpPr txBox="1"/>
          <p:nvPr/>
        </p:nvSpPr>
        <p:spPr>
          <a:xfrm>
            <a:off x="6455664" y="1783080"/>
            <a:ext cx="2267712" cy="274320"/>
          </a:xfrm>
          <a:prstGeom prst="rect">
            <a:avLst/>
          </a:prstGeom>
          <a:noFill/>
          <a:ln/>
        </p:spPr>
        <p:txBody>
          <a:bodyPr wrap="square" lIns="0" tIns="0" rIns="0" bIns="0" rtlCol="0" anchor="ctr"/>
          <a:lstStyle/>
          <a:p>
            <a:pPr marL="0" indent="0">
              <a:buNone/>
            </a:pPr>
            <a:r>
              <a:rPr lang="en-US" sz="1200" b="1" kern="0" spc="200" dirty="0">
                <a:solidFill>
                  <a:srgbClr val="A9D8DB"/>
                </a:solidFill>
                <a:latin typeface="Calibri" pitchFamily="34" charset="0"/>
                <a:ea typeface="Calibri" pitchFamily="34" charset="-122"/>
                <a:cs typeface="Calibri" pitchFamily="34" charset="-120"/>
              </a:rPr>
              <a:t>IRELAND</a:t>
            </a:r>
            <a:endParaRPr lang="en-US" sz="1200" dirty="0"/>
          </a:p>
        </p:txBody>
      </p:sp>
      <p:sp>
        <p:nvSpPr>
          <p:cNvPr id="14" name="Text 12"/>
          <p:cNvSpPr txBox="1"/>
          <p:nvPr/>
        </p:nvSpPr>
        <p:spPr>
          <a:xfrm>
            <a:off x="6455664" y="2057400"/>
            <a:ext cx="2267712" cy="228600"/>
          </a:xfrm>
          <a:prstGeom prst="rect">
            <a:avLst/>
          </a:prstGeom>
          <a:noFill/>
          <a:ln/>
        </p:spPr>
        <p:txBody>
          <a:bodyPr wrap="square" lIns="0" tIns="0" rIns="0" bIns="0" rtlCol="0" anchor="ctr"/>
          <a:lstStyle/>
          <a:p>
            <a:pPr marL="0" indent="0">
              <a:buNone/>
            </a:pPr>
            <a:r>
              <a:rPr lang="en-US" sz="1000" dirty="0">
                <a:solidFill>
                  <a:srgbClr val="C9DDE2"/>
                </a:solidFill>
                <a:latin typeface="Calibri" pitchFamily="34" charset="0"/>
                <a:ea typeface="Calibri" pitchFamily="34" charset="-122"/>
                <a:cs typeface="Calibri" pitchFamily="34" charset="-120"/>
              </a:rPr>
              <a:t>Siobhan Tierney-Pyke</a:t>
            </a:r>
            <a:endParaRPr lang="en-US" sz="1000" dirty="0"/>
          </a:p>
        </p:txBody>
      </p:sp>
      <p:sp>
        <p:nvSpPr>
          <p:cNvPr id="15" name="Text 13"/>
          <p:cNvSpPr txBox="1"/>
          <p:nvPr/>
        </p:nvSpPr>
        <p:spPr>
          <a:xfrm>
            <a:off x="6455664" y="2423160"/>
            <a:ext cx="2267712" cy="1600200"/>
          </a:xfrm>
          <a:prstGeom prst="rect">
            <a:avLst/>
          </a:prstGeom>
          <a:noFill/>
          <a:ln/>
        </p:spPr>
        <p:txBody>
          <a:bodyPr wrap="square" lIns="0" tIns="0" rIns="0" bIns="0" rtlCol="0" anchor="t"/>
          <a:lstStyle/>
          <a:p>
            <a:pPr marL="0" indent="0">
              <a:buNone/>
            </a:pPr>
            <a:r>
              <a:rPr lang="en-US" sz="1650" dirty="0">
                <a:solidFill>
                  <a:srgbClr val="FFFFFF"/>
                </a:solidFill>
                <a:latin typeface="Cambria" pitchFamily="34" charset="0"/>
                <a:ea typeface="Cambria" pitchFamily="34" charset="-122"/>
                <a:cs typeface="Cambria" pitchFamily="34" charset="-120"/>
              </a:rPr>
              <a:t>How do we reach consistent standards and a national dataset without enforcing identical services?</a:t>
            </a:r>
            <a:endParaRPr lang="en-US" sz="1650" dirty="0"/>
          </a:p>
        </p:txBody>
      </p:sp>
      <p:sp>
        <p:nvSpPr>
          <p:cNvPr id="16" name="Shape 14"/>
          <p:cNvSpPr/>
          <p:nvPr/>
        </p:nvSpPr>
        <p:spPr>
          <a:xfrm>
            <a:off x="9107424" y="1600200"/>
            <a:ext cx="2670048" cy="2606040"/>
          </a:xfrm>
          <a:prstGeom prst="roundRect">
            <a:avLst>
              <a:gd name="adj" fmla="val 2807"/>
            </a:avLst>
          </a:prstGeom>
          <a:solidFill>
            <a:srgbClr val="17475D"/>
          </a:solidFill>
          <a:ln w="12700">
            <a:solidFill>
              <a:srgbClr val="17475D"/>
            </a:solidFill>
            <a:prstDash val="solid"/>
          </a:ln>
        </p:spPr>
        <p:txBody>
          <a:bodyPr/>
          <a:lstStyle/>
          <a:p>
            <a:endParaRPr lang="en-GB"/>
          </a:p>
        </p:txBody>
      </p:sp>
      <p:sp>
        <p:nvSpPr>
          <p:cNvPr id="17" name="Text 15"/>
          <p:cNvSpPr txBox="1"/>
          <p:nvPr/>
        </p:nvSpPr>
        <p:spPr>
          <a:xfrm>
            <a:off x="9308592" y="1783080"/>
            <a:ext cx="2267712" cy="274320"/>
          </a:xfrm>
          <a:prstGeom prst="rect">
            <a:avLst/>
          </a:prstGeom>
          <a:noFill/>
          <a:ln/>
        </p:spPr>
        <p:txBody>
          <a:bodyPr wrap="square" lIns="0" tIns="0" rIns="0" bIns="0" rtlCol="0" anchor="ctr"/>
          <a:lstStyle/>
          <a:p>
            <a:pPr marL="0" indent="0">
              <a:buNone/>
            </a:pPr>
            <a:r>
              <a:rPr lang="en-US" sz="1200" b="1" kern="0" spc="200" dirty="0">
                <a:solidFill>
                  <a:srgbClr val="A9D8DB"/>
                </a:solidFill>
                <a:latin typeface="Calibri" pitchFamily="34" charset="0"/>
                <a:ea typeface="Calibri" pitchFamily="34" charset="-122"/>
                <a:cs typeface="Calibri" pitchFamily="34" charset="-120"/>
              </a:rPr>
              <a:t>JAPAN</a:t>
            </a:r>
            <a:endParaRPr lang="en-US" sz="1200" dirty="0"/>
          </a:p>
        </p:txBody>
      </p:sp>
      <p:sp>
        <p:nvSpPr>
          <p:cNvPr id="18" name="Text 16"/>
          <p:cNvSpPr txBox="1"/>
          <p:nvPr/>
        </p:nvSpPr>
        <p:spPr>
          <a:xfrm>
            <a:off x="9308592" y="2057400"/>
            <a:ext cx="2267712" cy="228600"/>
          </a:xfrm>
          <a:prstGeom prst="rect">
            <a:avLst/>
          </a:prstGeom>
          <a:noFill/>
          <a:ln/>
        </p:spPr>
        <p:txBody>
          <a:bodyPr wrap="square" lIns="0" tIns="0" rIns="0" bIns="0" rtlCol="0" anchor="ctr"/>
          <a:lstStyle/>
          <a:p>
            <a:pPr marL="0" indent="0">
              <a:buNone/>
            </a:pPr>
            <a:r>
              <a:rPr lang="en-US" sz="1000" dirty="0">
                <a:solidFill>
                  <a:srgbClr val="C9DDE2"/>
                </a:solidFill>
                <a:latin typeface="Calibri" pitchFamily="34" charset="0"/>
                <a:ea typeface="Calibri" pitchFamily="34" charset="-122"/>
                <a:cs typeface="Calibri" pitchFamily="34" charset="-120"/>
              </a:rPr>
              <a:t>Ayako Noguchi</a:t>
            </a:r>
            <a:endParaRPr lang="en-US" sz="1000" dirty="0"/>
          </a:p>
        </p:txBody>
      </p:sp>
      <p:sp>
        <p:nvSpPr>
          <p:cNvPr id="19" name="Text 17"/>
          <p:cNvSpPr txBox="1"/>
          <p:nvPr/>
        </p:nvSpPr>
        <p:spPr>
          <a:xfrm>
            <a:off x="9308592" y="2423160"/>
            <a:ext cx="2267712" cy="1600200"/>
          </a:xfrm>
          <a:prstGeom prst="rect">
            <a:avLst/>
          </a:prstGeom>
          <a:noFill/>
          <a:ln/>
        </p:spPr>
        <p:txBody>
          <a:bodyPr wrap="square" lIns="0" tIns="0" rIns="0" bIns="0" rtlCol="0" anchor="t"/>
          <a:lstStyle/>
          <a:p>
            <a:pPr marL="0" indent="0">
              <a:buNone/>
            </a:pPr>
            <a:r>
              <a:rPr lang="en-US" sz="1650" dirty="0">
                <a:solidFill>
                  <a:srgbClr val="FFFFFF"/>
                </a:solidFill>
                <a:latin typeface="Cambria" pitchFamily="34" charset="0"/>
                <a:ea typeface="Cambria" pitchFamily="34" charset="-122"/>
                <a:cs typeface="Cambria" pitchFamily="34" charset="-120"/>
              </a:rPr>
              <a:t>How can we build and evaluate CCO systems that use data and digital support while ensuring that every concern can be voiced?</a:t>
            </a:r>
            <a:endParaRPr lang="en-US" sz="1650" dirty="0"/>
          </a:p>
        </p:txBody>
      </p:sp>
      <p:sp>
        <p:nvSpPr>
          <p:cNvPr id="20" name="Shape 18"/>
          <p:cNvSpPr/>
          <p:nvPr/>
        </p:nvSpPr>
        <p:spPr>
          <a:xfrm>
            <a:off x="548640" y="4526280"/>
            <a:ext cx="11091672" cy="1005840"/>
          </a:xfrm>
          <a:prstGeom prst="roundRect">
            <a:avLst>
              <a:gd name="adj" fmla="val 7273"/>
            </a:avLst>
          </a:prstGeom>
          <a:solidFill>
            <a:srgbClr val="F26B4F"/>
          </a:solidFill>
          <a:ln w="12700">
            <a:solidFill>
              <a:srgbClr val="F26B4F"/>
            </a:solidFill>
            <a:prstDash val="solid"/>
          </a:ln>
        </p:spPr>
        <p:txBody>
          <a:bodyPr/>
          <a:lstStyle/>
          <a:p>
            <a:endParaRPr lang="en-GB"/>
          </a:p>
        </p:txBody>
      </p:sp>
      <p:sp>
        <p:nvSpPr>
          <p:cNvPr id="21" name="Text 19"/>
          <p:cNvSpPr txBox="1"/>
          <p:nvPr/>
        </p:nvSpPr>
        <p:spPr>
          <a:xfrm>
            <a:off x="777240" y="4681728"/>
            <a:ext cx="10607040" cy="274320"/>
          </a:xfrm>
          <a:prstGeom prst="rect">
            <a:avLst/>
          </a:prstGeom>
          <a:noFill/>
          <a:ln/>
        </p:spPr>
        <p:txBody>
          <a:bodyPr wrap="square" lIns="0" tIns="0" rIns="0" bIns="0" rtlCol="0" anchor="ctr"/>
          <a:lstStyle/>
          <a:p>
            <a:pPr marL="0" indent="0">
              <a:buNone/>
            </a:pPr>
            <a:r>
              <a:rPr lang="en-US" sz="1100" b="1" kern="0" spc="300" dirty="0">
                <a:solidFill>
                  <a:srgbClr val="FFFFFF"/>
                </a:solidFill>
                <a:latin typeface="Calibri" pitchFamily="34" charset="0"/>
                <a:ea typeface="Calibri" pitchFamily="34" charset="-122"/>
                <a:cs typeface="Calibri" pitchFamily="34" charset="-120"/>
              </a:rPr>
              <a:t>THE SHARED QUESTION</a:t>
            </a:r>
            <a:endParaRPr lang="en-US" sz="1100" dirty="0"/>
          </a:p>
        </p:txBody>
      </p:sp>
      <p:sp>
        <p:nvSpPr>
          <p:cNvPr id="22" name="Text 20"/>
          <p:cNvSpPr txBox="1"/>
          <p:nvPr/>
        </p:nvSpPr>
        <p:spPr>
          <a:xfrm>
            <a:off x="777240" y="4983480"/>
            <a:ext cx="10607040" cy="731520"/>
          </a:xfrm>
          <a:prstGeom prst="rect">
            <a:avLst/>
          </a:prstGeom>
          <a:noFill/>
          <a:ln/>
        </p:spPr>
        <p:txBody>
          <a:bodyPr wrap="square" lIns="0" tIns="0" rIns="0" bIns="0" rtlCol="0" anchor="t"/>
          <a:lstStyle/>
          <a:p>
            <a:pPr marL="0" indent="0">
              <a:buNone/>
            </a:pPr>
            <a:r>
              <a:rPr lang="en-US" sz="2200" b="1" dirty="0">
                <a:solidFill>
                  <a:srgbClr val="FFFFFF"/>
                </a:solidFill>
                <a:latin typeface="Cambria" pitchFamily="34" charset="0"/>
                <a:ea typeface="Cambria" pitchFamily="34" charset="-122"/>
                <a:cs typeface="Cambria" pitchFamily="34" charset="-120"/>
              </a:rPr>
              <a:t>How do we show what outreach achieves for patients, beyond activity counts?</a:t>
            </a:r>
            <a:endParaRPr lang="en-US" sz="2200" dirty="0"/>
          </a:p>
        </p:txBody>
      </p:sp>
      <p:sp>
        <p:nvSpPr>
          <p:cNvPr id="23" name="Text 21"/>
          <p:cNvSpPr txBox="1"/>
          <p:nvPr/>
        </p:nvSpPr>
        <p:spPr>
          <a:xfrm>
            <a:off x="548640" y="6309360"/>
            <a:ext cx="10972800" cy="274320"/>
          </a:xfrm>
          <a:prstGeom prst="rect">
            <a:avLst/>
          </a:prstGeom>
          <a:noFill/>
          <a:ln/>
        </p:spPr>
        <p:txBody>
          <a:bodyPr wrap="square" lIns="0" tIns="0" rIns="0" bIns="0" rtlCol="0" anchor="ctr"/>
          <a:lstStyle/>
          <a:p>
            <a:pPr marL="0" indent="0">
              <a:buNone/>
            </a:pPr>
            <a:r>
              <a:rPr lang="en-US" sz="1000" dirty="0">
                <a:solidFill>
                  <a:srgbClr val="A9D8DB"/>
                </a:solidFill>
                <a:latin typeface="Calibri" pitchFamily="34" charset="0"/>
                <a:ea typeface="Calibri" pitchFamily="34" charset="-122"/>
                <a:cs typeface="Calibri" pitchFamily="34" charset="-120"/>
              </a:rPr>
              <a:t>BACCN × NOrF  •  Community of Practice: Day 2, final session</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28016"/>
            <a:ext cx="11091672" cy="365760"/>
          </a:xfrm>
          <a:prstGeom prst="rect">
            <a:avLst/>
          </a:prstGeom>
          <a:noFill/>
          <a:ln/>
        </p:spPr>
        <p:txBody>
          <a:bodyPr wrap="square" lIns="0" tIns="0" rIns="0" bIns="0" rtlCol="0" anchor="ctr"/>
          <a:lstStyle/>
          <a:p>
            <a:pPr marL="0" indent="0">
              <a:buNone/>
            </a:pPr>
            <a:r>
              <a:rPr lang="en-US" sz="1300" b="1" kern="0" spc="100" dirty="0">
                <a:solidFill>
                  <a:srgbClr val="0F7C8A"/>
                </a:solidFill>
                <a:latin typeface="Calibri" pitchFamily="34" charset="0"/>
                <a:ea typeface="Calibri" pitchFamily="34" charset="-122"/>
                <a:cs typeface="Calibri" pitchFamily="34" charset="-120"/>
              </a:rPr>
              <a:t>SPARE (NOT PRESENTED)  |  NOrF advanced CCO practice: clinical pillar, draft V1</a:t>
            </a:r>
            <a:endParaRPr lang="en-US" sz="1300" dirty="0"/>
          </a:p>
        </p:txBody>
      </p:sp>
      <p:pic>
        <p:nvPicPr>
          <p:cNvPr id="3" name="Image 0" descr="/mnt/user-data/uploads/NOrF_Clinical_pillar_infographic_V1.png"/>
          <p:cNvPicPr>
            <a:picLocks noChangeAspect="1"/>
          </p:cNvPicPr>
          <p:nvPr/>
        </p:nvPicPr>
        <p:blipFill>
          <a:blip r:embed="rId3"/>
          <a:stretch>
            <a:fillRect/>
          </a:stretch>
        </p:blipFill>
        <p:spPr>
          <a:xfrm>
            <a:off x="1499616" y="594360"/>
            <a:ext cx="9189720" cy="612648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7315200" cy="274320"/>
          </a:xfrm>
          <a:prstGeom prst="rect">
            <a:avLst/>
          </a:prstGeom>
          <a:noFill/>
          <a:ln/>
        </p:spPr>
        <p:txBody>
          <a:bodyPr wrap="square" lIns="0" tIns="0" rIns="0" bIns="0" rtlCol="0" anchor="ctr"/>
          <a:lstStyle/>
          <a:p>
            <a:pPr marL="0" indent="0">
              <a:buNone/>
            </a:pPr>
            <a:r>
              <a:rPr lang="en-US" sz="1200" b="1" kern="0" spc="300" dirty="0">
                <a:solidFill>
                  <a:srgbClr val="0F7C8A"/>
                </a:solidFill>
                <a:latin typeface="Calibri" pitchFamily="34" charset="0"/>
                <a:ea typeface="Calibri" pitchFamily="34" charset="-122"/>
                <a:cs typeface="Calibri" pitchFamily="34" charset="-120"/>
              </a:rPr>
              <a:t>ENGLAND  |  BACKUP (NOT PRESENTED)</a:t>
            </a:r>
            <a:endParaRPr lang="en-US" sz="1200" dirty="0"/>
          </a:p>
        </p:txBody>
      </p:sp>
      <p:sp>
        <p:nvSpPr>
          <p:cNvPr id="3" name="Text 1"/>
          <p:cNvSpPr txBox="1"/>
          <p:nvPr/>
        </p:nvSpPr>
        <p:spPr>
          <a:xfrm>
            <a:off x="548640" y="685800"/>
            <a:ext cx="11091672" cy="685800"/>
          </a:xfrm>
          <a:prstGeom prst="rect">
            <a:avLst/>
          </a:prstGeom>
          <a:noFill/>
          <a:ln/>
        </p:spPr>
        <p:txBody>
          <a:bodyPr wrap="square" lIns="0" tIns="0" rIns="0" bIns="0" rtlCol="0" anchor="t"/>
          <a:lstStyle/>
          <a:p>
            <a:pPr marL="0" indent="0">
              <a:buNone/>
            </a:pPr>
            <a:r>
              <a:rPr lang="en-US" sz="3000" b="1" dirty="0">
                <a:solidFill>
                  <a:srgbClr val="0C2D3F"/>
                </a:solidFill>
                <a:latin typeface="Cambria" pitchFamily="34" charset="0"/>
                <a:ea typeface="Cambria" pitchFamily="34" charset="-122"/>
                <a:cs typeface="Cambria" pitchFamily="34" charset="-120"/>
              </a:rPr>
              <a:t>References</a:t>
            </a:r>
            <a:endParaRPr lang="en-US" sz="3000" dirty="0"/>
          </a:p>
        </p:txBody>
      </p:sp>
      <p:sp>
        <p:nvSpPr>
          <p:cNvPr id="4" name="Text 2"/>
          <p:cNvSpPr txBox="1"/>
          <p:nvPr/>
        </p:nvSpPr>
        <p:spPr>
          <a:xfrm>
            <a:off x="548640" y="1554480"/>
            <a:ext cx="5394960" cy="4572000"/>
          </a:xfrm>
          <a:prstGeom prst="rect">
            <a:avLst/>
          </a:prstGeom>
          <a:noFill/>
          <a:ln/>
        </p:spPr>
        <p:txBody>
          <a:bodyPr wrap="square" lIns="0" tIns="0" rIns="0" bIns="0" rtlCol="0" anchor="t"/>
          <a:lstStyle/>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Department of Health (2000). Comprehensive Critical Care.</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UK non-medical prescribing legislation and implementation guidance, 2003–06 (incl. SI 2006/913).</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NICE (2007). CG50: Acutely ill adults in hospital: recognising and responding to deterioration.</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Odell M, Gerber K, Gager M (2010). Call 4 Concern: patient and relative activated critical care outreach. Br J Nurs 19(22):1390–5.</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Odell M (2019). Patient- and relative-activated critical care outreach: a 7-year service review. Br J Nurs 28:116–21.</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Royal College of Physicians. National Early Warning Score (NEWS, 2012); NEWS2 (2017).</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CC3N (2020). National Critical Care Outreach Workforce Survey (2019 data).</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NOrF (2020). Quality and Operational Standards for the Provision of Critical Care Outreach Services (source of the PREPARE elements).</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Subbe CP et al. (2019). Quality metrics for the evaluation of Rapid Response Systems: proceedings from the third international consensus conference on Rapid Response Systems (International Society for Rapid Response Systems). Resuscitation 141:1-12.</a:t>
            </a:r>
            <a:endParaRPr lang="en-US" sz="1200" dirty="0"/>
          </a:p>
          <a:p>
            <a:pPr marL="254000" indent="-254000">
              <a:spcAft>
                <a:spcPts val="600"/>
              </a:spcAft>
              <a:buSzPct val="100000"/>
              <a:buFont typeface="+mj-lt"/>
              <a:buAutoNum type="arabicPeriod"/>
            </a:pPr>
            <a:r>
              <a:rPr lang="en-US" sz="1200" dirty="0">
                <a:solidFill>
                  <a:srgbClr val="0C2D3F"/>
                </a:solidFill>
                <a:latin typeface="Calibri" pitchFamily="34" charset="0"/>
                <a:ea typeface="Calibri" pitchFamily="34" charset="-122"/>
                <a:cs typeface="Calibri" pitchFamily="34" charset="-120"/>
              </a:rPr>
              <a:t>NOrF, ICS and CC3N (2022). Critical Care Outreach Practitioner Framework, with enhanced, advanced and consultant appendices.</a:t>
            </a:r>
            <a:endParaRPr lang="en-US" sz="1200" dirty="0"/>
          </a:p>
        </p:txBody>
      </p:sp>
      <p:sp>
        <p:nvSpPr>
          <p:cNvPr id="5" name="Text 3"/>
          <p:cNvSpPr txBox="1"/>
          <p:nvPr/>
        </p:nvSpPr>
        <p:spPr>
          <a:xfrm>
            <a:off x="6217920" y="1554480"/>
            <a:ext cx="5394960" cy="4572000"/>
          </a:xfrm>
          <a:prstGeom prst="rect">
            <a:avLst/>
          </a:prstGeom>
          <a:noFill/>
          <a:ln/>
        </p:spPr>
        <p:txBody>
          <a:bodyPr wrap="square" lIns="0" tIns="0" rIns="0" bIns="0" rtlCol="0" anchor="t"/>
          <a:lstStyle/>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NOrF (2023). Minimum dataset and national survey of CCOT provision and activity (manuscript unpublished, under review).</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Trenchard-Turner, Desai and Metaxa (2023). Critical care outreach teams: a service without walls. Intensive Care Med 49:572–4.</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Honarmand K et al. (2024). Society of Critical Care Medicine guidelines on recognizing and responding to clinical deterioration outside the ICU: 2023. Crit Care Med 52(2).</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Welch et al. (2025). Martha’s Rule.</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FICM and ICS (2026). Guidelines for the Provision of Intensive Care Services, Version 3, section 1.7.</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Royal Cornwall Hospitals. Critical Care Outreach operational policy.</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Wilson M (2023). From shock to survival (case study: focused cardiac ultrasound and cardiac tamponade).</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Department of Health and Social Care (2026). Martha’s Rule extended to all maternity services (press release, 24 June 2026).</a:t>
            </a:r>
            <a:endParaRPr lang="en-US" sz="1200" dirty="0"/>
          </a:p>
          <a:p>
            <a:pPr marL="254000" indent="-254000">
              <a:spcAft>
                <a:spcPts val="600"/>
              </a:spcAft>
              <a:buSzPct val="100000"/>
              <a:buFont typeface="+mj-lt"/>
              <a:buAutoNum type="arabicPeriod" startAt="11"/>
            </a:pPr>
            <a:r>
              <a:rPr lang="en-US" sz="1200" dirty="0">
                <a:solidFill>
                  <a:srgbClr val="0C2D3F"/>
                </a:solidFill>
                <a:latin typeface="Calibri" pitchFamily="34" charset="0"/>
                <a:ea typeface="Calibri" pitchFamily="34" charset="-122"/>
                <a:cs typeface="Calibri" pitchFamily="34" charset="-120"/>
              </a:rPr>
              <a:t>NHS England. Martha’s Rule (patient safety programme page).</a:t>
            </a:r>
            <a:endParaRPr lang="en-US" sz="12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EmOMFQCFl5aUInQCf7iZZ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テーマ">
  <a:themeElements>
    <a:clrScheme name="ユーザー定義 1">
      <a:dk1>
        <a:srgbClr val="000000"/>
      </a:dk1>
      <a:lt1>
        <a:srgbClr val="FFFFFF"/>
      </a:lt1>
      <a:dk2>
        <a:srgbClr val="1C3077"/>
      </a:dk2>
      <a:lt2>
        <a:srgbClr val="7F96C2"/>
      </a:lt2>
      <a:accent1>
        <a:srgbClr val="E97979"/>
      </a:accent1>
      <a:accent2>
        <a:srgbClr val="F8A088"/>
      </a:accent2>
      <a:accent3>
        <a:srgbClr val="EDC669"/>
      </a:accent3>
      <a:accent4>
        <a:srgbClr val="81BD5F"/>
      </a:accent4>
      <a:accent5>
        <a:srgbClr val="59A36C"/>
      </a:accent5>
      <a:accent6>
        <a:srgbClr val="999999"/>
      </a:accent6>
      <a:hlink>
        <a:srgbClr val="707070"/>
      </a:hlink>
      <a:folHlink>
        <a:srgbClr val="999999"/>
      </a:folHlink>
    </a:clrScheme>
    <a:fontScheme name="ユーザー定義 1">
      <a:majorFont>
        <a:latin typeface="Arial"/>
        <a:ea typeface="游ゴシック 本文"/>
        <a:cs typeface=""/>
      </a:majorFont>
      <a:minorFont>
        <a:latin typeface="Arial"/>
        <a:ea typeface="游ゴシック 本文"/>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marL="0" marR="0" indent="0" algn="l" defTabSz="914400" rtl="0" eaLnBrk="1" fontAlgn="auto" latinLnBrk="0" hangingPunct="1">
          <a:lnSpc>
            <a:spcPct val="110000"/>
          </a:lnSpc>
          <a:spcBef>
            <a:spcPts val="1000"/>
          </a:spcBef>
          <a:spcAft>
            <a:spcPts val="0"/>
          </a:spcAft>
          <a:buClrTx/>
          <a:buSzTx/>
          <a:buFontTx/>
          <a:buNone/>
          <a:tabLst/>
          <a:defRPr kumimoji="1" sz="1600" b="0"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cs typeface="+mn-cs"/>
          </a:defRPr>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TotalTime>
  <Words>6142</Words>
  <Application>Microsoft Office PowerPoint</Application>
  <PresentationFormat>Widescreen</PresentationFormat>
  <Paragraphs>626</Paragraphs>
  <Slides>29</Slides>
  <Notes>23</Notes>
  <HiddenSlides>2</HiddenSlides>
  <MMClips>1</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29</vt:i4>
      </vt:variant>
    </vt:vector>
  </HeadingPairs>
  <TitlesOfParts>
    <vt:vector size="45" baseType="lpstr">
      <vt:lpstr>游ゴシック Medium</vt:lpstr>
      <vt:lpstr>游ゴシック Medium</vt:lpstr>
      <vt:lpstr>Aptos</vt:lpstr>
      <vt:lpstr>Aptos Display</vt:lpstr>
      <vt:lpstr>Arial</vt:lpstr>
      <vt:lpstr>Calibri</vt:lpstr>
      <vt:lpstr>Calibri Light</vt:lpstr>
      <vt:lpstr>Cambria</vt:lpstr>
      <vt:lpstr>Noto Sans JP</vt:lpstr>
      <vt:lpstr>游ゴシック 本文</vt:lpstr>
      <vt:lpstr>Office Theme</vt:lpstr>
      <vt:lpstr>Office Theme</vt:lpstr>
      <vt:lpstr>1_Office Theme</vt:lpstr>
      <vt:lpstr>Office Theme</vt:lpstr>
      <vt:lpstr>Office テーマ</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CCO Practice Is Diverse in Japan</vt:lpstr>
      <vt:lpstr>Local Examples: Empowering nurses for person-centred CCO </vt:lpstr>
      <vt:lpstr>Evaluating a CCO Practice:  Can Shared Review  Help Sustain Escalation Under Operational Pressure?</vt:lpstr>
      <vt:lpstr>From response to relationship</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the Nations: Critical Care Outreach</dc:title>
  <dc:subject>PptxGenJS Presentation</dc:subject>
  <dc:creator>Mark Wilson</dc:creator>
  <cp:lastModifiedBy>Mark Wilson</cp:lastModifiedBy>
  <cp:revision>4</cp:revision>
  <dcterms:created xsi:type="dcterms:W3CDTF">2026-09-28T10:14:00Z</dcterms:created>
  <dcterms:modified xsi:type="dcterms:W3CDTF">2026-10-09T18:28:36Z</dcterms:modified>
</cp:coreProperties>
</file>