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4"/>
  </p:sldMasterIdLst>
  <p:notesMasterIdLst>
    <p:notesMasterId r:id="rId37"/>
  </p:notesMasterIdLst>
  <p:sldIdLst>
    <p:sldId id="265" r:id="rId5"/>
    <p:sldId id="1378" r:id="rId6"/>
    <p:sldId id="1380" r:id="rId7"/>
    <p:sldId id="1381" r:id="rId8"/>
    <p:sldId id="378" r:id="rId9"/>
    <p:sldId id="289" r:id="rId10"/>
    <p:sldId id="1370" r:id="rId11"/>
    <p:sldId id="1387" r:id="rId12"/>
    <p:sldId id="1383" r:id="rId13"/>
    <p:sldId id="1386" r:id="rId14"/>
    <p:sldId id="1385" r:id="rId15"/>
    <p:sldId id="1384" r:id="rId16"/>
    <p:sldId id="1382" r:id="rId17"/>
    <p:sldId id="348" r:id="rId18"/>
    <p:sldId id="1360" r:id="rId19"/>
    <p:sldId id="1388" r:id="rId20"/>
    <p:sldId id="352" r:id="rId21"/>
    <p:sldId id="1363" r:id="rId22"/>
    <p:sldId id="1372" r:id="rId23"/>
    <p:sldId id="351" r:id="rId24"/>
    <p:sldId id="1371" r:id="rId25"/>
    <p:sldId id="290" r:id="rId26"/>
    <p:sldId id="291" r:id="rId27"/>
    <p:sldId id="292" r:id="rId28"/>
    <p:sldId id="295" r:id="rId29"/>
    <p:sldId id="293" r:id="rId30"/>
    <p:sldId id="294" r:id="rId31"/>
    <p:sldId id="1373" r:id="rId32"/>
    <p:sldId id="1374" r:id="rId33"/>
    <p:sldId id="1376" r:id="rId34"/>
    <p:sldId id="1389" r:id="rId35"/>
    <p:sldId id="137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223E7-0A99-4BFA-BD96-1F2CD6556A5B}" v="2" dt="2025-05-19T11:14:25.385"/>
    <p1510:client id="{5C2B34B7-3374-468F-A2C6-E43E8A5CDAC5}" v="8" dt="2025-05-19T11:48:19.995"/>
    <p1510:client id="{801B97A6-3B48-4DD6-9313-D6C74561E487}" v="2" dt="2025-05-18T19:23:49.126"/>
    <p1510:client id="{873C862F-4E4D-48D4-911D-D9E213A0B59F}" v="306" dt="2025-05-19T11:49:52.472"/>
    <p1510:client id="{B19D6505-FD42-411B-96C6-3F1F3E62FB9A}" v="1" dt="2025-05-18T18:41:37.745"/>
    <p1510:client id="{B425FBD2-19D6-4EE9-A841-5609F8B23B7F}" v="30" dt="2025-05-18T19:18:50.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18" autoAdjust="0"/>
  </p:normalViewPr>
  <p:slideViewPr>
    <p:cSldViewPr snapToGrid="0">
      <p:cViewPr>
        <p:scale>
          <a:sx n="70" d="100"/>
          <a:sy n="70" d="100"/>
        </p:scale>
        <p:origin x="1138"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83B21-9219-45B1-91CB-97E430C5B5C9}" type="doc">
      <dgm:prSet loTypeId="urn:microsoft.com/office/officeart/2005/8/layout/process2" loCatId="process" qsTypeId="urn:microsoft.com/office/officeart/2005/8/quickstyle/simple5" qsCatId="simple" csTypeId="urn:microsoft.com/office/officeart/2005/8/colors/accent2_5" csCatId="accent2" phldr="1"/>
      <dgm:spPr/>
    </dgm:pt>
    <dgm:pt modelId="{6F484BCA-E220-4016-948D-958AFADCF49A}">
      <dgm:prSet phldrT="[Text]"/>
      <dgm:spPr/>
      <dgm:t>
        <a:bodyPr/>
        <a:lstStyle/>
        <a:p>
          <a:r>
            <a:rPr lang="en-GB"/>
            <a:t>Abnormal trophoblastic invasion of the placenta to the uterine vessels</a:t>
          </a:r>
        </a:p>
      </dgm:t>
    </dgm:pt>
    <dgm:pt modelId="{9FDA2F0C-38E3-4E98-BCDD-9DA728CE6C49}" type="parTrans" cxnId="{091F195E-7C14-40C7-8032-1669D1F835E8}">
      <dgm:prSet/>
      <dgm:spPr/>
      <dgm:t>
        <a:bodyPr/>
        <a:lstStyle/>
        <a:p>
          <a:endParaRPr lang="en-GB"/>
        </a:p>
      </dgm:t>
    </dgm:pt>
    <dgm:pt modelId="{809AE616-737E-4597-ABA4-3141948DDAB2}" type="sibTrans" cxnId="{091F195E-7C14-40C7-8032-1669D1F835E8}">
      <dgm:prSet/>
      <dgm:spPr/>
      <dgm:t>
        <a:bodyPr/>
        <a:lstStyle/>
        <a:p>
          <a:endParaRPr lang="en-GB"/>
        </a:p>
      </dgm:t>
    </dgm:pt>
    <dgm:pt modelId="{F06E4EDA-8DC1-4AE3-8D87-235542A62E83}">
      <dgm:prSet phldrT="[Text]"/>
      <dgm:spPr/>
      <dgm:t>
        <a:bodyPr/>
        <a:lstStyle/>
        <a:p>
          <a:r>
            <a:rPr lang="en-GB"/>
            <a:t>Vasoconstriction</a:t>
          </a:r>
        </a:p>
        <a:p>
          <a:r>
            <a:rPr lang="en-GB"/>
            <a:t>Endothelial damage</a:t>
          </a:r>
        </a:p>
        <a:p>
          <a:r>
            <a:rPr lang="en-GB"/>
            <a:t>Capillary leak</a:t>
          </a:r>
        </a:p>
        <a:p>
          <a:r>
            <a:rPr lang="en-GB"/>
            <a:t>Hypercoagulability</a:t>
          </a:r>
        </a:p>
        <a:p>
          <a:r>
            <a:rPr lang="en-GB"/>
            <a:t>Platelet dysfunction</a:t>
          </a:r>
        </a:p>
      </dgm:t>
    </dgm:pt>
    <dgm:pt modelId="{D328A603-F194-45B5-ACDD-A83F2382E047}" type="parTrans" cxnId="{56D993A5-A8EA-49C5-A0BF-372A648E41B0}">
      <dgm:prSet/>
      <dgm:spPr/>
      <dgm:t>
        <a:bodyPr/>
        <a:lstStyle/>
        <a:p>
          <a:endParaRPr lang="en-GB"/>
        </a:p>
      </dgm:t>
    </dgm:pt>
    <dgm:pt modelId="{BCD0519D-DAE0-4866-9A38-00A7F572AA29}" type="sibTrans" cxnId="{56D993A5-A8EA-49C5-A0BF-372A648E41B0}">
      <dgm:prSet/>
      <dgm:spPr/>
      <dgm:t>
        <a:bodyPr/>
        <a:lstStyle/>
        <a:p>
          <a:endParaRPr lang="en-GB"/>
        </a:p>
      </dgm:t>
    </dgm:pt>
    <dgm:pt modelId="{5A67155C-CB63-40E5-8F36-16DDBA8E2C76}">
      <dgm:prSet phldrT="[Text]"/>
      <dgm:spPr/>
      <dgm:t>
        <a:bodyPr/>
        <a:lstStyle/>
        <a:p>
          <a:r>
            <a:rPr lang="en-GB"/>
            <a:t>Hypertension</a:t>
          </a:r>
        </a:p>
        <a:p>
          <a:r>
            <a:rPr lang="en-GB" err="1"/>
            <a:t>Proteinurea</a:t>
          </a:r>
          <a:endParaRPr lang="en-GB"/>
        </a:p>
        <a:p>
          <a:r>
            <a:rPr lang="en-GB"/>
            <a:t>HELLP</a:t>
          </a:r>
        </a:p>
        <a:p>
          <a:r>
            <a:rPr lang="en-GB"/>
            <a:t>Seizure</a:t>
          </a:r>
        </a:p>
        <a:p>
          <a:r>
            <a:rPr lang="en-GB"/>
            <a:t>Intrauterine growth restriction (IUGR)</a:t>
          </a:r>
        </a:p>
      </dgm:t>
    </dgm:pt>
    <dgm:pt modelId="{B51C4295-8336-4250-838B-0F4A04985224}" type="parTrans" cxnId="{0ED17EF6-7ECE-4DC1-9540-99D60659016B}">
      <dgm:prSet/>
      <dgm:spPr/>
      <dgm:t>
        <a:bodyPr/>
        <a:lstStyle/>
        <a:p>
          <a:endParaRPr lang="en-GB"/>
        </a:p>
      </dgm:t>
    </dgm:pt>
    <dgm:pt modelId="{F50DBA00-1656-4BC2-A1BD-ACDDE7FFBE8E}" type="sibTrans" cxnId="{0ED17EF6-7ECE-4DC1-9540-99D60659016B}">
      <dgm:prSet/>
      <dgm:spPr/>
      <dgm:t>
        <a:bodyPr/>
        <a:lstStyle/>
        <a:p>
          <a:endParaRPr lang="en-GB"/>
        </a:p>
      </dgm:t>
    </dgm:pt>
    <dgm:pt modelId="{89E33EEA-D672-4826-85EE-8F51D221F7BB}" type="pres">
      <dgm:prSet presAssocID="{A0A83B21-9219-45B1-91CB-97E430C5B5C9}" presName="linearFlow" presStyleCnt="0">
        <dgm:presLayoutVars>
          <dgm:resizeHandles val="exact"/>
        </dgm:presLayoutVars>
      </dgm:prSet>
      <dgm:spPr/>
    </dgm:pt>
    <dgm:pt modelId="{69F5C26D-9BFE-4A13-ACF7-EF38C7B3EB4F}" type="pres">
      <dgm:prSet presAssocID="{6F484BCA-E220-4016-948D-958AFADCF49A}" presName="node" presStyleLbl="node1" presStyleIdx="0" presStyleCnt="3" custScaleX="173020" custLinFactNeighborX="-315" custLinFactNeighborY="-2986">
        <dgm:presLayoutVars>
          <dgm:bulletEnabled val="1"/>
        </dgm:presLayoutVars>
      </dgm:prSet>
      <dgm:spPr/>
    </dgm:pt>
    <dgm:pt modelId="{3C83C897-A859-403D-BF00-8EEA11ED743E}" type="pres">
      <dgm:prSet presAssocID="{809AE616-737E-4597-ABA4-3141948DDAB2}" presName="sibTrans" presStyleLbl="sibTrans2D1" presStyleIdx="0" presStyleCnt="2"/>
      <dgm:spPr/>
    </dgm:pt>
    <dgm:pt modelId="{466F76E7-626E-4CBA-BBC0-D950F167AE81}" type="pres">
      <dgm:prSet presAssocID="{809AE616-737E-4597-ABA4-3141948DDAB2}" presName="connectorText" presStyleLbl="sibTrans2D1" presStyleIdx="0" presStyleCnt="2"/>
      <dgm:spPr/>
    </dgm:pt>
    <dgm:pt modelId="{349D360F-1443-4A77-A282-D44668B21DB2}" type="pres">
      <dgm:prSet presAssocID="{F06E4EDA-8DC1-4AE3-8D87-235542A62E83}" presName="node" presStyleLbl="node1" presStyleIdx="1" presStyleCnt="3" custScaleX="173020">
        <dgm:presLayoutVars>
          <dgm:bulletEnabled val="1"/>
        </dgm:presLayoutVars>
      </dgm:prSet>
      <dgm:spPr/>
    </dgm:pt>
    <dgm:pt modelId="{156803F6-E4EB-448A-AA5F-33F9F5AC2863}" type="pres">
      <dgm:prSet presAssocID="{BCD0519D-DAE0-4866-9A38-00A7F572AA29}" presName="sibTrans" presStyleLbl="sibTrans2D1" presStyleIdx="1" presStyleCnt="2"/>
      <dgm:spPr/>
    </dgm:pt>
    <dgm:pt modelId="{D9E3E960-BFA3-497A-B69B-FE3C4C6AF096}" type="pres">
      <dgm:prSet presAssocID="{BCD0519D-DAE0-4866-9A38-00A7F572AA29}" presName="connectorText" presStyleLbl="sibTrans2D1" presStyleIdx="1" presStyleCnt="2"/>
      <dgm:spPr/>
    </dgm:pt>
    <dgm:pt modelId="{EE1F1483-C285-4A3B-BF39-FE55AAB35FD1}" type="pres">
      <dgm:prSet presAssocID="{5A67155C-CB63-40E5-8F36-16DDBA8E2C76}" presName="node" presStyleLbl="node1" presStyleIdx="2" presStyleCnt="3" custScaleX="178825">
        <dgm:presLayoutVars>
          <dgm:bulletEnabled val="1"/>
        </dgm:presLayoutVars>
      </dgm:prSet>
      <dgm:spPr/>
    </dgm:pt>
  </dgm:ptLst>
  <dgm:cxnLst>
    <dgm:cxn modelId="{613DFF37-3B7F-4037-A2CE-779AE9851C21}" type="presOf" srcId="{6F484BCA-E220-4016-948D-958AFADCF49A}" destId="{69F5C26D-9BFE-4A13-ACF7-EF38C7B3EB4F}" srcOrd="0" destOrd="0" presId="urn:microsoft.com/office/officeart/2005/8/layout/process2"/>
    <dgm:cxn modelId="{091F195E-7C14-40C7-8032-1669D1F835E8}" srcId="{A0A83B21-9219-45B1-91CB-97E430C5B5C9}" destId="{6F484BCA-E220-4016-948D-958AFADCF49A}" srcOrd="0" destOrd="0" parTransId="{9FDA2F0C-38E3-4E98-BCDD-9DA728CE6C49}" sibTransId="{809AE616-737E-4597-ABA4-3141948DDAB2}"/>
    <dgm:cxn modelId="{092A005F-4805-47B2-87CF-19061DF202E2}" type="presOf" srcId="{BCD0519D-DAE0-4866-9A38-00A7F572AA29}" destId="{D9E3E960-BFA3-497A-B69B-FE3C4C6AF096}" srcOrd="1" destOrd="0" presId="urn:microsoft.com/office/officeart/2005/8/layout/process2"/>
    <dgm:cxn modelId="{DED07E63-6DA9-4D0E-8FA6-8BFF635448C0}" type="presOf" srcId="{5A67155C-CB63-40E5-8F36-16DDBA8E2C76}" destId="{EE1F1483-C285-4A3B-BF39-FE55AAB35FD1}" srcOrd="0" destOrd="0" presId="urn:microsoft.com/office/officeart/2005/8/layout/process2"/>
    <dgm:cxn modelId="{03869096-C755-43BC-9F58-DED3165649CA}" type="presOf" srcId="{809AE616-737E-4597-ABA4-3141948DDAB2}" destId="{466F76E7-626E-4CBA-BBC0-D950F167AE81}" srcOrd="1" destOrd="0" presId="urn:microsoft.com/office/officeart/2005/8/layout/process2"/>
    <dgm:cxn modelId="{56D993A5-A8EA-49C5-A0BF-372A648E41B0}" srcId="{A0A83B21-9219-45B1-91CB-97E430C5B5C9}" destId="{F06E4EDA-8DC1-4AE3-8D87-235542A62E83}" srcOrd="1" destOrd="0" parTransId="{D328A603-F194-45B5-ACDD-A83F2382E047}" sibTransId="{BCD0519D-DAE0-4866-9A38-00A7F572AA29}"/>
    <dgm:cxn modelId="{C5D154AD-A513-4FD2-B9FD-6F2987142957}" type="presOf" srcId="{A0A83B21-9219-45B1-91CB-97E430C5B5C9}" destId="{89E33EEA-D672-4826-85EE-8F51D221F7BB}" srcOrd="0" destOrd="0" presId="urn:microsoft.com/office/officeart/2005/8/layout/process2"/>
    <dgm:cxn modelId="{52F8A9C4-50B9-427E-A898-C7E2531E135E}" type="presOf" srcId="{809AE616-737E-4597-ABA4-3141948DDAB2}" destId="{3C83C897-A859-403D-BF00-8EEA11ED743E}" srcOrd="0" destOrd="0" presId="urn:microsoft.com/office/officeart/2005/8/layout/process2"/>
    <dgm:cxn modelId="{E4CC5FDB-ABC2-4740-BF07-49E817363349}" type="presOf" srcId="{F06E4EDA-8DC1-4AE3-8D87-235542A62E83}" destId="{349D360F-1443-4A77-A282-D44668B21DB2}" srcOrd="0" destOrd="0" presId="urn:microsoft.com/office/officeart/2005/8/layout/process2"/>
    <dgm:cxn modelId="{0ED17EF6-7ECE-4DC1-9540-99D60659016B}" srcId="{A0A83B21-9219-45B1-91CB-97E430C5B5C9}" destId="{5A67155C-CB63-40E5-8F36-16DDBA8E2C76}" srcOrd="2" destOrd="0" parTransId="{B51C4295-8336-4250-838B-0F4A04985224}" sibTransId="{F50DBA00-1656-4BC2-A1BD-ACDDE7FFBE8E}"/>
    <dgm:cxn modelId="{5FB68DFA-97C4-4029-BC9C-57DBE4D434C7}" type="presOf" srcId="{BCD0519D-DAE0-4866-9A38-00A7F572AA29}" destId="{156803F6-E4EB-448A-AA5F-33F9F5AC2863}" srcOrd="0" destOrd="0" presId="urn:microsoft.com/office/officeart/2005/8/layout/process2"/>
    <dgm:cxn modelId="{7135D402-5BD8-47D5-8C86-0319C48C24B2}" type="presParOf" srcId="{89E33EEA-D672-4826-85EE-8F51D221F7BB}" destId="{69F5C26D-9BFE-4A13-ACF7-EF38C7B3EB4F}" srcOrd="0" destOrd="0" presId="urn:microsoft.com/office/officeart/2005/8/layout/process2"/>
    <dgm:cxn modelId="{F0A3A896-3B32-4C00-B6F7-5213EB89911E}" type="presParOf" srcId="{89E33EEA-D672-4826-85EE-8F51D221F7BB}" destId="{3C83C897-A859-403D-BF00-8EEA11ED743E}" srcOrd="1" destOrd="0" presId="urn:microsoft.com/office/officeart/2005/8/layout/process2"/>
    <dgm:cxn modelId="{711F8629-BB85-437E-9804-095CB4017DCF}" type="presParOf" srcId="{3C83C897-A859-403D-BF00-8EEA11ED743E}" destId="{466F76E7-626E-4CBA-BBC0-D950F167AE81}" srcOrd="0" destOrd="0" presId="urn:microsoft.com/office/officeart/2005/8/layout/process2"/>
    <dgm:cxn modelId="{69D7939D-DC87-4B3B-8658-01C0C2BE7BF9}" type="presParOf" srcId="{89E33EEA-D672-4826-85EE-8F51D221F7BB}" destId="{349D360F-1443-4A77-A282-D44668B21DB2}" srcOrd="2" destOrd="0" presId="urn:microsoft.com/office/officeart/2005/8/layout/process2"/>
    <dgm:cxn modelId="{D48054E2-4D3E-4BD1-BF01-B59C3FE049C7}" type="presParOf" srcId="{89E33EEA-D672-4826-85EE-8F51D221F7BB}" destId="{156803F6-E4EB-448A-AA5F-33F9F5AC2863}" srcOrd="3" destOrd="0" presId="urn:microsoft.com/office/officeart/2005/8/layout/process2"/>
    <dgm:cxn modelId="{EEF4F3D7-8389-4607-B47B-40342A301A7F}" type="presParOf" srcId="{156803F6-E4EB-448A-AA5F-33F9F5AC2863}" destId="{D9E3E960-BFA3-497A-B69B-FE3C4C6AF096}" srcOrd="0" destOrd="0" presId="urn:microsoft.com/office/officeart/2005/8/layout/process2"/>
    <dgm:cxn modelId="{13BF0A89-7EC2-4761-8531-EE9135C9A66A}" type="presParOf" srcId="{89E33EEA-D672-4826-85EE-8F51D221F7BB}" destId="{EE1F1483-C285-4A3B-BF39-FE55AAB35FD1}"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5C26D-9BFE-4A13-ACF7-EF38C7B3EB4F}">
      <dsp:nvSpPr>
        <dsp:cNvPr id="0" name=""/>
        <dsp:cNvSpPr/>
      </dsp:nvSpPr>
      <dsp:spPr>
        <a:xfrm>
          <a:off x="1277905" y="0"/>
          <a:ext cx="5143949" cy="1481887"/>
        </a:xfrm>
        <a:prstGeom prst="roundRect">
          <a:avLst>
            <a:gd name="adj" fmla="val 10000"/>
          </a:avLst>
        </a:prstGeom>
        <a:gradFill rotWithShape="0">
          <a:gsLst>
            <a:gs pos="0">
              <a:schemeClr val="accent2">
                <a:alpha val="90000"/>
                <a:hueOff val="0"/>
                <a:satOff val="0"/>
                <a:lumOff val="0"/>
                <a:alphaOff val="0"/>
                <a:tint val="100000"/>
                <a:shade val="85000"/>
                <a:satMod val="100000"/>
                <a:lumMod val="100000"/>
              </a:schemeClr>
            </a:gs>
            <a:gs pos="100000">
              <a:schemeClr val="accent2">
                <a:alpha val="9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alpha val="9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Abnormal trophoblastic invasion of the placenta to the uterine vessels</a:t>
          </a:r>
        </a:p>
      </dsp:txBody>
      <dsp:txXfrm>
        <a:off x="1321308" y="43403"/>
        <a:ext cx="5057143" cy="1395081"/>
      </dsp:txXfrm>
    </dsp:sp>
    <dsp:sp modelId="{3C83C897-A859-403D-BF00-8EEA11ED743E}">
      <dsp:nvSpPr>
        <dsp:cNvPr id="0" name=""/>
        <dsp:cNvSpPr/>
      </dsp:nvSpPr>
      <dsp:spPr>
        <a:xfrm rot="5385516">
          <a:off x="3576706" y="1518934"/>
          <a:ext cx="555712" cy="666849"/>
        </a:xfrm>
        <a:prstGeom prst="rightArrow">
          <a:avLst>
            <a:gd name="adj1" fmla="val 60000"/>
            <a:gd name="adj2" fmla="val 50000"/>
          </a:avLst>
        </a:prstGeom>
        <a:gradFill rotWithShape="0">
          <a:gsLst>
            <a:gs pos="0">
              <a:schemeClr val="accent2">
                <a:shade val="90000"/>
                <a:hueOff val="0"/>
                <a:satOff val="0"/>
                <a:lumOff val="0"/>
                <a:alphaOff val="0"/>
                <a:tint val="100000"/>
                <a:shade val="85000"/>
                <a:satMod val="100000"/>
                <a:lumMod val="100000"/>
              </a:schemeClr>
            </a:gs>
            <a:gs pos="100000">
              <a:schemeClr val="accent2">
                <a:shade val="9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shade val="9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3654157" y="1574503"/>
        <a:ext cx="400109" cy="388998"/>
      </dsp:txXfrm>
    </dsp:sp>
    <dsp:sp modelId="{349D360F-1443-4A77-A282-D44668B21DB2}">
      <dsp:nvSpPr>
        <dsp:cNvPr id="0" name=""/>
        <dsp:cNvSpPr/>
      </dsp:nvSpPr>
      <dsp:spPr>
        <a:xfrm>
          <a:off x="1287270" y="2222831"/>
          <a:ext cx="5143949" cy="1481887"/>
        </a:xfrm>
        <a:prstGeom prst="roundRect">
          <a:avLst>
            <a:gd name="adj" fmla="val 10000"/>
          </a:avLst>
        </a:prstGeom>
        <a:gradFill rotWithShape="0">
          <a:gsLst>
            <a:gs pos="0">
              <a:schemeClr val="accent2">
                <a:alpha val="90000"/>
                <a:hueOff val="0"/>
                <a:satOff val="0"/>
                <a:lumOff val="0"/>
                <a:alphaOff val="-20000"/>
                <a:tint val="100000"/>
                <a:shade val="85000"/>
                <a:satMod val="100000"/>
                <a:lumMod val="100000"/>
              </a:schemeClr>
            </a:gs>
            <a:gs pos="100000">
              <a:schemeClr val="accent2">
                <a:alpha val="90000"/>
                <a:hueOff val="0"/>
                <a:satOff val="0"/>
                <a:lumOff val="0"/>
                <a:alphaOff val="-2000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alpha val="90000"/>
              <a:hueOff val="0"/>
              <a:satOff val="0"/>
              <a:lumOff val="0"/>
              <a:alphaOff val="-2000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Vasoconstriction</a:t>
          </a:r>
        </a:p>
        <a:p>
          <a:pPr marL="0" lvl="0" indent="0" algn="ctr" defTabSz="666750">
            <a:lnSpc>
              <a:spcPct val="90000"/>
            </a:lnSpc>
            <a:spcBef>
              <a:spcPct val="0"/>
            </a:spcBef>
            <a:spcAft>
              <a:spcPct val="35000"/>
            </a:spcAft>
            <a:buNone/>
          </a:pPr>
          <a:r>
            <a:rPr lang="en-GB" sz="1500" kern="1200"/>
            <a:t>Endothelial damage</a:t>
          </a:r>
        </a:p>
        <a:p>
          <a:pPr marL="0" lvl="0" indent="0" algn="ctr" defTabSz="666750">
            <a:lnSpc>
              <a:spcPct val="90000"/>
            </a:lnSpc>
            <a:spcBef>
              <a:spcPct val="0"/>
            </a:spcBef>
            <a:spcAft>
              <a:spcPct val="35000"/>
            </a:spcAft>
            <a:buNone/>
          </a:pPr>
          <a:r>
            <a:rPr lang="en-GB" sz="1500" kern="1200"/>
            <a:t>Capillary leak</a:t>
          </a:r>
        </a:p>
        <a:p>
          <a:pPr marL="0" lvl="0" indent="0" algn="ctr" defTabSz="666750">
            <a:lnSpc>
              <a:spcPct val="90000"/>
            </a:lnSpc>
            <a:spcBef>
              <a:spcPct val="0"/>
            </a:spcBef>
            <a:spcAft>
              <a:spcPct val="35000"/>
            </a:spcAft>
            <a:buNone/>
          </a:pPr>
          <a:r>
            <a:rPr lang="en-GB" sz="1500" kern="1200"/>
            <a:t>Hypercoagulability</a:t>
          </a:r>
        </a:p>
        <a:p>
          <a:pPr marL="0" lvl="0" indent="0" algn="ctr" defTabSz="666750">
            <a:lnSpc>
              <a:spcPct val="90000"/>
            </a:lnSpc>
            <a:spcBef>
              <a:spcPct val="0"/>
            </a:spcBef>
            <a:spcAft>
              <a:spcPct val="35000"/>
            </a:spcAft>
            <a:buNone/>
          </a:pPr>
          <a:r>
            <a:rPr lang="en-GB" sz="1500" kern="1200"/>
            <a:t>Platelet dysfunction</a:t>
          </a:r>
        </a:p>
      </dsp:txBody>
      <dsp:txXfrm>
        <a:off x="1330673" y="2266234"/>
        <a:ext cx="5057143" cy="1395081"/>
      </dsp:txXfrm>
    </dsp:sp>
    <dsp:sp modelId="{156803F6-E4EB-448A-AA5F-33F9F5AC2863}">
      <dsp:nvSpPr>
        <dsp:cNvPr id="0" name=""/>
        <dsp:cNvSpPr/>
      </dsp:nvSpPr>
      <dsp:spPr>
        <a:xfrm rot="5400000">
          <a:off x="3581391" y="3741766"/>
          <a:ext cx="555707" cy="666849"/>
        </a:xfrm>
        <a:prstGeom prst="rightArrow">
          <a:avLst>
            <a:gd name="adj1" fmla="val 60000"/>
            <a:gd name="adj2" fmla="val 50000"/>
          </a:avLst>
        </a:prstGeom>
        <a:gradFill rotWithShape="0">
          <a:gsLst>
            <a:gs pos="0">
              <a:schemeClr val="accent2">
                <a:shade val="90000"/>
                <a:hueOff val="613958"/>
                <a:satOff val="-25006"/>
                <a:lumOff val="37907"/>
                <a:alphaOff val="0"/>
                <a:tint val="100000"/>
                <a:shade val="85000"/>
                <a:satMod val="100000"/>
                <a:lumMod val="100000"/>
              </a:schemeClr>
            </a:gs>
            <a:gs pos="100000">
              <a:schemeClr val="accent2">
                <a:shade val="90000"/>
                <a:hueOff val="613958"/>
                <a:satOff val="-25006"/>
                <a:lumOff val="37907"/>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shade val="90000"/>
              <a:hueOff val="613958"/>
              <a:satOff val="-25006"/>
              <a:lumOff val="37907"/>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3659190" y="3797337"/>
        <a:ext cx="400109" cy="388995"/>
      </dsp:txXfrm>
    </dsp:sp>
    <dsp:sp modelId="{EE1F1483-C285-4A3B-BF39-FE55AAB35FD1}">
      <dsp:nvSpPr>
        <dsp:cNvPr id="0" name=""/>
        <dsp:cNvSpPr/>
      </dsp:nvSpPr>
      <dsp:spPr>
        <a:xfrm>
          <a:off x="1200978" y="4445663"/>
          <a:ext cx="5316533" cy="1481887"/>
        </a:xfrm>
        <a:prstGeom prst="roundRect">
          <a:avLst>
            <a:gd name="adj" fmla="val 10000"/>
          </a:avLst>
        </a:prstGeom>
        <a:gradFill rotWithShape="0">
          <a:gsLst>
            <a:gs pos="0">
              <a:schemeClr val="accent2">
                <a:alpha val="90000"/>
                <a:hueOff val="0"/>
                <a:satOff val="0"/>
                <a:lumOff val="0"/>
                <a:alphaOff val="-40000"/>
                <a:tint val="100000"/>
                <a:shade val="85000"/>
                <a:satMod val="100000"/>
                <a:lumMod val="100000"/>
              </a:schemeClr>
            </a:gs>
            <a:gs pos="100000">
              <a:schemeClr val="accent2">
                <a:alpha val="90000"/>
                <a:hueOff val="0"/>
                <a:satOff val="0"/>
                <a:lumOff val="0"/>
                <a:alphaOff val="-4000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alpha val="90000"/>
              <a:hueOff val="0"/>
              <a:satOff val="0"/>
              <a:lumOff val="0"/>
              <a:alphaOff val="-4000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Hypertension</a:t>
          </a:r>
        </a:p>
        <a:p>
          <a:pPr marL="0" lvl="0" indent="0" algn="ctr" defTabSz="666750">
            <a:lnSpc>
              <a:spcPct val="90000"/>
            </a:lnSpc>
            <a:spcBef>
              <a:spcPct val="0"/>
            </a:spcBef>
            <a:spcAft>
              <a:spcPct val="35000"/>
            </a:spcAft>
            <a:buNone/>
          </a:pPr>
          <a:r>
            <a:rPr lang="en-GB" sz="1500" kern="1200" err="1"/>
            <a:t>Proteinurea</a:t>
          </a:r>
          <a:endParaRPr lang="en-GB" sz="1500" kern="1200"/>
        </a:p>
        <a:p>
          <a:pPr marL="0" lvl="0" indent="0" algn="ctr" defTabSz="666750">
            <a:lnSpc>
              <a:spcPct val="90000"/>
            </a:lnSpc>
            <a:spcBef>
              <a:spcPct val="0"/>
            </a:spcBef>
            <a:spcAft>
              <a:spcPct val="35000"/>
            </a:spcAft>
            <a:buNone/>
          </a:pPr>
          <a:r>
            <a:rPr lang="en-GB" sz="1500" kern="1200"/>
            <a:t>HELLP</a:t>
          </a:r>
        </a:p>
        <a:p>
          <a:pPr marL="0" lvl="0" indent="0" algn="ctr" defTabSz="666750">
            <a:lnSpc>
              <a:spcPct val="90000"/>
            </a:lnSpc>
            <a:spcBef>
              <a:spcPct val="0"/>
            </a:spcBef>
            <a:spcAft>
              <a:spcPct val="35000"/>
            </a:spcAft>
            <a:buNone/>
          </a:pPr>
          <a:r>
            <a:rPr lang="en-GB" sz="1500" kern="1200"/>
            <a:t>Seizure</a:t>
          </a:r>
        </a:p>
        <a:p>
          <a:pPr marL="0" lvl="0" indent="0" algn="ctr" defTabSz="666750">
            <a:lnSpc>
              <a:spcPct val="90000"/>
            </a:lnSpc>
            <a:spcBef>
              <a:spcPct val="0"/>
            </a:spcBef>
            <a:spcAft>
              <a:spcPct val="35000"/>
            </a:spcAft>
            <a:buNone/>
          </a:pPr>
          <a:r>
            <a:rPr lang="en-GB" sz="1500" kern="1200"/>
            <a:t>Intrauterine growth restriction (IUGR)</a:t>
          </a:r>
        </a:p>
      </dsp:txBody>
      <dsp:txXfrm>
        <a:off x="1244381" y="4489066"/>
        <a:ext cx="5229727" cy="13950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8F15A-1BED-4B1B-975E-612159424DE0}" type="datetimeFigureOut">
              <a:rPr lang="en-GB" smtClean="0"/>
              <a:t>23/05/2025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189E1-DD62-4F9E-A5A2-E618AB7E0497}" type="slidenum">
              <a:rPr lang="en-GB" smtClean="0"/>
              <a:t>‹#›</a:t>
            </a:fld>
            <a:endParaRPr lang="en-GB"/>
          </a:p>
        </p:txBody>
      </p:sp>
    </p:spTree>
    <p:extLst>
      <p:ext uri="{BB962C8B-B14F-4D97-AF65-F5344CB8AC3E}">
        <p14:creationId xmlns:p14="http://schemas.microsoft.com/office/powerpoint/2010/main" val="12133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three years MBRRACE (Mothers and Babies: Reducing Risk through Audit and Confidential Enquiries in the UK) produce a report about maternal deaths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2024 report featured maternal deaths from COVID19. </a:t>
            </a: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11111"/>
              </a:solidFill>
              <a:effectLst/>
              <a:latin typeface="Lato" panose="020F0502020204030203" pitchFamily="34" charset="0"/>
            </a:endParaRPr>
          </a:p>
          <a:p>
            <a:pPr>
              <a:defRPr/>
            </a:pPr>
            <a:r>
              <a:rPr lang="en-GB" b="0" i="0" dirty="0">
                <a:solidFill>
                  <a:srgbClr val="111111"/>
                </a:solidFill>
                <a:effectLst/>
                <a:latin typeface="Lato"/>
                <a:ea typeface="Lato"/>
                <a:cs typeface="Lato"/>
              </a:rPr>
              <a:t>Maternal suicide remains the leading direct (pregnancy-related) cause of death </a:t>
            </a:r>
            <a:r>
              <a:rPr lang="en-GB" dirty="0">
                <a:solidFill>
                  <a:srgbClr val="111111"/>
                </a:solidFill>
                <a:latin typeface="Lato"/>
                <a:ea typeface="Lato"/>
                <a:cs typeface="Lato"/>
              </a:rPr>
              <a:t>from six weeks to 1 year postnatal.</a:t>
            </a:r>
            <a:endParaRPr lang="en-GB" dirty="0">
              <a:latin typeface="Lato"/>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There was a distinct rise in the number of deaths from women living in the most deprived areas, irrespective of ethnicity.  We see this locally too – 0.5% of our pregnant population live in the most deprived areas of Bucks, yet account for almost 50% of our stillbirths and neonatal deaths.</a:t>
            </a:r>
            <a:endParaRPr lang="en-GB" dirty="0">
              <a:ea typeface="Calibri"/>
              <a:cs typeface="Calibri"/>
            </a:endParaRPr>
          </a:p>
          <a:p>
            <a:endParaRPr lang="en-GB" dirty="0"/>
          </a:p>
          <a:p>
            <a:r>
              <a:rPr lang="en-GB" dirty="0"/>
              <a:t>Local service provision therefore needs to provide better continuity of care, more accessible care and greater joined up working with other services (health visiting, sexual health, perinatal mental health etc)</a:t>
            </a:r>
          </a:p>
          <a:p>
            <a:endParaRPr lang="en-GB" dirty="0"/>
          </a:p>
        </p:txBody>
      </p:sp>
      <p:sp>
        <p:nvSpPr>
          <p:cNvPr id="4" name="Slide Number Placeholder 3"/>
          <p:cNvSpPr>
            <a:spLocks noGrp="1"/>
          </p:cNvSpPr>
          <p:nvPr>
            <p:ph type="sldNum" sz="quarter" idx="5"/>
          </p:nvPr>
        </p:nvSpPr>
        <p:spPr/>
        <p:txBody>
          <a:bodyPr/>
          <a:lstStyle/>
          <a:p>
            <a:fld id="{71E189E1-DD62-4F9E-A5A2-E618AB7E0497}" type="slidenum">
              <a:rPr lang="en-GB" smtClean="0"/>
              <a:t>3</a:t>
            </a:fld>
            <a:endParaRPr lang="en-GB"/>
          </a:p>
        </p:txBody>
      </p:sp>
    </p:spTree>
    <p:extLst>
      <p:ext uri="{BB962C8B-B14F-4D97-AF65-F5344CB8AC3E}">
        <p14:creationId xmlns:p14="http://schemas.microsoft.com/office/powerpoint/2010/main" val="491575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7238C-AD86-372D-5BEB-632B39FD89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D55C6-D31E-D94B-A58B-0615FD0AE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78CC1-222C-2877-6B82-724EC6AD9115}"/>
              </a:ext>
            </a:extLst>
          </p:cNvPr>
          <p:cNvSpPr>
            <a:spLocks noGrp="1"/>
          </p:cNvSpPr>
          <p:nvPr>
            <p:ph type="body" idx="1"/>
          </p:nvPr>
        </p:nvSpPr>
        <p:spPr/>
        <p:txBody>
          <a:bodyPr/>
          <a:lstStyle/>
          <a:p>
            <a:pPr defTabSz="457200">
              <a:spcBef>
                <a:spcPct val="30000"/>
              </a:spcBef>
              <a:spcAft>
                <a:spcPct val="0"/>
              </a:spcAft>
              <a:defRPr/>
            </a:pPr>
            <a:r>
              <a:rPr lang="en-GB" dirty="0"/>
              <a:t>Maternal sepsis is unique because of physiology of pregnancy, which may confuse the clinical presentation and adversely affect the outcome of sepsis.</a:t>
            </a:r>
            <a:endParaRPr lang="en-US" dirty="0"/>
          </a:p>
          <a:p>
            <a:pPr defTabSz="457200">
              <a:spcBef>
                <a:spcPct val="30000"/>
              </a:spcBef>
              <a:spcAft>
                <a:spcPct val="0"/>
              </a:spcAft>
              <a:defRPr/>
            </a:pPr>
            <a:endParaRPr lang="en-GB" dirty="0">
              <a:latin typeface="Calibri Light"/>
              <a:ea typeface="ＭＳ Ｐゴシック"/>
              <a:cs typeface="Calibri Light"/>
            </a:endParaRPr>
          </a:p>
          <a:p>
            <a:pPr marL="0" marR="0" lvl="0" indent="0" algn="l" defTabSz="457200">
              <a:lnSpc>
                <a:spcPct val="100000"/>
              </a:lnSpc>
              <a:spcBef>
                <a:spcPct val="30000"/>
              </a:spcBef>
              <a:spcAft>
                <a:spcPct val="0"/>
              </a:spcAft>
              <a:buClrTx/>
              <a:buSzTx/>
              <a:buFontTx/>
              <a:buNone/>
              <a:tabLst/>
              <a:defRPr/>
            </a:pPr>
            <a:endParaRPr lang="en-US" sz="1200" b="0" i="0" u="none" dirty="0">
              <a:latin typeface="Calibri Light" panose="020F0302020204030204" pitchFamily="34" charset="0"/>
              <a:ea typeface="ＭＳ Ｐゴシック"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175F6A21-F090-5E1D-5507-3A2D7833A7B7}"/>
              </a:ext>
            </a:extLst>
          </p:cNvPr>
          <p:cNvSpPr>
            <a:spLocks noGrp="1"/>
          </p:cNvSpPr>
          <p:nvPr>
            <p:ph type="sldNum" sz="quarter" idx="5"/>
          </p:nvPr>
        </p:nvSpPr>
        <p:spPr/>
        <p:txBody>
          <a:bodyPr/>
          <a:lstStyle/>
          <a:p>
            <a:fld id="{71E189E1-DD62-4F9E-A5A2-E618AB7E0497}" type="slidenum">
              <a:rPr lang="en-GB" smtClean="0"/>
              <a:t>13</a:t>
            </a:fld>
            <a:endParaRPr lang="en-GB"/>
          </a:p>
        </p:txBody>
      </p:sp>
    </p:spTree>
    <p:extLst>
      <p:ext uri="{BB962C8B-B14F-4D97-AF65-F5344CB8AC3E}">
        <p14:creationId xmlns:p14="http://schemas.microsoft.com/office/powerpoint/2010/main" val="4190025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GB" sz="1200" kern="1200" dirty="0">
                <a:solidFill>
                  <a:schemeClr val="tx1"/>
                </a:solidFill>
                <a:effectLst/>
                <a:latin typeface="+mn-lt"/>
                <a:ea typeface="+mn-ea"/>
                <a:cs typeface="+mn-cs"/>
              </a:rPr>
              <a:t>There</a:t>
            </a:r>
            <a:r>
              <a:rPr lang="en-GB" sz="1200" kern="1200" baseline="0" dirty="0">
                <a:solidFill>
                  <a:schemeClr val="tx1"/>
                </a:solidFill>
                <a:effectLst/>
                <a:latin typeface="+mn-lt"/>
                <a:ea typeface="+mn-ea"/>
                <a:cs typeface="+mn-cs"/>
              </a:rPr>
              <a:t> was </a:t>
            </a:r>
            <a:r>
              <a:rPr lang="en-GB" sz="1200" kern="1200" dirty="0">
                <a:solidFill>
                  <a:schemeClr val="tx1"/>
                </a:solidFill>
                <a:effectLst/>
                <a:latin typeface="+mn-lt"/>
                <a:ea typeface="+mn-ea"/>
                <a:cs typeface="+mn-cs"/>
              </a:rPr>
              <a:t>a concerning increase in maternal deaths due to sepsis; in the 2006–08 Confidential Enquiry into Maternal Deaths, almost a quarter of all maternal deaths were due to sepsis: the highest reported mortality rate due to genital tract sepsis for 20 years. many of these were due to Group A Streptococcus.  Pregnant women compensate extremely well and often it’s been transmitted from a child having brought it home from nursery.</a:t>
            </a:r>
          </a:p>
          <a:p>
            <a:pPr eaLnBrk="1" hangingPunct="1">
              <a:spcBef>
                <a:spcPct val="0"/>
              </a:spcBef>
            </a:pPr>
            <a:endParaRPr lang="en-GB" sz="1200" kern="1200" dirty="0">
              <a:solidFill>
                <a:schemeClr val="tx1"/>
              </a:solidFill>
              <a:effectLst/>
              <a:latin typeface="+mn-lt"/>
              <a:ea typeface="+mn-ea"/>
              <a:cs typeface="+mn-cs"/>
            </a:endParaRPr>
          </a:p>
          <a:p>
            <a:pPr eaLnBrk="1" hangingPunct="1">
              <a:spcBef>
                <a:spcPct val="0"/>
              </a:spcBef>
            </a:pPr>
            <a:r>
              <a:rPr lang="en-GB" sz="1200" kern="1200" dirty="0">
                <a:solidFill>
                  <a:schemeClr val="tx1"/>
                </a:solidFill>
                <a:effectLst/>
                <a:latin typeface="+mn-lt"/>
                <a:ea typeface="+mn-ea"/>
                <a:cs typeface="+mn-cs"/>
              </a:rPr>
              <a:t>Thankfully, death rates from maternal sepsis have reduced since then, although sepsis overall, remains a leading contributor to maternal mortality and is also responsible for significant maternal morbidity. </a:t>
            </a:r>
            <a:endParaRPr lang="en-US" dirty="0">
              <a:latin typeface="Calibri" charset="0"/>
              <a:ea typeface="ＭＳ Ｐゴシック" charset="0"/>
              <a:cs typeface="ＭＳ Ｐゴシック"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3FE489-1FB7-BE46-A4C1-015FB1C477B1}" type="slidenum">
              <a:rPr lang="en-US" sz="1200">
                <a:latin typeface="Calibri" charset="0"/>
              </a:rPr>
              <a:pPr eaLnBrk="1" hangingPunct="1"/>
              <a:t>14</a:t>
            </a:fld>
            <a:endParaRPr lang="en-US" sz="1200">
              <a:latin typeface="Calibri" charset="0"/>
            </a:endParaRPr>
          </a:p>
        </p:txBody>
      </p:sp>
    </p:spTree>
    <p:extLst>
      <p:ext uri="{BB962C8B-B14F-4D97-AF65-F5344CB8AC3E}">
        <p14:creationId xmlns:p14="http://schemas.microsoft.com/office/powerpoint/2010/main" val="2742662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ANODE Study: </a:t>
            </a:r>
            <a:r>
              <a:rPr lang="en-GB" sz="1200" b="0" i="0" kern="1200">
                <a:solidFill>
                  <a:schemeClr val="tx1"/>
                </a:solidFill>
                <a:effectLst/>
                <a:latin typeface="+mn-lt"/>
                <a:ea typeface="ＭＳ Ｐゴシック" charset="-128"/>
                <a:cs typeface="ＭＳ Ｐゴシック" charset="-128"/>
              </a:rPr>
              <a:t>Knight M, </a:t>
            </a:r>
            <a:r>
              <a:rPr lang="en-GB" sz="1200" b="0" i="0" kern="1200" err="1">
                <a:solidFill>
                  <a:schemeClr val="tx1"/>
                </a:solidFill>
                <a:effectLst/>
                <a:latin typeface="+mn-lt"/>
                <a:ea typeface="ＭＳ Ｐゴシック" charset="-128"/>
                <a:cs typeface="ＭＳ Ｐゴシック" charset="-128"/>
              </a:rPr>
              <a:t>Chiocchia</a:t>
            </a:r>
            <a:r>
              <a:rPr lang="en-GB" sz="1200" b="0" i="0" kern="1200">
                <a:solidFill>
                  <a:schemeClr val="tx1"/>
                </a:solidFill>
                <a:effectLst/>
                <a:latin typeface="+mn-lt"/>
                <a:ea typeface="ＭＳ Ｐゴシック" charset="-128"/>
                <a:cs typeface="ＭＳ Ｐゴシック" charset="-128"/>
              </a:rPr>
              <a:t> V, </a:t>
            </a:r>
            <a:r>
              <a:rPr lang="en-GB" sz="1200" b="0" i="0" kern="1200" err="1">
                <a:solidFill>
                  <a:schemeClr val="tx1"/>
                </a:solidFill>
                <a:effectLst/>
                <a:latin typeface="+mn-lt"/>
                <a:ea typeface="ＭＳ Ｐゴシック" charset="-128"/>
                <a:cs typeface="ＭＳ Ｐゴシック" charset="-128"/>
              </a:rPr>
              <a:t>Partlett</a:t>
            </a:r>
            <a:r>
              <a:rPr lang="en-GB" sz="1200" b="0" i="0" kern="1200">
                <a:solidFill>
                  <a:schemeClr val="tx1"/>
                </a:solidFill>
                <a:effectLst/>
                <a:latin typeface="+mn-lt"/>
                <a:ea typeface="ＭＳ Ｐゴシック" charset="-128"/>
                <a:cs typeface="ＭＳ Ｐゴシック" charset="-128"/>
              </a:rPr>
              <a:t> C, Rivero‐Arias O, Hua X, Hinshaw K, et al. Prophylactic antibiotics in the prevention of infection after operative vaginal delivery (ANODE): a multicentre randomised controlled trial. </a:t>
            </a:r>
            <a:r>
              <a:rPr lang="en-GB" sz="1200" b="0" i="1" kern="1200">
                <a:solidFill>
                  <a:schemeClr val="tx1"/>
                </a:solidFill>
                <a:effectLst/>
                <a:latin typeface="+mn-lt"/>
                <a:ea typeface="ＭＳ Ｐゴシック" charset="-128"/>
                <a:cs typeface="ＭＳ Ｐゴシック" charset="-128"/>
              </a:rPr>
              <a:t>Lancet</a:t>
            </a:r>
            <a:r>
              <a:rPr lang="en-GB" sz="1200" b="0" i="0" kern="1200">
                <a:solidFill>
                  <a:schemeClr val="tx1"/>
                </a:solidFill>
                <a:effectLst/>
                <a:latin typeface="+mn-lt"/>
                <a:ea typeface="ＭＳ Ｐゴシック" charset="-128"/>
                <a:cs typeface="ＭＳ Ｐゴシック" charset="-128"/>
              </a:rPr>
              <a:t> 2019;</a:t>
            </a:r>
            <a:r>
              <a:rPr lang="en-GB" sz="1200" b="1" i="0" kern="1200">
                <a:solidFill>
                  <a:schemeClr val="tx1"/>
                </a:solidFill>
                <a:effectLst/>
                <a:latin typeface="+mn-lt"/>
                <a:ea typeface="ＭＳ Ｐゴシック" charset="-128"/>
                <a:cs typeface="ＭＳ Ｐゴシック" charset="-128"/>
              </a:rPr>
              <a:t>393</a:t>
            </a:r>
            <a:r>
              <a:rPr lang="en-GB" sz="1200" b="0" i="0" kern="1200">
                <a:solidFill>
                  <a:schemeClr val="tx1"/>
                </a:solidFill>
                <a:effectLst/>
                <a:latin typeface="+mn-lt"/>
                <a:ea typeface="ＭＳ Ｐゴシック" charset="-128"/>
                <a:cs typeface="ＭＳ Ｐゴシック" charset="-128"/>
              </a:rPr>
              <a:t>(10189):2395–403.</a:t>
            </a:r>
            <a:endParaRPr lang="en-US">
              <a:latin typeface="Calibri" charset="0"/>
              <a:ea typeface="ＭＳ Ｐゴシック" charset="0"/>
              <a:cs typeface="ＭＳ Ｐゴシック"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3FE489-1FB7-BE46-A4C1-015FB1C477B1}" type="slidenum">
              <a:rPr lang="en-US" sz="1200">
                <a:latin typeface="Calibri" charset="0"/>
              </a:rPr>
              <a:pPr eaLnBrk="1" hangingPunct="1"/>
              <a:t>15</a:t>
            </a:fld>
            <a:endParaRPr lang="en-US" sz="1200">
              <a:latin typeface="Calibri" charset="0"/>
            </a:endParaRPr>
          </a:p>
        </p:txBody>
      </p:sp>
    </p:spTree>
    <p:extLst>
      <p:ext uri="{BB962C8B-B14F-4D97-AF65-F5344CB8AC3E}">
        <p14:creationId xmlns:p14="http://schemas.microsoft.com/office/powerpoint/2010/main" val="3358159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BFC3E-A697-D834-D7B1-A018D749F401}"/>
            </a:ext>
          </a:extLst>
        </p:cNvPr>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A653B047-7D4B-A82D-A274-412D67E590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a:extLst>
              <a:ext uri="{FF2B5EF4-FFF2-40B4-BE49-F238E27FC236}">
                <a16:creationId xmlns:a16="http://schemas.microsoft.com/office/drawing/2014/main" id="{5924E771-C016-F45A-D44B-CFB3F4DB1444}"/>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latin typeface="Calibri" charset="0"/>
                <a:ea typeface="ＭＳ Ｐゴシック" charset="0"/>
                <a:cs typeface="ＭＳ Ｐゴシック" charset="0"/>
              </a:rPr>
              <a:t>HR – not abnormal up to 100bpm</a:t>
            </a:r>
          </a:p>
          <a:p>
            <a:pPr eaLnBrk="1" hangingPunct="1">
              <a:spcBef>
                <a:spcPct val="0"/>
              </a:spcBef>
            </a:pPr>
            <a:r>
              <a:rPr lang="en-US" dirty="0">
                <a:latin typeface="Calibri" charset="0"/>
                <a:ea typeface="ＭＳ Ｐゴシック" charset="0"/>
                <a:cs typeface="ＭＳ Ｐゴシック" charset="0"/>
              </a:rPr>
              <a:t>Resp rate normal up to 20.</a:t>
            </a:r>
          </a:p>
          <a:p>
            <a:pPr eaLnBrk="1" hangingPunct="1">
              <a:spcBef>
                <a:spcPct val="0"/>
              </a:spcBef>
            </a:pPr>
            <a:r>
              <a:rPr lang="en-US" dirty="0">
                <a:latin typeface="Calibri" charset="0"/>
                <a:ea typeface="ＭＳ Ｐゴシック" charset="0"/>
                <a:cs typeface="ＭＳ Ｐゴシック" charset="0"/>
              </a:rPr>
              <a:t>Hypotension – </a:t>
            </a:r>
            <a:r>
              <a:rPr lang="en-GB" dirty="0"/>
              <a:t>especially in the 2</a:t>
            </a:r>
            <a:r>
              <a:rPr lang="en-GB" baseline="30000" dirty="0"/>
              <a:t>nd</a:t>
            </a:r>
            <a:r>
              <a:rPr lang="en-GB" dirty="0"/>
              <a:t> trimester, s</a:t>
            </a:r>
            <a:r>
              <a:rPr lang="en-US" dirty="0" err="1">
                <a:latin typeface="Calibri" charset="0"/>
                <a:ea typeface="ＭＳ Ｐゴシック" charset="0"/>
                <a:cs typeface="ＭＳ Ｐゴシック" charset="0"/>
              </a:rPr>
              <a:t>ystolic</a:t>
            </a:r>
            <a:r>
              <a:rPr lang="en-US" dirty="0">
                <a:latin typeface="Calibri" charset="0"/>
                <a:ea typeface="ＭＳ Ｐゴシック" charset="0"/>
                <a:cs typeface="ＭＳ Ｐゴシック" charset="0"/>
              </a:rPr>
              <a:t> can be down to 90 and still be normal</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err="1">
                <a:latin typeface="Calibri" charset="0"/>
                <a:ea typeface="ＭＳ Ｐゴシック" charset="0"/>
                <a:cs typeface="ＭＳ Ｐゴシック" charset="0"/>
              </a:rPr>
              <a:t>Womens</a:t>
            </a:r>
            <a:r>
              <a:rPr lang="en-US" dirty="0">
                <a:latin typeface="Calibri" charset="0"/>
                <a:ea typeface="ＭＳ Ｐゴシック" charset="0"/>
                <a:cs typeface="ＭＳ Ｐゴシック" charset="0"/>
              </a:rPr>
              <a:t> bodies are amazing, but these are the changes that can occur in sepsis which can make it hard to spot.</a:t>
            </a:r>
          </a:p>
        </p:txBody>
      </p:sp>
      <p:sp>
        <p:nvSpPr>
          <p:cNvPr id="19459" name="Slide Number Placeholder 3">
            <a:extLst>
              <a:ext uri="{FF2B5EF4-FFF2-40B4-BE49-F238E27FC236}">
                <a16:creationId xmlns:a16="http://schemas.microsoft.com/office/drawing/2014/main" id="{F349ADA4-7B71-0889-2C5A-611992EBAB3C}"/>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3FE489-1FB7-BE46-A4C1-015FB1C477B1}" type="slidenum">
              <a:rPr lang="en-US" sz="1200">
                <a:latin typeface="Calibri" charset="0"/>
              </a:rPr>
              <a:pPr eaLnBrk="1" hangingPunct="1"/>
              <a:t>16</a:t>
            </a:fld>
            <a:endParaRPr lang="en-US" sz="1200">
              <a:latin typeface="Calibri" charset="0"/>
            </a:endParaRPr>
          </a:p>
        </p:txBody>
      </p:sp>
    </p:spTree>
    <p:extLst>
      <p:ext uri="{BB962C8B-B14F-4D97-AF65-F5344CB8AC3E}">
        <p14:creationId xmlns:p14="http://schemas.microsoft.com/office/powerpoint/2010/main" val="3012222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latin typeface="Calibri" charset="0"/>
                <a:ea typeface="ＭＳ Ｐゴシック" charset="0"/>
                <a:cs typeface="ＭＳ Ｐゴシック" charset="0"/>
              </a:rPr>
              <a:t>The MBRRACE-UK report highlights the importance of regular full clinical observations in detecting early deterioration in sepsis. Vital signs should also be checked in the community and abnormal observations should prompt early referral.</a:t>
            </a:r>
            <a:endParaRPr lang="en-GB" dirty="0">
              <a:latin typeface="Calibri" charset="0"/>
              <a:ea typeface="ＭＳ Ｐゴシック" charset="0"/>
              <a:cs typeface="ＭＳ Ｐゴシック" charset="0"/>
            </a:endParaRPr>
          </a:p>
          <a:p>
            <a:pPr eaLnBrk="1" hangingPunct="1">
              <a:spcBef>
                <a:spcPct val="0"/>
              </a:spcBef>
            </a:pPr>
            <a:endParaRPr lang="en-GB"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Observations should always be charted on an early warning chart modified for maternity care – which helps to trigger an appropriate response by the clinical team.</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F5CB1E-2B7C-1D47-A7A4-557274626B10}" type="slidenum">
              <a:rPr lang="en-US" sz="1200">
                <a:latin typeface="Calibri" charset="0"/>
              </a:rPr>
              <a:pPr eaLnBrk="1" hangingPunct="1"/>
              <a:t>17</a:t>
            </a:fld>
            <a:endParaRPr lang="en-US" sz="1200">
              <a:latin typeface="Calibri" charset="0"/>
            </a:endParaRPr>
          </a:p>
        </p:txBody>
      </p:sp>
    </p:spTree>
    <p:extLst>
      <p:ext uri="{BB962C8B-B14F-4D97-AF65-F5344CB8AC3E}">
        <p14:creationId xmlns:p14="http://schemas.microsoft.com/office/powerpoint/2010/main" val="420557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Inc HR</a:t>
            </a:r>
          </a:p>
          <a:p>
            <a:r>
              <a:rPr lang="en-GB" dirty="0"/>
              <a:t>2 – Lower systolic</a:t>
            </a:r>
          </a:p>
          <a:p>
            <a:r>
              <a:rPr lang="en-GB" dirty="0"/>
              <a:t>3 – additional signs pregnancy specific</a:t>
            </a:r>
          </a:p>
          <a:p>
            <a:r>
              <a:rPr lang="en-GB" dirty="0"/>
              <a:t>4 – Note on lactate – can be raised during or soon after birth – normal part of labour and can often be 4 – 5 and not be septic</a:t>
            </a:r>
          </a:p>
          <a:p>
            <a:r>
              <a:rPr lang="en-GB" dirty="0"/>
              <a:t>5 – point to note for later that we worry about raised diastolic more than on the general side</a:t>
            </a:r>
          </a:p>
        </p:txBody>
      </p:sp>
      <p:sp>
        <p:nvSpPr>
          <p:cNvPr id="4" name="Slide Number Placeholder 3"/>
          <p:cNvSpPr>
            <a:spLocks noGrp="1"/>
          </p:cNvSpPr>
          <p:nvPr>
            <p:ph type="sldNum" sz="quarter" idx="5"/>
          </p:nvPr>
        </p:nvSpPr>
        <p:spPr/>
        <p:txBody>
          <a:bodyPr/>
          <a:lstStyle/>
          <a:p>
            <a:fld id="{71E189E1-DD62-4F9E-A5A2-E618AB7E0497}" type="slidenum">
              <a:rPr lang="en-GB" smtClean="0"/>
              <a:t>18</a:t>
            </a:fld>
            <a:endParaRPr lang="en-GB"/>
          </a:p>
        </p:txBody>
      </p:sp>
    </p:spTree>
    <p:extLst>
      <p:ext uri="{BB962C8B-B14F-4D97-AF65-F5344CB8AC3E}">
        <p14:creationId xmlns:p14="http://schemas.microsoft.com/office/powerpoint/2010/main" val="657195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Calibri" charset="0"/>
                <a:ea typeface="ＭＳ Ｐゴシック" charset="0"/>
                <a:cs typeface="ＭＳ Ｐゴシック" charset="0"/>
              </a:rPr>
              <a:t>Fluid resuscitation should be commenced concurrently – the volume of fluid required may be underestimated. An initial fluid challenge of 500mL of crystalloid over 15 minutes should be given.</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Fluid resuscitation in sepsis is similar to fluid resuscitation in PPH and should be commenced ASAP.</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Women who do not respond to this fluid challenge i.e. have persistent hypotension or persistently elevated lactate levels have septic shock and are critically unwell, requiring transfer to ITU.</a:t>
            </a:r>
            <a:endParaRPr lang="en-GB" dirty="0"/>
          </a:p>
        </p:txBody>
      </p:sp>
      <p:sp>
        <p:nvSpPr>
          <p:cNvPr id="4" name="Slide Number Placeholder 3"/>
          <p:cNvSpPr>
            <a:spLocks noGrp="1"/>
          </p:cNvSpPr>
          <p:nvPr>
            <p:ph type="sldNum" sz="quarter" idx="5"/>
          </p:nvPr>
        </p:nvSpPr>
        <p:spPr/>
        <p:txBody>
          <a:bodyPr/>
          <a:lstStyle/>
          <a:p>
            <a:fld id="{71E189E1-DD62-4F9E-A5A2-E618AB7E0497}" type="slidenum">
              <a:rPr lang="en-GB" smtClean="0"/>
              <a:t>19</a:t>
            </a:fld>
            <a:endParaRPr lang="en-GB"/>
          </a:p>
        </p:txBody>
      </p:sp>
    </p:spTree>
    <p:extLst>
      <p:ext uri="{BB962C8B-B14F-4D97-AF65-F5344CB8AC3E}">
        <p14:creationId xmlns:p14="http://schemas.microsoft.com/office/powerpoint/2010/main" val="1497094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F19FA3-E5AF-CA40-A183-E149FAB5E56A}" type="slidenum">
              <a:rPr lang="en-GB" sz="1200">
                <a:latin typeface="Calibri" charset="0"/>
              </a:rPr>
              <a:pPr eaLnBrk="1" hangingPunct="1"/>
              <a:t>20</a:t>
            </a:fld>
            <a:endParaRPr lang="en-GB" sz="1200">
              <a:latin typeface="Calibri"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a:latin typeface="Calibri" charset="0"/>
                <a:ea typeface="ＭＳ Ｐゴシック" charset="0"/>
                <a:cs typeface="ＭＳ Ｐゴシック" charset="0"/>
              </a:rPr>
              <a:t>Usually gradually evolving – not a sudden emergency, lowers our suspicion</a:t>
            </a:r>
          </a:p>
        </p:txBody>
      </p:sp>
    </p:spTree>
    <p:extLst>
      <p:ext uri="{BB962C8B-B14F-4D97-AF65-F5344CB8AC3E}">
        <p14:creationId xmlns:p14="http://schemas.microsoft.com/office/powerpoint/2010/main" val="3986878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Capillary leak causes pulmonary and cerebral oedema.</a:t>
            </a:r>
          </a:p>
          <a:p>
            <a:r>
              <a:rPr lang="en-GB" dirty="0"/>
              <a:t>Fluid redistribution occurs</a:t>
            </a:r>
          </a:p>
        </p:txBody>
      </p:sp>
      <p:sp>
        <p:nvSpPr>
          <p:cNvPr id="4" name="Slide Number Placeholder 3"/>
          <p:cNvSpPr>
            <a:spLocks noGrp="1"/>
          </p:cNvSpPr>
          <p:nvPr>
            <p:ph type="sldNum" sz="quarter" idx="5"/>
          </p:nvPr>
        </p:nvSpPr>
        <p:spPr/>
        <p:txBody>
          <a:bodyPr/>
          <a:lstStyle/>
          <a:p>
            <a:fld id="{71E189E1-DD62-4F9E-A5A2-E618AB7E0497}" type="slidenum">
              <a:rPr lang="en-GB" smtClean="0"/>
              <a:t>22</a:t>
            </a:fld>
            <a:endParaRPr lang="en-GB"/>
          </a:p>
        </p:txBody>
      </p:sp>
    </p:spTree>
    <p:extLst>
      <p:ext uri="{BB962C8B-B14F-4D97-AF65-F5344CB8AC3E}">
        <p14:creationId xmlns:p14="http://schemas.microsoft.com/office/powerpoint/2010/main" val="3282831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aspirin</a:t>
            </a:r>
          </a:p>
          <a:p>
            <a:r>
              <a:rPr lang="en-GB" dirty="0"/>
              <a:t>Changing population causing an increase in people at risk</a:t>
            </a:r>
          </a:p>
        </p:txBody>
      </p:sp>
      <p:sp>
        <p:nvSpPr>
          <p:cNvPr id="4" name="Slide Number Placeholder 3"/>
          <p:cNvSpPr>
            <a:spLocks noGrp="1"/>
          </p:cNvSpPr>
          <p:nvPr>
            <p:ph type="sldNum" sz="quarter" idx="5"/>
          </p:nvPr>
        </p:nvSpPr>
        <p:spPr/>
        <p:txBody>
          <a:bodyPr/>
          <a:lstStyle/>
          <a:p>
            <a:fld id="{71E189E1-DD62-4F9E-A5A2-E618AB7E0497}" type="slidenum">
              <a:rPr lang="en-GB" smtClean="0"/>
              <a:t>23</a:t>
            </a:fld>
            <a:endParaRPr lang="en-GB"/>
          </a:p>
        </p:txBody>
      </p:sp>
    </p:spTree>
    <p:extLst>
      <p:ext uri="{BB962C8B-B14F-4D97-AF65-F5344CB8AC3E}">
        <p14:creationId xmlns:p14="http://schemas.microsoft.com/office/powerpoint/2010/main" val="76948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know that improvements can be made in care.  In 45% of cases, if care had been different, there may have been a different outcome to the situation.  Which is why we're here today.    By expanding the MDT to include CCOT, we are able to provide a greater breadth of knowledge in caring for these patients.</a:t>
            </a:r>
          </a:p>
        </p:txBody>
      </p:sp>
      <p:sp>
        <p:nvSpPr>
          <p:cNvPr id="4" name="Slide Number Placeholder 3"/>
          <p:cNvSpPr>
            <a:spLocks noGrp="1"/>
          </p:cNvSpPr>
          <p:nvPr>
            <p:ph type="sldNum" sz="quarter" idx="5"/>
          </p:nvPr>
        </p:nvSpPr>
        <p:spPr/>
        <p:txBody>
          <a:bodyPr/>
          <a:lstStyle/>
          <a:p>
            <a:fld id="{71E189E1-DD62-4F9E-A5A2-E618AB7E0497}" type="slidenum">
              <a:rPr lang="en-GB" smtClean="0"/>
              <a:t>4</a:t>
            </a:fld>
            <a:endParaRPr lang="en-GB"/>
          </a:p>
        </p:txBody>
      </p:sp>
    </p:spTree>
    <p:extLst>
      <p:ext uri="{BB962C8B-B14F-4D97-AF65-F5344CB8AC3E}">
        <p14:creationId xmlns:p14="http://schemas.microsoft.com/office/powerpoint/2010/main" val="4188843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E189E1-DD62-4F9E-A5A2-E618AB7E0497}" type="slidenum">
              <a:rPr lang="en-GB" smtClean="0"/>
              <a:t>24</a:t>
            </a:fld>
            <a:endParaRPr lang="en-GB"/>
          </a:p>
        </p:txBody>
      </p:sp>
    </p:spTree>
    <p:extLst>
      <p:ext uri="{BB962C8B-B14F-4D97-AF65-F5344CB8AC3E}">
        <p14:creationId xmlns:p14="http://schemas.microsoft.com/office/powerpoint/2010/main" val="2941024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cause drop in platelets so GA often recommended.</a:t>
            </a:r>
          </a:p>
          <a:p>
            <a:r>
              <a:rPr lang="en-GB" dirty="0"/>
              <a:t>Intubation causes hypertension which can then lead to a cerebral haemorrhage.</a:t>
            </a:r>
          </a:p>
        </p:txBody>
      </p:sp>
      <p:sp>
        <p:nvSpPr>
          <p:cNvPr id="4" name="Slide Number Placeholder 3"/>
          <p:cNvSpPr>
            <a:spLocks noGrp="1"/>
          </p:cNvSpPr>
          <p:nvPr>
            <p:ph type="sldNum" sz="quarter" idx="5"/>
          </p:nvPr>
        </p:nvSpPr>
        <p:spPr/>
        <p:txBody>
          <a:bodyPr/>
          <a:lstStyle/>
          <a:p>
            <a:fld id="{71E189E1-DD62-4F9E-A5A2-E618AB7E0497}" type="slidenum">
              <a:rPr lang="en-GB" smtClean="0"/>
              <a:t>27</a:t>
            </a:fld>
            <a:endParaRPr lang="en-GB"/>
          </a:p>
        </p:txBody>
      </p:sp>
    </p:spTree>
    <p:extLst>
      <p:ext uri="{BB962C8B-B14F-4D97-AF65-F5344CB8AC3E}">
        <p14:creationId xmlns:p14="http://schemas.microsoft.com/office/powerpoint/2010/main" val="25087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 always obvious.  Could be concealed.  Pregnant women compensate really well due to increased blood volume.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Increased blood volume (40-45%) in pregnancy</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1E189E1-DD62-4F9E-A5A2-E618AB7E0497}" type="slidenum">
              <a:rPr lang="en-GB" smtClean="0"/>
              <a:t>29</a:t>
            </a:fld>
            <a:endParaRPr lang="en-GB"/>
          </a:p>
        </p:txBody>
      </p:sp>
    </p:spTree>
    <p:extLst>
      <p:ext uri="{BB962C8B-B14F-4D97-AF65-F5344CB8AC3E}">
        <p14:creationId xmlns:p14="http://schemas.microsoft.com/office/powerpoint/2010/main" val="1057216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Blood flow to uterus 500-800mls per minutes</a:t>
            </a:r>
          </a:p>
          <a:p>
            <a:r>
              <a:rPr lang="en-GB" dirty="0"/>
              <a:t>Discuss in relation to 4Ts</a:t>
            </a:r>
          </a:p>
          <a:p>
            <a:endParaRPr lang="en-US" dirty="0">
              <a:ea typeface="Calibri"/>
              <a:cs typeface="Calibri"/>
            </a:endParaRPr>
          </a:p>
          <a:p>
            <a:r>
              <a:rPr lang="en-US" dirty="0">
                <a:ea typeface="Calibri"/>
                <a:cs typeface="Calibri"/>
              </a:rPr>
              <a:t>Tone – Placental implantation and ruptured blood vessels.  Mechanism to stop bleeding following delivery of placenta.</a:t>
            </a:r>
          </a:p>
          <a:p>
            <a:r>
              <a:rPr lang="en-US" dirty="0">
                <a:ea typeface="Calibri"/>
                <a:cs typeface="Calibri"/>
              </a:rPr>
              <a:t>Tissue – how this impacts contraction – could be a blood clot</a:t>
            </a:r>
          </a:p>
          <a:p>
            <a:r>
              <a:rPr lang="en-US" dirty="0">
                <a:ea typeface="Calibri"/>
                <a:cs typeface="Calibri"/>
              </a:rPr>
              <a:t>Trauma – can be high up and not immediately visible</a:t>
            </a:r>
          </a:p>
          <a:p>
            <a:r>
              <a:rPr lang="en-US" dirty="0">
                <a:ea typeface="Calibri"/>
                <a:cs typeface="Calibri"/>
              </a:rPr>
              <a:t>Thrombin- usually known antenatally and prepared for.</a:t>
            </a:r>
          </a:p>
        </p:txBody>
      </p:sp>
      <p:sp>
        <p:nvSpPr>
          <p:cNvPr id="4" name="Slide Number Placeholder 3"/>
          <p:cNvSpPr>
            <a:spLocks noGrp="1"/>
          </p:cNvSpPr>
          <p:nvPr>
            <p:ph type="sldNum" sz="quarter" idx="5"/>
          </p:nvPr>
        </p:nvSpPr>
        <p:spPr/>
        <p:txBody>
          <a:bodyPr/>
          <a:lstStyle/>
          <a:p>
            <a:fld id="{71E189E1-DD62-4F9E-A5A2-E618AB7E0497}" type="slidenum">
              <a:rPr lang="en-GB" smtClean="0"/>
              <a:t>30</a:t>
            </a:fld>
            <a:endParaRPr lang="en-GB"/>
          </a:p>
        </p:txBody>
      </p:sp>
    </p:spTree>
    <p:extLst>
      <p:ext uri="{BB962C8B-B14F-4D97-AF65-F5344CB8AC3E}">
        <p14:creationId xmlns:p14="http://schemas.microsoft.com/office/powerpoint/2010/main" val="2125636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Automatic referral to CCOT</a:t>
            </a:r>
          </a:p>
          <a:p>
            <a:r>
              <a:rPr lang="en-GB"/>
              <a:t>MDT review at least twice daily</a:t>
            </a:r>
          </a:p>
          <a:p>
            <a:r>
              <a:rPr lang="en-GB"/>
              <a:t>1:1 midwifery care – if this can’t be maintained, liaise ICU re transfer</a:t>
            </a:r>
          </a:p>
        </p:txBody>
      </p:sp>
      <p:sp>
        <p:nvSpPr>
          <p:cNvPr id="4" name="Slide Number Placeholder 3"/>
          <p:cNvSpPr>
            <a:spLocks noGrp="1"/>
          </p:cNvSpPr>
          <p:nvPr>
            <p:ph type="sldNum" sz="quarter" idx="5"/>
          </p:nvPr>
        </p:nvSpPr>
        <p:spPr/>
        <p:txBody>
          <a:bodyPr/>
          <a:lstStyle/>
          <a:p>
            <a:fld id="{71E189E1-DD62-4F9E-A5A2-E618AB7E0497}" type="slidenum">
              <a:rPr lang="en-GB" smtClean="0"/>
              <a:t>32</a:t>
            </a:fld>
            <a:endParaRPr lang="en-GB"/>
          </a:p>
        </p:txBody>
      </p:sp>
    </p:spTree>
    <p:extLst>
      <p:ext uri="{BB962C8B-B14F-4D97-AF65-F5344CB8AC3E}">
        <p14:creationId xmlns:p14="http://schemas.microsoft.com/office/powerpoint/2010/main" val="298130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kern="1200" dirty="0">
                <a:solidFill>
                  <a:schemeClr val="tx1"/>
                </a:solidFill>
                <a:effectLst/>
                <a:latin typeface="+mn-lt"/>
                <a:ea typeface="+mn-ea"/>
                <a:cs typeface="+mn-cs"/>
              </a:rPr>
              <a:t>During </a:t>
            </a:r>
            <a:r>
              <a:rPr lang="en-GB" dirty="0"/>
              <a:t>2020-22</a:t>
            </a:r>
            <a:r>
              <a:rPr lang="en-GB" sz="1200" kern="1200" dirty="0">
                <a:solidFill>
                  <a:schemeClr val="tx1"/>
                </a:solidFill>
                <a:effectLst/>
                <a:latin typeface="+mn-lt"/>
                <a:ea typeface="+mn-ea"/>
                <a:cs typeface="+mn-cs"/>
              </a:rPr>
              <a:t>, </a:t>
            </a:r>
            <a:r>
              <a:rPr lang="en-GB" dirty="0"/>
              <a:t>43 women died from a blood clot and is the leading direct cause of death.</a:t>
            </a:r>
            <a:endParaRPr lang="en-US" dirty="0">
              <a:latin typeface="Calibri" charset="0"/>
              <a:ea typeface="ＭＳ Ｐゴシック" charset="0"/>
            </a:endParaRPr>
          </a:p>
          <a:p>
            <a:pPr>
              <a:defRPr/>
            </a:pPr>
            <a:endParaRPr lang="en-GB" dirty="0"/>
          </a:p>
          <a:p>
            <a:pPr marL="0" marR="0" indent="0" algn="l" defTabSz="914400">
              <a:lnSpc>
                <a:spcPct val="100000"/>
              </a:lnSpc>
              <a:spcBef>
                <a:spcPts val="0"/>
              </a:spcBef>
              <a:spcAft>
                <a:spcPts val="0"/>
              </a:spcAft>
              <a:buClrTx/>
              <a:buSzTx/>
              <a:buFontTx/>
              <a:buNone/>
              <a:tabLst/>
              <a:defRPr/>
            </a:pPr>
            <a:r>
              <a:rPr lang="en-GB" dirty="0"/>
              <a:t>25</a:t>
            </a:r>
            <a:r>
              <a:rPr lang="en-GB" sz="1200" kern="1200" dirty="0">
                <a:solidFill>
                  <a:schemeClr val="tx1"/>
                </a:solidFill>
                <a:effectLst/>
                <a:latin typeface="+mn-lt"/>
                <a:ea typeface="+mn-ea"/>
                <a:cs typeface="+mn-cs"/>
              </a:rPr>
              <a:t> women died from sepsis, representing </a:t>
            </a:r>
            <a:r>
              <a:rPr lang="en-GB" dirty="0"/>
              <a:t>9</a:t>
            </a:r>
            <a:r>
              <a:rPr lang="en-GB" sz="1200" kern="1200" dirty="0">
                <a:solidFill>
                  <a:schemeClr val="tx1"/>
                </a:solidFill>
                <a:effectLst/>
                <a:latin typeface="+mn-lt"/>
                <a:ea typeface="+mn-ea"/>
                <a:cs typeface="+mn-cs"/>
              </a:rPr>
              <a:t>% of maternal deaths; approximately half of deaths were related genital tract and pregnancy related conditions, and the other half of women died from sepsis associated with other infections not directly linked to pregnancy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Influenza, pneumonia and others. </a:t>
            </a:r>
            <a:endParaRPr lang="en-US" dirty="0">
              <a:latin typeface="Calibri" charset="0"/>
              <a:ea typeface="ＭＳ Ｐゴシック" charset="0"/>
              <a:cs typeface="Calibri"/>
            </a:endParaRPr>
          </a:p>
          <a:p>
            <a:endParaRPr lang="en-GB" dirty="0"/>
          </a:p>
          <a:p>
            <a:endParaRPr lang="en-US" sz="1200" b="0" i="0" u="none" kern="1200" dirty="0">
              <a:solidFill>
                <a:schemeClr val="tx1"/>
              </a:solidFill>
              <a:effectLst/>
              <a:latin typeface="Calibri" panose="020F0502020204030204"/>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B8A7D9B6-5FE5-4026-A238-60AD2A7BF228}" type="slidenum">
              <a:rPr lang="en-GB" smtClean="0"/>
              <a:t>5</a:t>
            </a:fld>
            <a:endParaRPr lang="en-GB"/>
          </a:p>
        </p:txBody>
      </p:sp>
    </p:spTree>
    <p:extLst>
      <p:ext uri="{BB962C8B-B14F-4D97-AF65-F5344CB8AC3E}">
        <p14:creationId xmlns:p14="http://schemas.microsoft.com/office/powerpoint/2010/main" val="2160961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71E189E1-DD62-4F9E-A5A2-E618AB7E0497}" type="slidenum">
              <a:rPr lang="en-GB" smtClean="0"/>
              <a:t>7</a:t>
            </a:fld>
            <a:endParaRPr lang="en-GB"/>
          </a:p>
        </p:txBody>
      </p:sp>
    </p:spTree>
    <p:extLst>
      <p:ext uri="{BB962C8B-B14F-4D97-AF65-F5344CB8AC3E}">
        <p14:creationId xmlns:p14="http://schemas.microsoft.com/office/powerpoint/2010/main" val="223202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VTE is the leading direct cause of maternal deaths in 2020-22.</a:t>
            </a:r>
            <a:endParaRPr lang="en-GB" dirty="0"/>
          </a:p>
          <a:p>
            <a:endParaRPr lang="en-GB" dirty="0"/>
          </a:p>
          <a:p>
            <a:r>
              <a:rPr lang="en-GB" dirty="0"/>
              <a:t>45 women died of a blood clot during pregnancy or up to 6 weeks postnatal.  A further 18 died between 6 weeks and 1 year postnatal.  For these 62 women, their care was reviewed and opportunities to improve care were identified in 91% of cases, and in 65% of cases, may have led to a different outcome.</a:t>
            </a:r>
            <a:endParaRPr lang="en-GB" dirty="0">
              <a:ea typeface="Calibri"/>
              <a:cs typeface="Calibri"/>
            </a:endParaRPr>
          </a:p>
          <a:p>
            <a:endParaRPr lang="en-GB" dirty="0"/>
          </a:p>
          <a:p>
            <a:r>
              <a:rPr lang="en-GB" dirty="0"/>
              <a:t>Pertinent to you as CCOT members, 1:4 of the women who died were in their first trimester.  This means they may not have seen their midwife, an obstetrician if relevant, or understand the risks.</a:t>
            </a:r>
          </a:p>
        </p:txBody>
      </p:sp>
      <p:sp>
        <p:nvSpPr>
          <p:cNvPr id="4" name="Slide Number Placeholder 3"/>
          <p:cNvSpPr>
            <a:spLocks noGrp="1"/>
          </p:cNvSpPr>
          <p:nvPr>
            <p:ph type="sldNum" sz="quarter" idx="5"/>
          </p:nvPr>
        </p:nvSpPr>
        <p:spPr/>
        <p:txBody>
          <a:bodyPr/>
          <a:lstStyle/>
          <a:p>
            <a:fld id="{71E189E1-DD62-4F9E-A5A2-E618AB7E0497}" type="slidenum">
              <a:rPr lang="en-GB" smtClean="0"/>
              <a:t>8</a:t>
            </a:fld>
            <a:endParaRPr lang="en-GB"/>
          </a:p>
        </p:txBody>
      </p:sp>
    </p:spTree>
    <p:extLst>
      <p:ext uri="{BB962C8B-B14F-4D97-AF65-F5344CB8AC3E}">
        <p14:creationId xmlns:p14="http://schemas.microsoft.com/office/powerpoint/2010/main" val="20736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7D5EB-E77B-1D3A-33C1-7E8DE1B06099}"/>
            </a:ext>
          </a:extLst>
        </p:cNvPr>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55C967A-A128-3216-610A-2119E5DFC8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a:extLst>
              <a:ext uri="{FF2B5EF4-FFF2-40B4-BE49-F238E27FC236}">
                <a16:creationId xmlns:a16="http://schemas.microsoft.com/office/drawing/2014/main" id="{57F9B4AB-88AE-B786-1437-9866D54959E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GB">
                <a:latin typeface="Calibri"/>
                <a:ea typeface="Calibri"/>
                <a:cs typeface="Calibri"/>
              </a:rPr>
              <a:t>All hospitals should have a bespoke VTE assessment tool based on the RCOG tool.  These should be used from the start of pregnancy and will be completed by the booking midwife, usually at around 8-10 weeks.</a:t>
            </a:r>
            <a:endParaRPr lang="en-GB">
              <a:latin typeface="Calibri" charset="0"/>
              <a:ea typeface="Calibri"/>
              <a:cs typeface="Calibri"/>
            </a:endParaRPr>
          </a:p>
        </p:txBody>
      </p:sp>
      <p:sp>
        <p:nvSpPr>
          <p:cNvPr id="19459" name="Slide Number Placeholder 3">
            <a:extLst>
              <a:ext uri="{FF2B5EF4-FFF2-40B4-BE49-F238E27FC236}">
                <a16:creationId xmlns:a16="http://schemas.microsoft.com/office/drawing/2014/main" id="{FC89035F-92D5-3D48-3DAF-37A72C3C737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3FE489-1FB7-BE46-A4C1-015FB1C477B1}" type="slidenum">
              <a:rPr lang="en-US" sz="1200">
                <a:latin typeface="Calibri" charset="0"/>
              </a:rPr>
              <a:pPr eaLnBrk="1" hangingPunct="1"/>
              <a:t>9</a:t>
            </a:fld>
            <a:endParaRPr lang="en-US" sz="1200">
              <a:latin typeface="Calibri" charset="0"/>
            </a:endParaRPr>
          </a:p>
        </p:txBody>
      </p:sp>
    </p:spTree>
    <p:extLst>
      <p:ext uri="{BB962C8B-B14F-4D97-AF65-F5344CB8AC3E}">
        <p14:creationId xmlns:p14="http://schemas.microsoft.com/office/powerpoint/2010/main" val="1389534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7D5EB-E77B-1D3A-33C1-7E8DE1B06099}"/>
            </a:ext>
          </a:extLst>
        </p:cNvPr>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55C967A-A128-3216-610A-2119E5DFC8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a:extLst>
              <a:ext uri="{FF2B5EF4-FFF2-40B4-BE49-F238E27FC236}">
                <a16:creationId xmlns:a16="http://schemas.microsoft.com/office/drawing/2014/main" id="{57F9B4AB-88AE-B786-1437-9866D54959E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GB">
                <a:latin typeface="Calibri"/>
                <a:ea typeface="Calibri"/>
                <a:cs typeface="Calibri"/>
              </a:rPr>
              <a:t>There are several additional risk factors that need to be considered in pregnancy which are included</a:t>
            </a:r>
            <a:endParaRPr lang="en-GB">
              <a:latin typeface="Calibri" charset="0"/>
              <a:ea typeface="Calibri"/>
              <a:cs typeface="Calibri"/>
            </a:endParaRPr>
          </a:p>
        </p:txBody>
      </p:sp>
      <p:sp>
        <p:nvSpPr>
          <p:cNvPr id="19459" name="Slide Number Placeholder 3">
            <a:extLst>
              <a:ext uri="{FF2B5EF4-FFF2-40B4-BE49-F238E27FC236}">
                <a16:creationId xmlns:a16="http://schemas.microsoft.com/office/drawing/2014/main" id="{FC89035F-92D5-3D48-3DAF-37A72C3C737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3FE489-1FB7-BE46-A4C1-015FB1C477B1}" type="slidenum">
              <a:rPr lang="en-US" sz="1200">
                <a:latin typeface="Calibri" charset="0"/>
              </a:rPr>
              <a:pPr eaLnBrk="1" hangingPunct="1"/>
              <a:t>10</a:t>
            </a:fld>
            <a:endParaRPr lang="en-US" sz="1200">
              <a:latin typeface="Calibri" charset="0"/>
            </a:endParaRPr>
          </a:p>
        </p:txBody>
      </p:sp>
    </p:spTree>
    <p:extLst>
      <p:ext uri="{BB962C8B-B14F-4D97-AF65-F5344CB8AC3E}">
        <p14:creationId xmlns:p14="http://schemas.microsoft.com/office/powerpoint/2010/main" val="985662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53B83-E838-11F3-BC99-70739B706BC9}"/>
            </a:ext>
          </a:extLst>
        </p:cNvPr>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6F0143E2-9183-DEC0-60F7-8125F39378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a:extLst>
              <a:ext uri="{FF2B5EF4-FFF2-40B4-BE49-F238E27FC236}">
                <a16:creationId xmlns:a16="http://schemas.microsoft.com/office/drawing/2014/main" id="{EC7667C5-F7D4-3AD5-7762-40A681906A8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GB">
                <a:latin typeface="Calibri"/>
                <a:ea typeface="Calibri"/>
                <a:cs typeface="Calibri"/>
              </a:rPr>
              <a:t>And also a few transient risk factors that you should be aware of.  For CCOT, these are especially important if reviewing a patient in A&amp;E in early pregnancy who may not have yet seen a midwife.  Being aware of these if you are called to a collapsed patient in A&amp;E may help support with the differential diagnosis and could make the difference.  This is the case for one of the 62 women who died.</a:t>
            </a:r>
            <a:endParaRPr lang="en-GB">
              <a:latin typeface="Calibri" charset="0"/>
              <a:ea typeface="Calibri"/>
              <a:cs typeface="Calibri"/>
            </a:endParaRPr>
          </a:p>
        </p:txBody>
      </p:sp>
      <p:sp>
        <p:nvSpPr>
          <p:cNvPr id="19459" name="Slide Number Placeholder 3">
            <a:extLst>
              <a:ext uri="{FF2B5EF4-FFF2-40B4-BE49-F238E27FC236}">
                <a16:creationId xmlns:a16="http://schemas.microsoft.com/office/drawing/2014/main" id="{307C657B-BDC0-31EF-B88F-EC00656E684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3FE489-1FB7-BE46-A4C1-015FB1C477B1}" type="slidenum">
              <a:rPr lang="en-US" sz="1200">
                <a:latin typeface="Calibri" charset="0"/>
              </a:rPr>
              <a:pPr eaLnBrk="1" hangingPunct="1"/>
              <a:t>11</a:t>
            </a:fld>
            <a:endParaRPr lang="en-US" sz="1200">
              <a:latin typeface="Calibri" charset="0"/>
            </a:endParaRPr>
          </a:p>
        </p:txBody>
      </p:sp>
    </p:spTree>
    <p:extLst>
      <p:ext uri="{BB962C8B-B14F-4D97-AF65-F5344CB8AC3E}">
        <p14:creationId xmlns:p14="http://schemas.microsoft.com/office/powerpoint/2010/main" val="203904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21125-618E-2F09-A9EE-BCC2EE19C8B2}"/>
            </a:ext>
          </a:extLst>
        </p:cNvPr>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7C90933F-9AF5-854E-EF0F-752ED643ED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a:extLst>
              <a:ext uri="{FF2B5EF4-FFF2-40B4-BE49-F238E27FC236}">
                <a16:creationId xmlns:a16="http://schemas.microsoft.com/office/drawing/2014/main" id="{DFC3DB36-04E7-01A9-0A23-3B4DC12012C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GB">
                <a:latin typeface="Calibri" charset="0"/>
                <a:ea typeface="Calibri"/>
                <a:cs typeface="Calibri"/>
              </a:rPr>
              <a:t>There were several missed opportunities to identify the risk factors which could have made a difference to this patient.</a:t>
            </a:r>
          </a:p>
        </p:txBody>
      </p:sp>
      <p:sp>
        <p:nvSpPr>
          <p:cNvPr id="19459" name="Slide Number Placeholder 3">
            <a:extLst>
              <a:ext uri="{FF2B5EF4-FFF2-40B4-BE49-F238E27FC236}">
                <a16:creationId xmlns:a16="http://schemas.microsoft.com/office/drawing/2014/main" id="{B9E1AD86-5234-635C-9266-C6A6A1E010F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3FE489-1FB7-BE46-A4C1-015FB1C477B1}" type="slidenum">
              <a:rPr lang="en-US" sz="1200">
                <a:latin typeface="Calibri" charset="0"/>
              </a:rPr>
              <a:pPr eaLnBrk="1" hangingPunct="1"/>
              <a:t>12</a:t>
            </a:fld>
            <a:endParaRPr lang="en-US" sz="1200">
              <a:latin typeface="Calibri" charset="0"/>
            </a:endParaRPr>
          </a:p>
        </p:txBody>
      </p:sp>
    </p:spTree>
    <p:extLst>
      <p:ext uri="{BB962C8B-B14F-4D97-AF65-F5344CB8AC3E}">
        <p14:creationId xmlns:p14="http://schemas.microsoft.com/office/powerpoint/2010/main" val="23661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9184DA70-C731-4C70-880D-CCD4705E623C}" type="datetime1">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42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D6E202-B606-4609-B914-27C9371A1F6D}" type="datetime1">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907192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D6E202-B606-4609-B914-27C9371A1F6D}" type="datetime1">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507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1D723-8F53-4F53-90B0-1982A396982E}" type="datetime1">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1458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02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AAC38D-0552-4C82-B593-E6124DFADBE2}" type="datetime1">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9371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DF0F1C-5577-4ACB-BB62-DF8F3C494C7E}" type="datetime1">
              <a:rPr lang="en-US" smtClean="0"/>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1727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75B394-D9F9-4F0C-B15D-605F45CB9E9F}" type="datetime1">
              <a:rPr lang="en-US" smtClean="0"/>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907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9886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12222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5/23/2025</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06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2D6E202-B606-4609-B914-27C9371A1F6D}" type="datetime1">
              <a:rPr lang="en-US" smtClean="0"/>
              <a:t>5/23/2025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A98EE3D-8CD1-4C3F-BD1C-C98C9596463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17346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p:txBody>
          <a:bodyPr anchor="b">
            <a:normAutofit/>
          </a:bodyPr>
          <a:lstStyle/>
          <a:p>
            <a:r>
              <a:rPr lang="en-US" sz="4000"/>
              <a:t>Enhanced Maternal Care</a:t>
            </a:r>
          </a:p>
        </p:txBody>
      </p:sp>
      <p:sp>
        <p:nvSpPr>
          <p:cNvPr id="3" name="TextBox 2">
            <a:extLst>
              <a:ext uri="{FF2B5EF4-FFF2-40B4-BE49-F238E27FC236}">
                <a16:creationId xmlns:a16="http://schemas.microsoft.com/office/drawing/2014/main" id="{5CEED19A-EE86-1F7B-2B55-BACCB68136A6}"/>
              </a:ext>
            </a:extLst>
          </p:cNvPr>
          <p:cNvSpPr txBox="1"/>
          <p:nvPr/>
        </p:nvSpPr>
        <p:spPr>
          <a:xfrm>
            <a:off x="9775372" y="6100011"/>
            <a:ext cx="2242457" cy="646331"/>
          </a:xfrm>
          <a:prstGeom prst="rect">
            <a:avLst/>
          </a:prstGeom>
          <a:noFill/>
        </p:spPr>
        <p:txBody>
          <a:bodyPr wrap="square" rtlCol="0">
            <a:spAutoFit/>
          </a:bodyPr>
          <a:lstStyle/>
          <a:p>
            <a:r>
              <a:rPr lang="en-GB" dirty="0"/>
              <a:t>Danni </a:t>
            </a:r>
            <a:r>
              <a:rPr lang="en-GB" dirty="0" err="1"/>
              <a:t>Gupta,</a:t>
            </a:r>
            <a:r>
              <a:rPr lang="en-GB" dirty="0"/>
              <a:t> Consultant Midwife</a:t>
            </a:r>
          </a:p>
        </p:txBody>
      </p:sp>
    </p:spTree>
    <p:extLst>
      <p:ext uri="{BB962C8B-B14F-4D97-AF65-F5344CB8AC3E}">
        <p14:creationId xmlns:p14="http://schemas.microsoft.com/office/powerpoint/2010/main" val="35503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775C8-7AF0-2DCC-3A29-626195BE43D8}"/>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C1B42747-5378-BC96-A060-14A7DE48022D}"/>
              </a:ext>
            </a:extLst>
          </p:cNvPr>
          <p:cNvSpPr>
            <a:spLocks noGrp="1" noChangeArrowheads="1"/>
          </p:cNvSpPr>
          <p:nvPr>
            <p:ph type="title"/>
          </p:nvPr>
        </p:nvSpPr>
        <p:spPr/>
        <p:txBody>
          <a:bodyPr/>
          <a:lstStyle/>
          <a:p>
            <a:r>
              <a:rPr lang="en-US"/>
              <a:t>VTE</a:t>
            </a:r>
          </a:p>
        </p:txBody>
      </p:sp>
      <p:sp>
        <p:nvSpPr>
          <p:cNvPr id="15363" name="Rectangle 3">
            <a:extLst>
              <a:ext uri="{FF2B5EF4-FFF2-40B4-BE49-F238E27FC236}">
                <a16:creationId xmlns:a16="http://schemas.microsoft.com/office/drawing/2014/main" id="{BDE8E029-439D-31FF-BAD1-6EBFA4C1B6AE}"/>
              </a:ext>
            </a:extLst>
          </p:cNvPr>
          <p:cNvSpPr>
            <a:spLocks noGrp="1" noChangeArrowheads="1"/>
          </p:cNvSpPr>
          <p:nvPr>
            <p:ph type="body" idx="1"/>
          </p:nvPr>
        </p:nvSpPr>
        <p:spPr>
          <a:xfrm>
            <a:off x="9669535" y="5625629"/>
            <a:ext cx="2372888" cy="1069436"/>
          </a:xfrm>
        </p:spPr>
        <p:txBody>
          <a:bodyPr vert="horz" lIns="45720" tIns="45720" rIns="45720" bIns="45720" rtlCol="0" anchor="t">
            <a:noAutofit/>
          </a:bodyPr>
          <a:lstStyle/>
          <a:p>
            <a:r>
              <a:rPr lang="en-GB" sz="1400">
                <a:solidFill>
                  <a:srgbClr val="001747"/>
                </a:solidFill>
                <a:latin typeface="Calibri"/>
                <a:ea typeface="Calibri"/>
                <a:cs typeface="Poppins"/>
              </a:rPr>
              <a:t>Reducing the Risk of Thrombosis and Embolism during Pregnancy and the Puerperium (RCOG Green-top Guideline No. 37a)</a:t>
            </a:r>
            <a:endParaRPr lang="en-GB" sz="1400">
              <a:latin typeface="Calibri"/>
              <a:ea typeface="Calibri"/>
              <a:cs typeface="Calibri"/>
            </a:endParaRPr>
          </a:p>
          <a:p>
            <a:endParaRPr lang="en-GB" sz="1400">
              <a:latin typeface="Calibri"/>
              <a:ea typeface="Calibri"/>
              <a:cs typeface="Calibri"/>
            </a:endParaRPr>
          </a:p>
        </p:txBody>
      </p:sp>
      <p:pic>
        <p:nvPicPr>
          <p:cNvPr id="3" name="Picture 2" descr="A yellow and orange chart with red and yellow text&#10;&#10;AI-generated content may be incorrect.">
            <a:extLst>
              <a:ext uri="{FF2B5EF4-FFF2-40B4-BE49-F238E27FC236}">
                <a16:creationId xmlns:a16="http://schemas.microsoft.com/office/drawing/2014/main" id="{61AACE70-7574-0C9C-4E25-24232F21412E}"/>
              </a:ext>
            </a:extLst>
          </p:cNvPr>
          <p:cNvPicPr>
            <a:picLocks noChangeAspect="1"/>
          </p:cNvPicPr>
          <p:nvPr/>
        </p:nvPicPr>
        <p:blipFill>
          <a:blip r:embed="rId3"/>
          <a:srcRect b="55968"/>
          <a:stretch/>
        </p:blipFill>
        <p:spPr>
          <a:xfrm>
            <a:off x="1781853" y="1402557"/>
            <a:ext cx="8628294" cy="4052886"/>
          </a:xfrm>
          <a:prstGeom prst="rect">
            <a:avLst/>
          </a:prstGeom>
        </p:spPr>
      </p:pic>
    </p:spTree>
    <p:extLst>
      <p:ext uri="{BB962C8B-B14F-4D97-AF65-F5344CB8AC3E}">
        <p14:creationId xmlns:p14="http://schemas.microsoft.com/office/powerpoint/2010/main" val="61398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311B4-F37E-349C-CB92-DFB22732048A}"/>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728E851E-D036-A510-152F-162B0E0D7D1E}"/>
              </a:ext>
            </a:extLst>
          </p:cNvPr>
          <p:cNvSpPr>
            <a:spLocks noGrp="1" noChangeArrowheads="1"/>
          </p:cNvSpPr>
          <p:nvPr>
            <p:ph type="title"/>
          </p:nvPr>
        </p:nvSpPr>
        <p:spPr/>
        <p:txBody>
          <a:bodyPr/>
          <a:lstStyle/>
          <a:p>
            <a:r>
              <a:rPr lang="en-US"/>
              <a:t>VTE</a:t>
            </a:r>
          </a:p>
        </p:txBody>
      </p:sp>
      <p:sp>
        <p:nvSpPr>
          <p:cNvPr id="15363" name="Rectangle 3">
            <a:extLst>
              <a:ext uri="{FF2B5EF4-FFF2-40B4-BE49-F238E27FC236}">
                <a16:creationId xmlns:a16="http://schemas.microsoft.com/office/drawing/2014/main" id="{6B410909-E298-4835-416B-489FFDAF9416}"/>
              </a:ext>
            </a:extLst>
          </p:cNvPr>
          <p:cNvSpPr>
            <a:spLocks noGrp="1" noChangeArrowheads="1"/>
          </p:cNvSpPr>
          <p:nvPr>
            <p:ph type="body" idx="1"/>
          </p:nvPr>
        </p:nvSpPr>
        <p:spPr>
          <a:xfrm>
            <a:off x="9669535" y="5625629"/>
            <a:ext cx="2372888" cy="1069436"/>
          </a:xfrm>
        </p:spPr>
        <p:txBody>
          <a:bodyPr vert="horz" lIns="45720" tIns="45720" rIns="45720" bIns="45720" rtlCol="0" anchor="t">
            <a:noAutofit/>
          </a:bodyPr>
          <a:lstStyle/>
          <a:p>
            <a:r>
              <a:rPr lang="en-GB" sz="1400">
                <a:solidFill>
                  <a:srgbClr val="001747"/>
                </a:solidFill>
                <a:latin typeface="Calibri"/>
                <a:ea typeface="Calibri"/>
                <a:cs typeface="Poppins"/>
              </a:rPr>
              <a:t>Reducing the Risk of Thrombosis and Embolism during Pregnancy and the Puerperium (RCOG Green-top Guideline No. 37a)</a:t>
            </a:r>
            <a:endParaRPr lang="en-GB" sz="1400">
              <a:latin typeface="Calibri"/>
              <a:ea typeface="Calibri"/>
              <a:cs typeface="Calibri"/>
            </a:endParaRPr>
          </a:p>
          <a:p>
            <a:endParaRPr lang="en-GB" sz="1400">
              <a:latin typeface="Calibri"/>
              <a:ea typeface="Calibri"/>
              <a:cs typeface="Calibri"/>
            </a:endParaRPr>
          </a:p>
        </p:txBody>
      </p:sp>
      <p:pic>
        <p:nvPicPr>
          <p:cNvPr id="3" name="Picture 2" descr="A yellow and orange chart with red and yellow text&#10;&#10;AI-generated content may be incorrect.">
            <a:extLst>
              <a:ext uri="{FF2B5EF4-FFF2-40B4-BE49-F238E27FC236}">
                <a16:creationId xmlns:a16="http://schemas.microsoft.com/office/drawing/2014/main" id="{7F911689-CA94-0492-A6A7-A41B424474DF}"/>
              </a:ext>
            </a:extLst>
          </p:cNvPr>
          <p:cNvPicPr>
            <a:picLocks noChangeAspect="1"/>
          </p:cNvPicPr>
          <p:nvPr/>
        </p:nvPicPr>
        <p:blipFill>
          <a:blip r:embed="rId3"/>
          <a:srcRect t="75619"/>
          <a:stretch/>
        </p:blipFill>
        <p:spPr>
          <a:xfrm>
            <a:off x="1314449" y="1928811"/>
            <a:ext cx="10272327" cy="2671763"/>
          </a:xfrm>
          <a:prstGeom prst="rect">
            <a:avLst/>
          </a:prstGeom>
        </p:spPr>
      </p:pic>
      <p:sp>
        <p:nvSpPr>
          <p:cNvPr id="2" name="Oval 1">
            <a:extLst>
              <a:ext uri="{FF2B5EF4-FFF2-40B4-BE49-F238E27FC236}">
                <a16:creationId xmlns:a16="http://schemas.microsoft.com/office/drawing/2014/main" id="{23227C1D-9329-DC8F-D055-EACBA247F4D2}"/>
              </a:ext>
            </a:extLst>
          </p:cNvPr>
          <p:cNvSpPr/>
          <p:nvPr/>
        </p:nvSpPr>
        <p:spPr>
          <a:xfrm>
            <a:off x="1349829" y="2634343"/>
            <a:ext cx="2460171" cy="478971"/>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5497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92FF8-3A6A-80FE-42BE-B22504889B31}"/>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AEEA4778-932A-6CF9-453F-125D74F816C2}"/>
              </a:ext>
            </a:extLst>
          </p:cNvPr>
          <p:cNvSpPr>
            <a:spLocks noGrp="1" noChangeArrowheads="1"/>
          </p:cNvSpPr>
          <p:nvPr>
            <p:ph type="title"/>
          </p:nvPr>
        </p:nvSpPr>
        <p:spPr/>
        <p:txBody>
          <a:bodyPr/>
          <a:lstStyle/>
          <a:p>
            <a:r>
              <a:rPr lang="en-US"/>
              <a:t>VTE</a:t>
            </a:r>
          </a:p>
        </p:txBody>
      </p:sp>
      <p:sp>
        <p:nvSpPr>
          <p:cNvPr id="15363" name="Rectangle 3">
            <a:extLst>
              <a:ext uri="{FF2B5EF4-FFF2-40B4-BE49-F238E27FC236}">
                <a16:creationId xmlns:a16="http://schemas.microsoft.com/office/drawing/2014/main" id="{1ECADA9F-4829-A447-A630-C38D56E41917}"/>
              </a:ext>
            </a:extLst>
          </p:cNvPr>
          <p:cNvSpPr>
            <a:spLocks noGrp="1" noChangeArrowheads="1"/>
          </p:cNvSpPr>
          <p:nvPr>
            <p:ph type="body" idx="1"/>
          </p:nvPr>
        </p:nvSpPr>
        <p:spPr>
          <a:xfrm>
            <a:off x="9377554" y="6000750"/>
            <a:ext cx="2195322" cy="390525"/>
          </a:xfrm>
        </p:spPr>
        <p:txBody>
          <a:bodyPr vert="horz" lIns="45720" tIns="45720" rIns="45720" bIns="45720" rtlCol="0" anchor="t">
            <a:normAutofit lnSpcReduction="10000"/>
          </a:bodyPr>
          <a:lstStyle/>
          <a:p>
            <a:pPr marL="0" indent="0">
              <a:buNone/>
            </a:pPr>
            <a:r>
              <a:rPr lang="en-GB"/>
              <a:t>MBRRACE, 2024</a:t>
            </a:r>
          </a:p>
        </p:txBody>
      </p:sp>
      <p:pic>
        <p:nvPicPr>
          <p:cNvPr id="2" name="Picture 1" descr="A blue text on a white background&#10;&#10;AI-generated content may be incorrect.">
            <a:extLst>
              <a:ext uri="{FF2B5EF4-FFF2-40B4-BE49-F238E27FC236}">
                <a16:creationId xmlns:a16="http://schemas.microsoft.com/office/drawing/2014/main" id="{8DAACD13-B7F9-B6ED-4268-1B0CF623780A}"/>
              </a:ext>
            </a:extLst>
          </p:cNvPr>
          <p:cNvPicPr>
            <a:picLocks noChangeAspect="1"/>
          </p:cNvPicPr>
          <p:nvPr/>
        </p:nvPicPr>
        <p:blipFill>
          <a:blip r:embed="rId3"/>
          <a:srcRect r="141" b="2564"/>
          <a:stretch/>
        </p:blipFill>
        <p:spPr>
          <a:xfrm>
            <a:off x="1299963" y="1978996"/>
            <a:ext cx="10158257" cy="3812204"/>
          </a:xfrm>
          <a:prstGeom prst="rect">
            <a:avLst/>
          </a:prstGeom>
        </p:spPr>
      </p:pic>
    </p:spTree>
    <p:extLst>
      <p:ext uri="{BB962C8B-B14F-4D97-AF65-F5344CB8AC3E}">
        <p14:creationId xmlns:p14="http://schemas.microsoft.com/office/powerpoint/2010/main" val="3222357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5F5CB-B2A7-85B4-EE0B-04ED48BADE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046B8B-F789-C1B0-CF54-52B298E4CC4A}"/>
              </a:ext>
            </a:extLst>
          </p:cNvPr>
          <p:cNvSpPr>
            <a:spLocks noGrp="1"/>
          </p:cNvSpPr>
          <p:nvPr>
            <p:ph type="ctrTitle"/>
          </p:nvPr>
        </p:nvSpPr>
        <p:spPr/>
        <p:txBody>
          <a:bodyPr/>
          <a:lstStyle/>
          <a:p>
            <a:r>
              <a:rPr lang="en-GB"/>
              <a:t>Sepsis</a:t>
            </a:r>
          </a:p>
        </p:txBody>
      </p:sp>
    </p:spTree>
    <p:extLst>
      <p:ext uri="{BB962C8B-B14F-4D97-AF65-F5344CB8AC3E}">
        <p14:creationId xmlns:p14="http://schemas.microsoft.com/office/powerpoint/2010/main" val="247847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a:t>Maternal sepsis</a:t>
            </a:r>
          </a:p>
        </p:txBody>
      </p:sp>
      <p:sp>
        <p:nvSpPr>
          <p:cNvPr id="15363" name="Rectangle 3"/>
          <p:cNvSpPr>
            <a:spLocks noGrp="1" noChangeArrowheads="1"/>
          </p:cNvSpPr>
          <p:nvPr>
            <p:ph type="body" idx="1"/>
          </p:nvPr>
        </p:nvSpPr>
        <p:spPr/>
        <p:txBody>
          <a:bodyPr/>
          <a:lstStyle/>
          <a:p>
            <a:r>
              <a:rPr lang="en-GB"/>
              <a:t>The onset of life-threatening sepsis in pregnancy or the puerperium can be insidious, with extremely rapid clinical deterioration, particularly where it is due to Group A Strep infection</a:t>
            </a:r>
          </a:p>
          <a:p>
            <a:r>
              <a:rPr lang="en-GB"/>
              <a:t>In many of the deaths, women had a short duration of illness, and in some cases were moribund by the time they presented to hospital</a:t>
            </a:r>
            <a:endParaRPr lang="en-US"/>
          </a:p>
        </p:txBody>
      </p:sp>
    </p:spTree>
    <p:extLst>
      <p:ext uri="{BB962C8B-B14F-4D97-AF65-F5344CB8AC3E}">
        <p14:creationId xmlns:p14="http://schemas.microsoft.com/office/powerpoint/2010/main" val="3177653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a:t>Prevention of maternal sepsis</a:t>
            </a:r>
          </a:p>
        </p:txBody>
      </p:sp>
      <p:sp>
        <p:nvSpPr>
          <p:cNvPr id="15363" name="Rectangle 3"/>
          <p:cNvSpPr>
            <a:spLocks noGrp="1" noChangeArrowheads="1"/>
          </p:cNvSpPr>
          <p:nvPr>
            <p:ph type="body" idx="1"/>
          </p:nvPr>
        </p:nvSpPr>
        <p:spPr/>
        <p:txBody>
          <a:bodyPr/>
          <a:lstStyle/>
          <a:p>
            <a:r>
              <a:rPr lang="en-GB"/>
              <a:t>Sepsis prevention is the primary objective and currently antenatal screening is offered nationally in the UK for asymptomatic bacteriuria</a:t>
            </a:r>
          </a:p>
          <a:p>
            <a:r>
              <a:rPr lang="en-GB"/>
              <a:t>Antibiotic prophylaxis use during caesarean section has significantly reduced the incidence of febrile morbidity, wound infection, endometritis and other serious infection‐related complications (Recommended by NICE Guideline)</a:t>
            </a:r>
          </a:p>
          <a:p>
            <a:endParaRPr lang="en-US"/>
          </a:p>
        </p:txBody>
      </p:sp>
      <p:pic>
        <p:nvPicPr>
          <p:cNvPr id="5" name="Picture 4" descr="A screenshot of a cell phone&#10;&#10;Description automatically generated">
            <a:extLst>
              <a:ext uri="{FF2B5EF4-FFF2-40B4-BE49-F238E27FC236}">
                <a16:creationId xmlns:a16="http://schemas.microsoft.com/office/drawing/2014/main" id="{E3553CBF-AA93-1C47-86E8-65092FED9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5483" y="4297680"/>
            <a:ext cx="2602127" cy="1693838"/>
          </a:xfrm>
          <a:prstGeom prst="rect">
            <a:avLst/>
          </a:prstGeom>
          <a:ln>
            <a:solidFill>
              <a:schemeClr val="bg1">
                <a:lumMod val="50000"/>
              </a:schemeClr>
            </a:solidFill>
          </a:ln>
        </p:spPr>
      </p:pic>
      <p:sp>
        <p:nvSpPr>
          <p:cNvPr id="6" name="TextBox 5">
            <a:extLst>
              <a:ext uri="{FF2B5EF4-FFF2-40B4-BE49-F238E27FC236}">
                <a16:creationId xmlns:a16="http://schemas.microsoft.com/office/drawing/2014/main" id="{AE5DFA86-66C9-8145-8A70-16EF342BB2D0}"/>
              </a:ext>
            </a:extLst>
          </p:cNvPr>
          <p:cNvSpPr txBox="1"/>
          <p:nvPr/>
        </p:nvSpPr>
        <p:spPr>
          <a:xfrm>
            <a:off x="1438165" y="4814329"/>
            <a:ext cx="6147318" cy="1292662"/>
          </a:xfrm>
          <a:prstGeom prst="rect">
            <a:avLst/>
          </a:prstGeom>
          <a:noFill/>
        </p:spPr>
        <p:txBody>
          <a:bodyPr wrap="square" rtlCol="0">
            <a:spAutoFit/>
          </a:bodyPr>
          <a:lstStyle/>
          <a:p>
            <a:pPr marL="342900" indent="-342900">
              <a:buFont typeface="Arial" panose="020B0604020202020204" pitchFamily="34" charset="0"/>
              <a:buChar char="•"/>
            </a:pPr>
            <a:r>
              <a:rPr lang="en-GB" sz="1600">
                <a:solidFill>
                  <a:srgbClr val="474081"/>
                </a:solidFill>
                <a:ea typeface="ＭＳ Ｐゴシック" charset="-128"/>
                <a:cs typeface="Calibri Light" panose="020F0302020204030204" pitchFamily="34" charset="0"/>
              </a:rPr>
              <a:t>Prophylactic antibiotics to prevent infection following </a:t>
            </a:r>
            <a:r>
              <a:rPr lang="en-GB" sz="1600" b="1">
                <a:solidFill>
                  <a:srgbClr val="474081"/>
                </a:solidFill>
                <a:ea typeface="ＭＳ Ｐゴシック" charset="-128"/>
                <a:cs typeface="Calibri Light" panose="020F0302020204030204" pitchFamily="34" charset="0"/>
              </a:rPr>
              <a:t>assisted vaginal birth</a:t>
            </a:r>
            <a:r>
              <a:rPr lang="en-GB" sz="1600">
                <a:solidFill>
                  <a:srgbClr val="474081"/>
                </a:solidFill>
                <a:ea typeface="ＭＳ Ｐゴシック" charset="-128"/>
                <a:cs typeface="Calibri Light" panose="020F0302020204030204" pitchFamily="34" charset="0"/>
              </a:rPr>
              <a:t>, demonstrated a 56% reduction in confirmed maternal infection with one dose administered IV within 3 hours after Birth (ANODE Study)</a:t>
            </a:r>
          </a:p>
          <a:p>
            <a:endParaRPr lang="en-US" sz="1200"/>
          </a:p>
        </p:txBody>
      </p:sp>
    </p:spTree>
    <p:extLst>
      <p:ext uri="{BB962C8B-B14F-4D97-AF65-F5344CB8AC3E}">
        <p14:creationId xmlns:p14="http://schemas.microsoft.com/office/powerpoint/2010/main" val="2162434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E562D-44B4-53CF-F8EF-84AB10E9C7A6}"/>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CC986835-36EE-68DB-A85B-05510667B069}"/>
              </a:ext>
            </a:extLst>
          </p:cNvPr>
          <p:cNvSpPr>
            <a:spLocks noGrp="1" noChangeArrowheads="1"/>
          </p:cNvSpPr>
          <p:nvPr>
            <p:ph type="title"/>
          </p:nvPr>
        </p:nvSpPr>
        <p:spPr/>
        <p:txBody>
          <a:bodyPr/>
          <a:lstStyle/>
          <a:p>
            <a:r>
              <a:rPr lang="en-US" dirty="0"/>
              <a:t>Physiological changes in pregnancy</a:t>
            </a:r>
          </a:p>
        </p:txBody>
      </p:sp>
      <p:sp>
        <p:nvSpPr>
          <p:cNvPr id="15363" name="Rectangle 3">
            <a:extLst>
              <a:ext uri="{FF2B5EF4-FFF2-40B4-BE49-F238E27FC236}">
                <a16:creationId xmlns:a16="http://schemas.microsoft.com/office/drawing/2014/main" id="{75E2C69C-FB7B-0E4D-409C-345A801434F7}"/>
              </a:ext>
            </a:extLst>
          </p:cNvPr>
          <p:cNvSpPr>
            <a:spLocks noGrp="1" noChangeArrowheads="1"/>
          </p:cNvSpPr>
          <p:nvPr>
            <p:ph type="body" idx="1"/>
          </p:nvPr>
        </p:nvSpPr>
        <p:spPr/>
        <p:txBody>
          <a:bodyPr/>
          <a:lstStyle/>
          <a:p>
            <a:pPr>
              <a:buFont typeface="Wingdings" panose="05000000000000000000" pitchFamily="2" charset="2"/>
              <a:buChar char="§"/>
            </a:pPr>
            <a:r>
              <a:rPr lang="en-GB" dirty="0"/>
              <a:t>Increased heart rate (+10-20 bpm) and cardiac output</a:t>
            </a:r>
          </a:p>
          <a:p>
            <a:pPr>
              <a:buFont typeface="Wingdings" panose="05000000000000000000" pitchFamily="2" charset="2"/>
              <a:buChar char="§"/>
            </a:pPr>
            <a:r>
              <a:rPr lang="en-GB" dirty="0"/>
              <a:t>Increased oxygen requirement therefore increased </a:t>
            </a:r>
            <a:r>
              <a:rPr lang="en-GB" dirty="0" err="1"/>
              <a:t>resp</a:t>
            </a:r>
            <a:r>
              <a:rPr lang="en-GB" dirty="0"/>
              <a:t> rate</a:t>
            </a:r>
          </a:p>
          <a:p>
            <a:pPr>
              <a:buFont typeface="Wingdings" panose="05000000000000000000" pitchFamily="2" charset="2"/>
              <a:buChar char="§"/>
            </a:pPr>
            <a:r>
              <a:rPr lang="en-GB" dirty="0"/>
              <a:t>Hypotension</a:t>
            </a:r>
          </a:p>
          <a:p>
            <a:pPr>
              <a:buFont typeface="Wingdings" panose="05000000000000000000" pitchFamily="2" charset="2"/>
              <a:buChar char="§"/>
            </a:pPr>
            <a:endParaRPr lang="en-GB" dirty="0"/>
          </a:p>
          <a:p>
            <a:endParaRPr lang="en-US" dirty="0"/>
          </a:p>
        </p:txBody>
      </p:sp>
      <p:pic>
        <p:nvPicPr>
          <p:cNvPr id="1026" name="Picture 2" descr="Sounds familiar, right?">
            <a:extLst>
              <a:ext uri="{FF2B5EF4-FFF2-40B4-BE49-F238E27FC236}">
                <a16:creationId xmlns:a16="http://schemas.microsoft.com/office/drawing/2014/main" id="{91B66637-C12C-BE1F-1D77-5A5827A38D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56" t="31205" b="31639"/>
          <a:stretch/>
        </p:blipFill>
        <p:spPr bwMode="auto">
          <a:xfrm rot="21042759">
            <a:off x="5375755" y="4137902"/>
            <a:ext cx="5727132" cy="1270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8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t>MBRRACE-UK: recognising sepsis</a:t>
            </a:r>
          </a:p>
        </p:txBody>
      </p:sp>
      <p:sp>
        <p:nvSpPr>
          <p:cNvPr id="15363" name="Rectangle 3"/>
          <p:cNvSpPr>
            <a:spLocks noGrp="1" noChangeArrowheads="1"/>
          </p:cNvSpPr>
          <p:nvPr>
            <p:ph type="body" idx="1"/>
          </p:nvPr>
        </p:nvSpPr>
        <p:spPr/>
        <p:txBody>
          <a:bodyPr/>
          <a:lstStyle/>
          <a:p>
            <a:r>
              <a:rPr lang="en-GB" dirty="0"/>
              <a:t>Clinical observations (RR, HR, BP, SpO2 and temperature) should be taken early and regularly </a:t>
            </a:r>
          </a:p>
          <a:p>
            <a:r>
              <a:rPr lang="en-GB" dirty="0"/>
              <a:t>Plotting clinical observations on a MOEWS chart can help in the early recognition of sepsis</a:t>
            </a:r>
          </a:p>
          <a:p>
            <a:r>
              <a:rPr lang="en-GB" dirty="0"/>
              <a:t>Use a maternity specific sepsis six tool</a:t>
            </a:r>
          </a:p>
          <a:p>
            <a:r>
              <a:rPr lang="en-GB" dirty="0"/>
              <a:t>Reduced or altered conscious level in a pregnant/postpartum woman: </a:t>
            </a:r>
          </a:p>
          <a:p>
            <a:pPr lvl="1"/>
            <a:r>
              <a:rPr lang="en-GB" dirty="0"/>
              <a:t>This is not an early warning sign: it is a red flag indicating established illness</a:t>
            </a:r>
          </a:p>
          <a:p>
            <a:endParaRPr lang="en-GB" dirty="0"/>
          </a:p>
        </p:txBody>
      </p:sp>
    </p:spTree>
    <p:extLst>
      <p:ext uri="{BB962C8B-B14F-4D97-AF65-F5344CB8AC3E}">
        <p14:creationId xmlns:p14="http://schemas.microsoft.com/office/powerpoint/2010/main" val="3308871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MEWS2.png" descr="MEWS2.png">
            <a:extLst>
              <a:ext uri="{FF2B5EF4-FFF2-40B4-BE49-F238E27FC236}">
                <a16:creationId xmlns:a16="http://schemas.microsoft.com/office/drawing/2014/main" id="{6A3CEEE0-7BC3-4514-A157-455FFF92DA03}"/>
              </a:ext>
            </a:extLst>
          </p:cNvPr>
          <p:cNvPicPr>
            <a:picLocks noChangeAspect="1"/>
          </p:cNvPicPr>
          <p:nvPr/>
        </p:nvPicPr>
        <p:blipFill>
          <a:blip r:embed="rId3"/>
          <a:srcRect t="12026" b="10911"/>
          <a:stretch>
            <a:fillRect/>
          </a:stretch>
        </p:blipFill>
        <p:spPr>
          <a:xfrm>
            <a:off x="20" y="10"/>
            <a:ext cx="6095980" cy="6857990"/>
          </a:xfrm>
          <a:prstGeom prst="rect">
            <a:avLst/>
          </a:prstGeom>
        </p:spPr>
      </p:pic>
      <p:pic>
        <p:nvPicPr>
          <p:cNvPr id="2" name="Picture 1" descr="A chart of a patient's checklist&#10;&#10;AI-generated content may be incorrect.">
            <a:extLst>
              <a:ext uri="{FF2B5EF4-FFF2-40B4-BE49-F238E27FC236}">
                <a16:creationId xmlns:a16="http://schemas.microsoft.com/office/drawing/2014/main" id="{08F614F2-823E-FEC0-C04B-AAA718714393}"/>
              </a:ext>
            </a:extLst>
          </p:cNvPr>
          <p:cNvPicPr>
            <a:picLocks noChangeAspect="1"/>
          </p:cNvPicPr>
          <p:nvPr/>
        </p:nvPicPr>
        <p:blipFill>
          <a:blip r:embed="rId4"/>
          <a:srcRect t="19731" b="957"/>
          <a:stretch>
            <a:fillRect/>
          </a:stretch>
        </p:blipFill>
        <p:spPr>
          <a:xfrm>
            <a:off x="6096000" y="10"/>
            <a:ext cx="6096000" cy="6857990"/>
          </a:xfrm>
          <a:prstGeom prst="rect">
            <a:avLst/>
          </a:prstGeom>
        </p:spPr>
      </p:pic>
      <p:sp>
        <p:nvSpPr>
          <p:cNvPr id="3" name="Oval 2">
            <a:extLst>
              <a:ext uri="{FF2B5EF4-FFF2-40B4-BE49-F238E27FC236}">
                <a16:creationId xmlns:a16="http://schemas.microsoft.com/office/drawing/2014/main" id="{A4DDCACE-420C-E739-F934-CCC96A41AF83}"/>
              </a:ext>
            </a:extLst>
          </p:cNvPr>
          <p:cNvSpPr/>
          <p:nvPr/>
        </p:nvSpPr>
        <p:spPr>
          <a:xfrm>
            <a:off x="1029903" y="1828800"/>
            <a:ext cx="308009" cy="211756"/>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4E3A6395-9B47-5B03-84E8-6804E433DDF5}"/>
              </a:ext>
            </a:extLst>
          </p:cNvPr>
          <p:cNvSpPr/>
          <p:nvPr/>
        </p:nvSpPr>
        <p:spPr>
          <a:xfrm>
            <a:off x="1029903" y="4297680"/>
            <a:ext cx="308009" cy="211756"/>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D201F6B-7745-E069-C17E-84C12B2651D6}"/>
              </a:ext>
            </a:extLst>
          </p:cNvPr>
          <p:cNvSpPr/>
          <p:nvPr/>
        </p:nvSpPr>
        <p:spPr>
          <a:xfrm>
            <a:off x="1029903" y="3657590"/>
            <a:ext cx="308009" cy="211756"/>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10F8843-5547-FB4D-CC90-BC325E3A6BFE}"/>
              </a:ext>
            </a:extLst>
          </p:cNvPr>
          <p:cNvSpPr/>
          <p:nvPr/>
        </p:nvSpPr>
        <p:spPr>
          <a:xfrm>
            <a:off x="6128543" y="4868091"/>
            <a:ext cx="2963206" cy="879566"/>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26CA646-2A1A-FA7A-9AEA-B38D6CB3D1C8}"/>
              </a:ext>
            </a:extLst>
          </p:cNvPr>
          <p:cNvSpPr/>
          <p:nvPr/>
        </p:nvSpPr>
        <p:spPr>
          <a:xfrm>
            <a:off x="6481469" y="2891246"/>
            <a:ext cx="1138531" cy="24384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636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65E3-6E85-4B7B-8E5D-835DCC0E17DE}"/>
              </a:ext>
            </a:extLst>
          </p:cNvPr>
          <p:cNvSpPr>
            <a:spLocks noGrp="1"/>
          </p:cNvSpPr>
          <p:nvPr>
            <p:ph type="title"/>
          </p:nvPr>
        </p:nvSpPr>
        <p:spPr/>
        <p:txBody>
          <a:bodyPr/>
          <a:lstStyle/>
          <a:p>
            <a:r>
              <a:rPr lang="en-GB"/>
              <a:t>Treatment</a:t>
            </a:r>
          </a:p>
        </p:txBody>
      </p:sp>
      <p:sp>
        <p:nvSpPr>
          <p:cNvPr id="3" name="Content Placeholder 2">
            <a:extLst>
              <a:ext uri="{FF2B5EF4-FFF2-40B4-BE49-F238E27FC236}">
                <a16:creationId xmlns:a16="http://schemas.microsoft.com/office/drawing/2014/main" id="{9535ECB0-897E-450A-A015-BEC306B7D1E2}"/>
              </a:ext>
            </a:extLst>
          </p:cNvPr>
          <p:cNvSpPr>
            <a:spLocks noGrp="1"/>
          </p:cNvSpPr>
          <p:nvPr>
            <p:ph idx="1"/>
          </p:nvPr>
        </p:nvSpPr>
        <p:spPr/>
        <p:txBody>
          <a:bodyPr/>
          <a:lstStyle/>
          <a:p>
            <a:r>
              <a:rPr lang="en-GB" dirty="0"/>
              <a:t>Sepsis 6</a:t>
            </a:r>
          </a:p>
          <a:p>
            <a:r>
              <a:rPr lang="en-GB" dirty="0"/>
              <a:t>Caution with fluid resuscitation</a:t>
            </a:r>
          </a:p>
          <a:p>
            <a:r>
              <a:rPr lang="en-GB" dirty="0"/>
              <a:t>Delivery</a:t>
            </a:r>
          </a:p>
        </p:txBody>
      </p:sp>
    </p:spTree>
    <p:extLst>
      <p:ext uri="{BB962C8B-B14F-4D97-AF65-F5344CB8AC3E}">
        <p14:creationId xmlns:p14="http://schemas.microsoft.com/office/powerpoint/2010/main" val="185279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A5B466E-0876-4B3B-9E76-6F5D5A71AD21}"/>
              </a:ext>
            </a:extLst>
          </p:cNvPr>
          <p:cNvSpPr>
            <a:spLocks noGrp="1"/>
          </p:cNvSpPr>
          <p:nvPr>
            <p:ph type="title"/>
          </p:nvPr>
        </p:nvSpPr>
        <p:spPr>
          <a:xfrm>
            <a:off x="964788" y="804333"/>
            <a:ext cx="3391900" cy="5249334"/>
          </a:xfrm>
        </p:spPr>
        <p:txBody>
          <a:bodyPr>
            <a:normAutofit/>
          </a:bodyPr>
          <a:lstStyle/>
          <a:p>
            <a:pPr algn="r"/>
            <a:r>
              <a:rPr lang="en-GB" sz="2800" dirty="0">
                <a:solidFill>
                  <a:srgbClr val="FFFFFF"/>
                </a:solidFill>
              </a:rPr>
              <a:t>Content</a:t>
            </a:r>
          </a:p>
        </p:txBody>
      </p:sp>
      <p:sp>
        <p:nvSpPr>
          <p:cNvPr id="6" name="Content Placeholder 5">
            <a:extLst>
              <a:ext uri="{FF2B5EF4-FFF2-40B4-BE49-F238E27FC236}">
                <a16:creationId xmlns:a16="http://schemas.microsoft.com/office/drawing/2014/main" id="{6E3FC377-910D-4558-A348-0C110BC38675}"/>
              </a:ext>
            </a:extLst>
          </p:cNvPr>
          <p:cNvSpPr>
            <a:spLocks noGrp="1"/>
          </p:cNvSpPr>
          <p:nvPr>
            <p:ph idx="1"/>
          </p:nvPr>
        </p:nvSpPr>
        <p:spPr>
          <a:xfrm>
            <a:off x="4951048" y="804333"/>
            <a:ext cx="6306003" cy="5552924"/>
          </a:xfrm>
        </p:spPr>
        <p:txBody>
          <a:bodyPr anchor="ctr">
            <a:normAutofit/>
          </a:bodyPr>
          <a:lstStyle/>
          <a:p>
            <a:r>
              <a:rPr lang="en-GB" dirty="0"/>
              <a:t>Background</a:t>
            </a:r>
          </a:p>
          <a:p>
            <a:r>
              <a:rPr lang="en-GB" dirty="0"/>
              <a:t>Common emergencies in Obstetrics</a:t>
            </a:r>
          </a:p>
          <a:p>
            <a:r>
              <a:rPr lang="en-GB" dirty="0"/>
              <a:t>Structure of EMC</a:t>
            </a:r>
          </a:p>
          <a:p>
            <a:endParaRPr lang="en-GB" dirty="0"/>
          </a:p>
        </p:txBody>
      </p:sp>
    </p:spTree>
    <p:extLst>
      <p:ext uri="{BB962C8B-B14F-4D97-AF65-F5344CB8AC3E}">
        <p14:creationId xmlns:p14="http://schemas.microsoft.com/office/powerpoint/2010/main" val="3334963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GB"/>
              <a:t>MBRRACE-UK: effective communication when managing sepsis</a:t>
            </a:r>
          </a:p>
        </p:txBody>
      </p:sp>
      <p:sp>
        <p:nvSpPr>
          <p:cNvPr id="22530" name="Rectangle 7"/>
          <p:cNvSpPr>
            <a:spLocks noGrp="1" noChangeArrowheads="1"/>
          </p:cNvSpPr>
          <p:nvPr>
            <p:ph idx="1"/>
          </p:nvPr>
        </p:nvSpPr>
        <p:spPr/>
        <p:txBody>
          <a:bodyPr/>
          <a:lstStyle/>
          <a:p>
            <a:r>
              <a:rPr lang="en-GB"/>
              <a:t>A widespread tendency for trainee doctors not to contact consultant obstetricians and anaesthetists in a timely way</a:t>
            </a:r>
          </a:p>
          <a:p>
            <a:r>
              <a:rPr lang="en-GB"/>
              <a:t>The severity of the woman’s condition was not always communicated to all members of the maternity team</a:t>
            </a:r>
            <a:endParaRPr lang="en-US"/>
          </a:p>
          <a:p>
            <a:r>
              <a:rPr lang="en-GB"/>
              <a:t>Appropriate critical care was not always given</a:t>
            </a:r>
          </a:p>
          <a:p>
            <a:r>
              <a:rPr lang="en-GB"/>
              <a:t>Reluctance to investigate and manage sepsis as aggressively as if not pregnant</a:t>
            </a:r>
          </a:p>
        </p:txBody>
      </p:sp>
    </p:spTree>
    <p:extLst>
      <p:ext uri="{BB962C8B-B14F-4D97-AF65-F5344CB8AC3E}">
        <p14:creationId xmlns:p14="http://schemas.microsoft.com/office/powerpoint/2010/main" val="2679825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88C002-2566-48B4-A4BF-10F6BA23ACD7}"/>
              </a:ext>
            </a:extLst>
          </p:cNvPr>
          <p:cNvSpPr>
            <a:spLocks noGrp="1"/>
          </p:cNvSpPr>
          <p:nvPr>
            <p:ph type="ctrTitle"/>
          </p:nvPr>
        </p:nvSpPr>
        <p:spPr/>
        <p:txBody>
          <a:bodyPr/>
          <a:lstStyle/>
          <a:p>
            <a:r>
              <a:rPr lang="en-GB"/>
              <a:t>Pre-eclampsia</a:t>
            </a:r>
          </a:p>
        </p:txBody>
      </p:sp>
    </p:spTree>
    <p:extLst>
      <p:ext uri="{BB962C8B-B14F-4D97-AF65-F5344CB8AC3E}">
        <p14:creationId xmlns:p14="http://schemas.microsoft.com/office/powerpoint/2010/main" val="743319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4244C-3AA0-4A02-8715-8A31BBD3670B}"/>
              </a:ext>
            </a:extLst>
          </p:cNvPr>
          <p:cNvSpPr>
            <a:spLocks noGrp="1"/>
          </p:cNvSpPr>
          <p:nvPr>
            <p:ph type="title"/>
          </p:nvPr>
        </p:nvSpPr>
        <p:spPr/>
        <p:txBody>
          <a:bodyPr/>
          <a:lstStyle/>
          <a:p>
            <a:r>
              <a:rPr lang="en-GB"/>
              <a:t>Pre-eclampsia</a:t>
            </a:r>
          </a:p>
        </p:txBody>
      </p:sp>
      <p:graphicFrame>
        <p:nvGraphicFramePr>
          <p:cNvPr id="4" name="Diagram 3">
            <a:extLst>
              <a:ext uri="{FF2B5EF4-FFF2-40B4-BE49-F238E27FC236}">
                <a16:creationId xmlns:a16="http://schemas.microsoft.com/office/drawing/2014/main" id="{74E080DD-24D2-4190-8349-BE53AFB104A8}"/>
              </a:ext>
            </a:extLst>
          </p:cNvPr>
          <p:cNvGraphicFramePr/>
          <p:nvPr>
            <p:extLst>
              <p:ext uri="{D42A27DB-BD31-4B8C-83A1-F6EECF244321}">
                <p14:modId xmlns:p14="http://schemas.microsoft.com/office/powerpoint/2010/main" val="133781840"/>
              </p:ext>
            </p:extLst>
          </p:nvPr>
        </p:nvGraphicFramePr>
        <p:xfrm>
          <a:off x="3282302" y="585215"/>
          <a:ext cx="7718490" cy="5927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2717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1516-9A74-4719-A60F-1E157F4EA6A6}"/>
              </a:ext>
            </a:extLst>
          </p:cNvPr>
          <p:cNvSpPr>
            <a:spLocks noGrp="1"/>
          </p:cNvSpPr>
          <p:nvPr>
            <p:ph type="title"/>
          </p:nvPr>
        </p:nvSpPr>
        <p:spPr/>
        <p:txBody>
          <a:bodyPr/>
          <a:lstStyle/>
          <a:p>
            <a:r>
              <a:rPr lang="en-GB"/>
              <a:t>Who is at risk?</a:t>
            </a:r>
          </a:p>
        </p:txBody>
      </p:sp>
      <p:sp>
        <p:nvSpPr>
          <p:cNvPr id="3" name="Content Placeholder 2">
            <a:extLst>
              <a:ext uri="{FF2B5EF4-FFF2-40B4-BE49-F238E27FC236}">
                <a16:creationId xmlns:a16="http://schemas.microsoft.com/office/drawing/2014/main" id="{92E8CC65-8777-477F-B197-A4F99D26F433}"/>
              </a:ext>
            </a:extLst>
          </p:cNvPr>
          <p:cNvSpPr>
            <a:spLocks noGrp="1"/>
          </p:cNvSpPr>
          <p:nvPr>
            <p:ph idx="1"/>
          </p:nvPr>
        </p:nvSpPr>
        <p:spPr/>
        <p:txBody>
          <a:bodyPr>
            <a:normAutofit/>
          </a:bodyPr>
          <a:lstStyle/>
          <a:p>
            <a:r>
              <a:rPr lang="en-GB"/>
              <a:t>First pregnancy (</a:t>
            </a:r>
            <a:r>
              <a:rPr lang="en-GB" err="1"/>
              <a:t>primip</a:t>
            </a:r>
            <a:r>
              <a:rPr lang="en-GB"/>
              <a:t>)</a:t>
            </a:r>
          </a:p>
          <a:p>
            <a:r>
              <a:rPr lang="en-GB"/>
              <a:t>Increased maternal age</a:t>
            </a:r>
          </a:p>
          <a:p>
            <a:r>
              <a:rPr lang="en-GB"/>
              <a:t>Family history</a:t>
            </a:r>
          </a:p>
          <a:p>
            <a:r>
              <a:rPr lang="en-GB"/>
              <a:t>Black race</a:t>
            </a:r>
          </a:p>
          <a:p>
            <a:r>
              <a:rPr lang="en-GB"/>
              <a:t>Chronic renal disease</a:t>
            </a:r>
          </a:p>
          <a:p>
            <a:r>
              <a:rPr lang="en-GB"/>
              <a:t>Chronic hypertension</a:t>
            </a:r>
          </a:p>
          <a:p>
            <a:r>
              <a:rPr lang="en-GB"/>
              <a:t>Raised BMI</a:t>
            </a:r>
          </a:p>
          <a:p>
            <a:r>
              <a:rPr lang="en-GB"/>
              <a:t>Diabetes</a:t>
            </a:r>
          </a:p>
        </p:txBody>
      </p:sp>
      <p:pic>
        <p:nvPicPr>
          <p:cNvPr id="5" name="Picture 4">
            <a:extLst>
              <a:ext uri="{FF2B5EF4-FFF2-40B4-BE49-F238E27FC236}">
                <a16:creationId xmlns:a16="http://schemas.microsoft.com/office/drawing/2014/main" id="{D0062427-E85F-45E2-A63A-D0657340BA2F}"/>
              </a:ext>
            </a:extLst>
          </p:cNvPr>
          <p:cNvPicPr>
            <a:picLocks noChangeAspect="1"/>
          </p:cNvPicPr>
          <p:nvPr/>
        </p:nvPicPr>
        <p:blipFill>
          <a:blip r:embed="rId3"/>
          <a:stretch>
            <a:fillRect/>
          </a:stretch>
        </p:blipFill>
        <p:spPr>
          <a:xfrm rot="912288">
            <a:off x="6588133" y="950011"/>
            <a:ext cx="3775575" cy="53556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65214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FE28-3E12-4870-A10D-A5A91FA1000A}"/>
              </a:ext>
            </a:extLst>
          </p:cNvPr>
          <p:cNvSpPr>
            <a:spLocks noGrp="1"/>
          </p:cNvSpPr>
          <p:nvPr>
            <p:ph type="title"/>
          </p:nvPr>
        </p:nvSpPr>
        <p:spPr/>
        <p:txBody>
          <a:bodyPr/>
          <a:lstStyle/>
          <a:p>
            <a:r>
              <a:rPr lang="en-GB"/>
              <a:t>Definitions</a:t>
            </a:r>
          </a:p>
        </p:txBody>
      </p:sp>
      <p:sp>
        <p:nvSpPr>
          <p:cNvPr id="3" name="Content Placeholder 2">
            <a:extLst>
              <a:ext uri="{FF2B5EF4-FFF2-40B4-BE49-F238E27FC236}">
                <a16:creationId xmlns:a16="http://schemas.microsoft.com/office/drawing/2014/main" id="{EF11AA9D-694E-4756-A762-18C4D4225B6F}"/>
              </a:ext>
            </a:extLst>
          </p:cNvPr>
          <p:cNvSpPr>
            <a:spLocks noGrp="1"/>
          </p:cNvSpPr>
          <p:nvPr>
            <p:ph idx="1"/>
          </p:nvPr>
        </p:nvSpPr>
        <p:spPr/>
        <p:txBody>
          <a:bodyPr>
            <a:normAutofit fontScale="85000" lnSpcReduction="20000"/>
          </a:bodyPr>
          <a:lstStyle/>
          <a:p>
            <a:r>
              <a:rPr lang="en-GB"/>
              <a:t>Degrees of hypertension:</a:t>
            </a:r>
          </a:p>
          <a:p>
            <a:pPr lvl="1"/>
            <a:r>
              <a:rPr lang="en-GB"/>
              <a:t>Hypertension: Blood pressure (BP) of 140/90 - 159/109mmHg</a:t>
            </a:r>
          </a:p>
          <a:p>
            <a:pPr lvl="1"/>
            <a:r>
              <a:rPr lang="en-GB"/>
              <a:t>Severe Hypertension: Blood pressure of 160/110 mmHg or more</a:t>
            </a:r>
          </a:p>
          <a:p>
            <a:r>
              <a:rPr lang="en-GB"/>
              <a:t>Chronic hypertension:</a:t>
            </a:r>
          </a:p>
          <a:p>
            <a:pPr lvl="1"/>
            <a:r>
              <a:rPr lang="en-GB"/>
              <a:t>Hypertension present at booking visit or before 20 weeks, or that is being treated at time of referral to maternity services.  </a:t>
            </a:r>
          </a:p>
          <a:p>
            <a:r>
              <a:rPr lang="en-GB"/>
              <a:t>Gestational hypertension: </a:t>
            </a:r>
          </a:p>
          <a:p>
            <a:pPr lvl="1"/>
            <a:r>
              <a:rPr lang="en-GB"/>
              <a:t>New hypertension presenting after 20 weeks without significant proteinuria. </a:t>
            </a:r>
          </a:p>
          <a:p>
            <a:r>
              <a:rPr lang="en-GB"/>
              <a:t>Pre-eclampsia: </a:t>
            </a:r>
          </a:p>
          <a:p>
            <a:pPr lvl="1"/>
            <a:r>
              <a:rPr lang="en-GB"/>
              <a:t>New hypertension presenting after 20 weeks with significant proteinuria (1+ urine dip/PCR </a:t>
            </a:r>
            <a:r>
              <a:rPr lang="en-GB" sz="1800">
                <a:solidFill>
                  <a:srgbClr val="000000"/>
                </a:solidFill>
                <a:effectLst/>
                <a:ea typeface="Times New Roman" panose="02020603050405020304" pitchFamily="18" charset="0"/>
              </a:rPr>
              <a:t>&gt;30 mg/</a:t>
            </a:r>
            <a:r>
              <a:rPr lang="en-GB" sz="1800" err="1">
                <a:solidFill>
                  <a:srgbClr val="000000"/>
                </a:solidFill>
                <a:effectLst/>
                <a:ea typeface="Times New Roman" panose="02020603050405020304" pitchFamily="18" charset="0"/>
              </a:rPr>
              <a:t>micromol</a:t>
            </a:r>
            <a:r>
              <a:rPr lang="en-GB" sz="1800">
                <a:solidFill>
                  <a:srgbClr val="000000"/>
                </a:solidFill>
                <a:effectLst/>
                <a:ea typeface="Times New Roman" panose="02020603050405020304" pitchFamily="18" charset="0"/>
              </a:rPr>
              <a:t>)</a:t>
            </a:r>
            <a:endParaRPr lang="en-GB"/>
          </a:p>
          <a:p>
            <a:r>
              <a:rPr lang="en-GB"/>
              <a:t>Severe pre-eclampsia: </a:t>
            </a:r>
          </a:p>
          <a:p>
            <a:pPr lvl="1"/>
            <a:r>
              <a:rPr lang="en-GB"/>
              <a:t>Pre-eclampsia with severe hypertension and/or with symptoms, and/or biochemical and/or haematological impairment.</a:t>
            </a:r>
          </a:p>
          <a:p>
            <a:r>
              <a:rPr lang="en-GB"/>
              <a:t>Eclampsia:  </a:t>
            </a:r>
          </a:p>
          <a:p>
            <a:pPr lvl="1"/>
            <a:r>
              <a:rPr lang="en-GB"/>
              <a:t>Convulsive condition associated with pre-eclampsia.</a:t>
            </a:r>
          </a:p>
        </p:txBody>
      </p:sp>
    </p:spTree>
    <p:extLst>
      <p:ext uri="{BB962C8B-B14F-4D97-AF65-F5344CB8AC3E}">
        <p14:creationId xmlns:p14="http://schemas.microsoft.com/office/powerpoint/2010/main" val="2472310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D8BA-D246-4211-B757-98B539A84CEC}"/>
              </a:ext>
            </a:extLst>
          </p:cNvPr>
          <p:cNvSpPr>
            <a:spLocks noGrp="1"/>
          </p:cNvSpPr>
          <p:nvPr>
            <p:ph type="title"/>
          </p:nvPr>
        </p:nvSpPr>
        <p:spPr/>
        <p:txBody>
          <a:bodyPr/>
          <a:lstStyle/>
          <a:p>
            <a:r>
              <a:rPr lang="en-GB"/>
              <a:t>Risks</a:t>
            </a:r>
          </a:p>
        </p:txBody>
      </p:sp>
      <p:sp>
        <p:nvSpPr>
          <p:cNvPr id="3" name="Content Placeholder 2">
            <a:extLst>
              <a:ext uri="{FF2B5EF4-FFF2-40B4-BE49-F238E27FC236}">
                <a16:creationId xmlns:a16="http://schemas.microsoft.com/office/drawing/2014/main" id="{06EC9348-4A61-4F42-98F0-D3293E4A896B}"/>
              </a:ext>
            </a:extLst>
          </p:cNvPr>
          <p:cNvSpPr>
            <a:spLocks noGrp="1"/>
          </p:cNvSpPr>
          <p:nvPr>
            <p:ph idx="1"/>
          </p:nvPr>
        </p:nvSpPr>
        <p:spPr/>
        <p:txBody>
          <a:bodyPr/>
          <a:lstStyle/>
          <a:p>
            <a:r>
              <a:rPr lang="en-GB"/>
              <a:t>Hypertensive emergencies:</a:t>
            </a:r>
          </a:p>
          <a:p>
            <a:pPr lvl="1"/>
            <a:r>
              <a:rPr lang="en-GB"/>
              <a:t>CVA</a:t>
            </a:r>
          </a:p>
          <a:p>
            <a:pPr lvl="1"/>
            <a:r>
              <a:rPr lang="en-GB"/>
              <a:t>Pulmonary oedema (highest risk 48-72 hrs postpartum)</a:t>
            </a:r>
          </a:p>
          <a:p>
            <a:pPr lvl="1"/>
            <a:r>
              <a:rPr lang="en-GB"/>
              <a:t>Renal failure</a:t>
            </a:r>
          </a:p>
          <a:p>
            <a:pPr lvl="1"/>
            <a:r>
              <a:rPr lang="en-GB"/>
              <a:t>Seizure (eclampsia)</a:t>
            </a:r>
          </a:p>
          <a:p>
            <a:r>
              <a:rPr lang="en-GB"/>
              <a:t>Placental abruption</a:t>
            </a:r>
          </a:p>
          <a:p>
            <a:r>
              <a:rPr lang="en-GB"/>
              <a:t>Intrauterine growth restriction (IUGR)</a:t>
            </a:r>
          </a:p>
          <a:p>
            <a:r>
              <a:rPr lang="en-GB"/>
              <a:t>HELLP syndrome</a:t>
            </a:r>
          </a:p>
          <a:p>
            <a:r>
              <a:rPr lang="en-GB"/>
              <a:t>Long term increased risk of cardiovascular disease (4-fold hypertension, 2-fold ischaemic heart disease)</a:t>
            </a:r>
          </a:p>
        </p:txBody>
      </p:sp>
    </p:spTree>
    <p:extLst>
      <p:ext uri="{BB962C8B-B14F-4D97-AF65-F5344CB8AC3E}">
        <p14:creationId xmlns:p14="http://schemas.microsoft.com/office/powerpoint/2010/main" val="1104892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4C9A-DFB8-4EB5-B3B1-B08D4A60458F}"/>
              </a:ext>
            </a:extLst>
          </p:cNvPr>
          <p:cNvSpPr>
            <a:spLocks noGrp="1"/>
          </p:cNvSpPr>
          <p:nvPr>
            <p:ph type="title"/>
          </p:nvPr>
        </p:nvSpPr>
        <p:spPr/>
        <p:txBody>
          <a:bodyPr/>
          <a:lstStyle/>
          <a:p>
            <a:r>
              <a:rPr lang="en-GB"/>
              <a:t>Presenting symptoms</a:t>
            </a:r>
          </a:p>
        </p:txBody>
      </p:sp>
      <p:sp>
        <p:nvSpPr>
          <p:cNvPr id="3" name="Content Placeholder 2">
            <a:extLst>
              <a:ext uri="{FF2B5EF4-FFF2-40B4-BE49-F238E27FC236}">
                <a16:creationId xmlns:a16="http://schemas.microsoft.com/office/drawing/2014/main" id="{1E2E13D9-EE3D-476B-AAE5-257736006708}"/>
              </a:ext>
            </a:extLst>
          </p:cNvPr>
          <p:cNvSpPr>
            <a:spLocks noGrp="1"/>
          </p:cNvSpPr>
          <p:nvPr>
            <p:ph idx="1"/>
          </p:nvPr>
        </p:nvSpPr>
        <p:spPr/>
        <p:txBody>
          <a:bodyPr/>
          <a:lstStyle/>
          <a:p>
            <a:r>
              <a:rPr lang="en-GB" dirty="0"/>
              <a:t>None!</a:t>
            </a:r>
          </a:p>
          <a:p>
            <a:r>
              <a:rPr lang="en-GB" dirty="0"/>
              <a:t>Headache and/or visual disturbances</a:t>
            </a:r>
          </a:p>
          <a:p>
            <a:r>
              <a:rPr lang="en-GB" dirty="0"/>
              <a:t>Oedema – particularly to face</a:t>
            </a:r>
          </a:p>
          <a:p>
            <a:r>
              <a:rPr lang="en-GB" dirty="0"/>
              <a:t>Epigastric pain</a:t>
            </a:r>
          </a:p>
          <a:p>
            <a:r>
              <a:rPr lang="en-GB" dirty="0"/>
              <a:t>Abnormal reflexes/clonus</a:t>
            </a:r>
          </a:p>
          <a:p>
            <a:r>
              <a:rPr lang="en-GB" dirty="0"/>
              <a:t>Hypertension</a:t>
            </a:r>
          </a:p>
          <a:p>
            <a:r>
              <a:rPr lang="en-GB" dirty="0" err="1"/>
              <a:t>Proteinurea</a:t>
            </a:r>
            <a:endParaRPr lang="en-GB" dirty="0"/>
          </a:p>
          <a:p>
            <a:r>
              <a:rPr lang="en-GB" dirty="0"/>
              <a:t>Abnormal haematological findings</a:t>
            </a:r>
          </a:p>
        </p:txBody>
      </p:sp>
    </p:spTree>
    <p:extLst>
      <p:ext uri="{BB962C8B-B14F-4D97-AF65-F5344CB8AC3E}">
        <p14:creationId xmlns:p14="http://schemas.microsoft.com/office/powerpoint/2010/main" val="1457111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EB62-DF13-45A1-9952-BEA580D154DC}"/>
              </a:ext>
            </a:extLst>
          </p:cNvPr>
          <p:cNvSpPr>
            <a:spLocks noGrp="1"/>
          </p:cNvSpPr>
          <p:nvPr>
            <p:ph type="title"/>
          </p:nvPr>
        </p:nvSpPr>
        <p:spPr/>
        <p:txBody>
          <a:bodyPr/>
          <a:lstStyle/>
          <a:p>
            <a:r>
              <a:rPr lang="en-GB"/>
              <a:t>Management</a:t>
            </a:r>
          </a:p>
        </p:txBody>
      </p:sp>
      <p:sp>
        <p:nvSpPr>
          <p:cNvPr id="3" name="Content Placeholder 2">
            <a:extLst>
              <a:ext uri="{FF2B5EF4-FFF2-40B4-BE49-F238E27FC236}">
                <a16:creationId xmlns:a16="http://schemas.microsoft.com/office/drawing/2014/main" id="{CA938024-45DD-4DC9-8B03-2A3D7334536E}"/>
              </a:ext>
            </a:extLst>
          </p:cNvPr>
          <p:cNvSpPr>
            <a:spLocks noGrp="1"/>
          </p:cNvSpPr>
          <p:nvPr>
            <p:ph idx="1"/>
          </p:nvPr>
        </p:nvSpPr>
        <p:spPr/>
        <p:txBody>
          <a:bodyPr/>
          <a:lstStyle/>
          <a:p>
            <a:r>
              <a:rPr lang="en-GB" dirty="0"/>
              <a:t>BP control</a:t>
            </a:r>
          </a:p>
          <a:p>
            <a:pPr lvl="1"/>
            <a:r>
              <a:rPr lang="en-GB" dirty="0"/>
              <a:t>Oral antihypertensives (labetalol and nifedipine)</a:t>
            </a:r>
          </a:p>
          <a:p>
            <a:pPr lvl="1"/>
            <a:r>
              <a:rPr lang="en-GB" dirty="0"/>
              <a:t>IV antihypertensives</a:t>
            </a:r>
          </a:p>
          <a:p>
            <a:r>
              <a:rPr lang="en-GB" dirty="0"/>
              <a:t>Seizure control/prophylaxis</a:t>
            </a:r>
          </a:p>
          <a:p>
            <a:pPr lvl="1"/>
            <a:r>
              <a:rPr lang="en-GB" dirty="0"/>
              <a:t>MgSO4 – also helps with </a:t>
            </a:r>
            <a:r>
              <a:rPr lang="en-GB" dirty="0" err="1"/>
              <a:t>fetal</a:t>
            </a:r>
            <a:r>
              <a:rPr lang="en-GB" dirty="0"/>
              <a:t> neuroprotection</a:t>
            </a:r>
          </a:p>
          <a:p>
            <a:r>
              <a:rPr lang="en-GB" dirty="0"/>
              <a:t>Fluid restriction – 80mls/hr (or 1ml/Kg/hr) until postnatal diuresis</a:t>
            </a:r>
          </a:p>
          <a:p>
            <a:r>
              <a:rPr lang="en-GB" dirty="0"/>
              <a:t>Delivery – often pre-term</a:t>
            </a:r>
          </a:p>
          <a:p>
            <a:r>
              <a:rPr lang="en-GB" dirty="0"/>
              <a:t>Continuous electronic </a:t>
            </a:r>
            <a:r>
              <a:rPr lang="en-GB" dirty="0" err="1"/>
              <a:t>fetal</a:t>
            </a:r>
            <a:r>
              <a:rPr lang="en-GB" dirty="0"/>
              <a:t> monitoring</a:t>
            </a:r>
          </a:p>
          <a:p>
            <a:r>
              <a:rPr lang="en-GB" dirty="0"/>
              <a:t>Challenges with anaesthesia</a:t>
            </a:r>
          </a:p>
          <a:p>
            <a:endParaRPr lang="en-GB" dirty="0"/>
          </a:p>
        </p:txBody>
      </p:sp>
    </p:spTree>
    <p:extLst>
      <p:ext uri="{BB962C8B-B14F-4D97-AF65-F5344CB8AC3E}">
        <p14:creationId xmlns:p14="http://schemas.microsoft.com/office/powerpoint/2010/main" val="2365858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645897-FD1E-423D-B69C-02206A1D9BA2}"/>
              </a:ext>
            </a:extLst>
          </p:cNvPr>
          <p:cNvSpPr>
            <a:spLocks noGrp="1"/>
          </p:cNvSpPr>
          <p:nvPr>
            <p:ph type="ctrTitle"/>
          </p:nvPr>
        </p:nvSpPr>
        <p:spPr/>
        <p:txBody>
          <a:bodyPr/>
          <a:lstStyle/>
          <a:p>
            <a:r>
              <a:rPr lang="en-GB"/>
              <a:t>Postpartum Haemorrhage</a:t>
            </a:r>
          </a:p>
        </p:txBody>
      </p:sp>
    </p:spTree>
    <p:extLst>
      <p:ext uri="{BB962C8B-B14F-4D97-AF65-F5344CB8AC3E}">
        <p14:creationId xmlns:p14="http://schemas.microsoft.com/office/powerpoint/2010/main" val="2845885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94FB-5BC7-4F49-AE6B-722834FF8885}"/>
              </a:ext>
            </a:extLst>
          </p:cNvPr>
          <p:cNvSpPr>
            <a:spLocks noGrp="1"/>
          </p:cNvSpPr>
          <p:nvPr>
            <p:ph type="title"/>
          </p:nvPr>
        </p:nvSpPr>
        <p:spPr/>
        <p:txBody>
          <a:bodyPr/>
          <a:lstStyle/>
          <a:p>
            <a:r>
              <a:rPr lang="en-GB"/>
              <a:t>Definition</a:t>
            </a:r>
          </a:p>
        </p:txBody>
      </p:sp>
      <p:sp>
        <p:nvSpPr>
          <p:cNvPr id="3" name="Content Placeholder 2">
            <a:extLst>
              <a:ext uri="{FF2B5EF4-FFF2-40B4-BE49-F238E27FC236}">
                <a16:creationId xmlns:a16="http://schemas.microsoft.com/office/drawing/2014/main" id="{5438387E-06C0-45EE-B004-2DD19D461E01}"/>
              </a:ext>
            </a:extLst>
          </p:cNvPr>
          <p:cNvSpPr>
            <a:spLocks noGrp="1"/>
          </p:cNvSpPr>
          <p:nvPr>
            <p:ph idx="1"/>
          </p:nvPr>
        </p:nvSpPr>
        <p:spPr/>
        <p:txBody>
          <a:bodyPr/>
          <a:lstStyle/>
          <a:p>
            <a:r>
              <a:rPr lang="en-GB" dirty="0"/>
              <a:t>Antepartum haemorrhage – bleeding in pregnancy</a:t>
            </a:r>
          </a:p>
          <a:p>
            <a:r>
              <a:rPr lang="en-GB" dirty="0"/>
              <a:t>Postpartum haemorrhage (PPH) - blood loss more than 500mls</a:t>
            </a:r>
          </a:p>
          <a:p>
            <a:r>
              <a:rPr lang="en-GB" dirty="0"/>
              <a:t>Massive obstetric haemorrhage (MOH) &gt;1500mls</a:t>
            </a:r>
          </a:p>
          <a:p>
            <a:r>
              <a:rPr lang="en-GB" dirty="0"/>
              <a:t>Primary PPH within 24 hours of birth</a:t>
            </a:r>
          </a:p>
          <a:p>
            <a:r>
              <a:rPr lang="en-GB" dirty="0"/>
              <a:t>Secondary PPH &gt;24rs and up to 6 weeks</a:t>
            </a:r>
          </a:p>
          <a:p>
            <a:endParaRPr lang="en-GB" dirty="0"/>
          </a:p>
        </p:txBody>
      </p:sp>
    </p:spTree>
    <p:extLst>
      <p:ext uri="{BB962C8B-B14F-4D97-AF65-F5344CB8AC3E}">
        <p14:creationId xmlns:p14="http://schemas.microsoft.com/office/powerpoint/2010/main" val="91501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6" name="Rectangle 1065">
            <a:extLst>
              <a:ext uri="{FF2B5EF4-FFF2-40B4-BE49-F238E27FC236}">
                <a16:creationId xmlns:a16="http://schemas.microsoft.com/office/drawing/2014/main" id="{C23416DF-B283-4D9F-A625-146552CA9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67" name="Oval 5">
            <a:extLst>
              <a:ext uri="{FF2B5EF4-FFF2-40B4-BE49-F238E27FC236}">
                <a16:creationId xmlns:a16="http://schemas.microsoft.com/office/drawing/2014/main" id="{73834904-4D9B-41F7-8DA6-0709FD9F7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068" name="Straight Connector 1067">
            <a:extLst>
              <a:ext uri="{FF2B5EF4-FFF2-40B4-BE49-F238E27FC236}">
                <a16:creationId xmlns:a16="http://schemas.microsoft.com/office/drawing/2014/main" id="{C00D1207-ECAF-48E9-8834-2CE4D2198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70" name="Rectangle 1069">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850F11B4-A821-4E2B-AB13-4B471713C99E}"/>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a:solidFill>
                  <a:srgbClr val="FFFFFF"/>
                </a:solidFill>
              </a:rPr>
              <a:t>Why?</a:t>
            </a:r>
          </a:p>
        </p:txBody>
      </p:sp>
      <p:sp useBgFill="1">
        <p:nvSpPr>
          <p:cNvPr id="1072" name="Rectangle 1071">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4" name="Straight Connector 1073">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0141"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close-up of a person&amp;#39;s health information&#10;&#10;AI-generated content may be incorrect.">
            <a:extLst>
              <a:ext uri="{FF2B5EF4-FFF2-40B4-BE49-F238E27FC236}">
                <a16:creationId xmlns:a16="http://schemas.microsoft.com/office/drawing/2014/main" id="{20841100-0DF9-095D-0F79-0151C0474D34}"/>
              </a:ext>
            </a:extLst>
          </p:cNvPr>
          <p:cNvPicPr>
            <a:picLocks noChangeAspect="1"/>
          </p:cNvPicPr>
          <p:nvPr/>
        </p:nvPicPr>
        <p:blipFill>
          <a:blip r:embed="rId3"/>
          <a:stretch>
            <a:fillRect/>
          </a:stretch>
        </p:blipFill>
        <p:spPr>
          <a:xfrm>
            <a:off x="461885" y="80114"/>
            <a:ext cx="4638595" cy="6706625"/>
          </a:xfrm>
          <a:prstGeom prst="rect">
            <a:avLst/>
          </a:prstGeom>
        </p:spPr>
      </p:pic>
      <p:cxnSp>
        <p:nvCxnSpPr>
          <p:cNvPr id="1081" name="Straight Connector 1080">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Picture 6" descr="A close-up of a sign&#10;&#10;AI-generated content may be incorrect.">
            <a:extLst>
              <a:ext uri="{FF2B5EF4-FFF2-40B4-BE49-F238E27FC236}">
                <a16:creationId xmlns:a16="http://schemas.microsoft.com/office/drawing/2014/main" id="{36E1F989-75D9-D4E5-4716-E4B2D0EEB829}"/>
              </a:ext>
            </a:extLst>
          </p:cNvPr>
          <p:cNvPicPr>
            <a:picLocks noChangeAspect="1"/>
          </p:cNvPicPr>
          <p:nvPr/>
        </p:nvPicPr>
        <p:blipFill>
          <a:blip r:embed="rId4"/>
          <a:srcRect t="11340" r="1880" b="5670"/>
          <a:stretch/>
        </p:blipFill>
        <p:spPr>
          <a:xfrm>
            <a:off x="6956543" y="673335"/>
            <a:ext cx="4908339" cy="1515904"/>
          </a:xfrm>
          <a:prstGeom prst="rect">
            <a:avLst/>
          </a:prstGeom>
        </p:spPr>
      </p:pic>
      <p:pic>
        <p:nvPicPr>
          <p:cNvPr id="8" name="Picture 7" descr="A white rectangular sign with purple text&#10;&#10;AI-generated content may be incorrect.">
            <a:extLst>
              <a:ext uri="{FF2B5EF4-FFF2-40B4-BE49-F238E27FC236}">
                <a16:creationId xmlns:a16="http://schemas.microsoft.com/office/drawing/2014/main" id="{2AE69B22-FA49-D01F-A942-E82DC1D713BA}"/>
              </a:ext>
            </a:extLst>
          </p:cNvPr>
          <p:cNvPicPr>
            <a:picLocks noChangeAspect="1"/>
          </p:cNvPicPr>
          <p:nvPr/>
        </p:nvPicPr>
        <p:blipFill>
          <a:blip r:embed="rId5"/>
          <a:srcRect l="-1083" r="1359" b="-649"/>
          <a:stretch/>
        </p:blipFill>
        <p:spPr>
          <a:xfrm>
            <a:off x="6100724" y="2843330"/>
            <a:ext cx="4839310" cy="1463002"/>
          </a:xfrm>
          <a:prstGeom prst="rect">
            <a:avLst/>
          </a:prstGeom>
        </p:spPr>
      </p:pic>
    </p:spTree>
    <p:extLst>
      <p:ext uri="{BB962C8B-B14F-4D97-AF65-F5344CB8AC3E}">
        <p14:creationId xmlns:p14="http://schemas.microsoft.com/office/powerpoint/2010/main" val="1458104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2744" y="484632"/>
            <a:ext cx="8948150"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383BC6-A33E-47C8-A7FD-98E0D960BF0F}"/>
              </a:ext>
            </a:extLst>
          </p:cNvPr>
          <p:cNvSpPr>
            <a:spLocks noGrp="1"/>
          </p:cNvSpPr>
          <p:nvPr>
            <p:ph type="title"/>
          </p:nvPr>
        </p:nvSpPr>
        <p:spPr>
          <a:xfrm>
            <a:off x="3469327" y="788416"/>
            <a:ext cx="7923264" cy="1499616"/>
          </a:xfrm>
        </p:spPr>
        <p:txBody>
          <a:bodyPr>
            <a:normAutofit/>
          </a:bodyPr>
          <a:lstStyle/>
          <a:p>
            <a:r>
              <a:rPr lang="en-GB">
                <a:solidFill>
                  <a:srgbClr val="FFFFFF"/>
                </a:solidFill>
              </a:rPr>
              <a:t>Causes</a:t>
            </a:r>
          </a:p>
        </p:txBody>
      </p:sp>
      <p:sp>
        <p:nvSpPr>
          <p:cNvPr id="18" name="Rectangle 11">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152" y="484632"/>
            <a:ext cx="2128933"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3">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071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B38370-E15A-4610-8B83-82F33491E2AF}"/>
              </a:ext>
            </a:extLst>
          </p:cNvPr>
          <p:cNvSpPr>
            <a:spLocks noGrp="1"/>
          </p:cNvSpPr>
          <p:nvPr>
            <p:ph idx="1"/>
          </p:nvPr>
        </p:nvSpPr>
        <p:spPr>
          <a:xfrm>
            <a:off x="3469327" y="2489202"/>
            <a:ext cx="6222704" cy="3554614"/>
          </a:xfrm>
        </p:spPr>
        <p:txBody>
          <a:bodyPr vert="horz" lIns="45720" tIns="45720" rIns="45720" bIns="45720" rtlCol="0" anchor="t">
            <a:normAutofit/>
          </a:bodyPr>
          <a:lstStyle/>
          <a:p>
            <a:r>
              <a:rPr lang="en-GB">
                <a:solidFill>
                  <a:srgbClr val="FFFFFF"/>
                </a:solidFill>
                <a:latin typeface="TW Cen MT"/>
              </a:rPr>
              <a:t>Tone</a:t>
            </a:r>
            <a:r>
              <a:rPr lang="en-US">
                <a:solidFill>
                  <a:srgbClr val="FFFFFF"/>
                </a:solidFill>
                <a:latin typeface="Tw Cen MT"/>
              </a:rPr>
              <a:t>   70%</a:t>
            </a:r>
            <a:endParaRPr lang="en-US"/>
          </a:p>
          <a:p>
            <a:r>
              <a:rPr lang="en-GB">
                <a:solidFill>
                  <a:srgbClr val="FFFFFF"/>
                </a:solidFill>
              </a:rPr>
              <a:t>Tissue    20%</a:t>
            </a:r>
            <a:endParaRPr lang="en-GB"/>
          </a:p>
          <a:p>
            <a:r>
              <a:rPr lang="en-GB">
                <a:solidFill>
                  <a:srgbClr val="FFFFFF"/>
                </a:solidFill>
              </a:rPr>
              <a:t>Trauma  10%</a:t>
            </a:r>
          </a:p>
          <a:p>
            <a:r>
              <a:rPr lang="en-GB">
                <a:solidFill>
                  <a:srgbClr val="FFFFFF"/>
                </a:solidFill>
              </a:rPr>
              <a:t>Thrombin  &lt;1%</a:t>
            </a:r>
          </a:p>
        </p:txBody>
      </p:sp>
    </p:spTree>
    <p:extLst>
      <p:ext uri="{BB962C8B-B14F-4D97-AF65-F5344CB8AC3E}">
        <p14:creationId xmlns:p14="http://schemas.microsoft.com/office/powerpoint/2010/main" val="4732828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68488C-A9D7-A93B-78AA-61F0110D363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75C54D-F072-2320-7433-BFF3F57A8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160D05-2A3C-BF9E-1E53-E503AE50D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95A419B-7466-BA91-526E-A99FA80FB801}"/>
              </a:ext>
            </a:extLst>
          </p:cNvPr>
          <p:cNvSpPr>
            <a:spLocks noGrp="1"/>
          </p:cNvSpPr>
          <p:nvPr>
            <p:ph type="title"/>
          </p:nvPr>
        </p:nvSpPr>
        <p:spPr>
          <a:xfrm>
            <a:off x="964788" y="804333"/>
            <a:ext cx="3391900" cy="5249334"/>
          </a:xfrm>
        </p:spPr>
        <p:txBody>
          <a:bodyPr>
            <a:normAutofit/>
          </a:bodyPr>
          <a:lstStyle/>
          <a:p>
            <a:pPr algn="r"/>
            <a:r>
              <a:rPr lang="en-GB" sz="2800">
                <a:solidFill>
                  <a:srgbClr val="FFFFFF"/>
                </a:solidFill>
              </a:rPr>
              <a:t>Treatment/management</a:t>
            </a:r>
          </a:p>
        </p:txBody>
      </p:sp>
      <p:sp>
        <p:nvSpPr>
          <p:cNvPr id="6" name="Content Placeholder 5">
            <a:extLst>
              <a:ext uri="{FF2B5EF4-FFF2-40B4-BE49-F238E27FC236}">
                <a16:creationId xmlns:a16="http://schemas.microsoft.com/office/drawing/2014/main" id="{120A8644-C46C-2C8E-CC6C-603E092B99D5}"/>
              </a:ext>
            </a:extLst>
          </p:cNvPr>
          <p:cNvSpPr>
            <a:spLocks noGrp="1"/>
          </p:cNvSpPr>
          <p:nvPr>
            <p:ph idx="1"/>
          </p:nvPr>
        </p:nvSpPr>
        <p:spPr>
          <a:xfrm>
            <a:off x="4951048" y="804333"/>
            <a:ext cx="6306003" cy="5552924"/>
          </a:xfrm>
        </p:spPr>
        <p:txBody>
          <a:bodyPr anchor="ctr">
            <a:normAutofit lnSpcReduction="10000"/>
          </a:bodyPr>
          <a:lstStyle/>
          <a:p>
            <a:r>
              <a:rPr lang="en-GB" dirty="0"/>
              <a:t>Massive haemorrhage protocol</a:t>
            </a:r>
          </a:p>
          <a:p>
            <a:r>
              <a:rPr lang="en-GB" dirty="0"/>
              <a:t>Identification of 4Ts</a:t>
            </a:r>
          </a:p>
          <a:p>
            <a:r>
              <a:rPr lang="en-GB" dirty="0"/>
              <a:t>Catheterisation</a:t>
            </a:r>
          </a:p>
          <a:p>
            <a:r>
              <a:rPr lang="en-GB" dirty="0"/>
              <a:t>Fluid resuscitation</a:t>
            </a:r>
          </a:p>
          <a:p>
            <a:r>
              <a:rPr lang="en-GB" dirty="0"/>
              <a:t>Uterotonics</a:t>
            </a:r>
          </a:p>
          <a:p>
            <a:r>
              <a:rPr lang="en-GB" dirty="0"/>
              <a:t>Uterine massage/bimanual compression</a:t>
            </a:r>
          </a:p>
          <a:p>
            <a:r>
              <a:rPr lang="en-GB" dirty="0"/>
              <a:t>TXA</a:t>
            </a:r>
          </a:p>
          <a:p>
            <a:r>
              <a:rPr lang="en-GB" dirty="0"/>
              <a:t>EUA</a:t>
            </a:r>
          </a:p>
          <a:p>
            <a:r>
              <a:rPr lang="en-GB" dirty="0"/>
              <a:t>Bakri balloon</a:t>
            </a:r>
          </a:p>
          <a:p>
            <a:r>
              <a:rPr lang="en-GB" dirty="0"/>
              <a:t>Vaginal pack</a:t>
            </a:r>
          </a:p>
          <a:p>
            <a:r>
              <a:rPr lang="en-GB" dirty="0"/>
              <a:t>B-Lynch/brace suture</a:t>
            </a:r>
          </a:p>
          <a:p>
            <a:r>
              <a:rPr lang="en-GB" dirty="0"/>
              <a:t>Hysterectomy</a:t>
            </a:r>
          </a:p>
        </p:txBody>
      </p:sp>
    </p:spTree>
    <p:extLst>
      <p:ext uri="{BB962C8B-B14F-4D97-AF65-F5344CB8AC3E}">
        <p14:creationId xmlns:p14="http://schemas.microsoft.com/office/powerpoint/2010/main" val="3387830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B5C6B-AAC6-48CD-89D9-A307AB130B77}"/>
              </a:ext>
            </a:extLst>
          </p:cNvPr>
          <p:cNvSpPr>
            <a:spLocks noGrp="1"/>
          </p:cNvSpPr>
          <p:nvPr>
            <p:ph type="title"/>
          </p:nvPr>
        </p:nvSpPr>
        <p:spPr/>
        <p:txBody>
          <a:bodyPr/>
          <a:lstStyle/>
          <a:p>
            <a:r>
              <a:rPr lang="en-GB"/>
              <a:t>Enhanced Maternal Care</a:t>
            </a:r>
          </a:p>
        </p:txBody>
      </p:sp>
      <p:sp>
        <p:nvSpPr>
          <p:cNvPr id="4" name="Content Placeholder 3">
            <a:extLst>
              <a:ext uri="{FF2B5EF4-FFF2-40B4-BE49-F238E27FC236}">
                <a16:creationId xmlns:a16="http://schemas.microsoft.com/office/drawing/2014/main" id="{FED5E9F1-3FE1-4FF4-85B5-3235F788243C}"/>
              </a:ext>
            </a:extLst>
          </p:cNvPr>
          <p:cNvSpPr>
            <a:spLocks noGrp="1"/>
          </p:cNvSpPr>
          <p:nvPr>
            <p:ph sz="half" idx="1"/>
          </p:nvPr>
        </p:nvSpPr>
        <p:spPr>
          <a:xfrm>
            <a:off x="1024127" y="1794933"/>
            <a:ext cx="4754880" cy="4514427"/>
          </a:xfrm>
        </p:spPr>
        <p:txBody>
          <a:bodyPr>
            <a:normAutofit fontScale="92500" lnSpcReduction="10000"/>
          </a:bodyPr>
          <a:lstStyle/>
          <a:p>
            <a:r>
              <a:rPr lang="en-GB"/>
              <a:t>INCLUSION:</a:t>
            </a:r>
          </a:p>
          <a:p>
            <a:r>
              <a:rPr lang="en-GB"/>
              <a:t>Post-partum haemorrhage with cardiovascular instability or significant clinical concern. </a:t>
            </a:r>
          </a:p>
          <a:p>
            <a:pPr lvl="0"/>
            <a:r>
              <a:rPr lang="en-GB"/>
              <a:t>Women requiring invasive monitoring (arterial line)</a:t>
            </a:r>
          </a:p>
          <a:p>
            <a:pPr lvl="0"/>
            <a:r>
              <a:rPr lang="en-GB"/>
              <a:t>Severe pre-eclampsia</a:t>
            </a:r>
          </a:p>
          <a:p>
            <a:pPr lvl="0"/>
            <a:r>
              <a:rPr lang="en-GB"/>
              <a:t>Infusions requiring closer monitoring (e.g., magnesium, intravenous antihypertensives (labetalol or hydralazine)</a:t>
            </a:r>
          </a:p>
          <a:p>
            <a:pPr lvl="0"/>
            <a:r>
              <a:rPr lang="en-GB"/>
              <a:t>Sepsis with clinical concern. </a:t>
            </a:r>
          </a:p>
          <a:p>
            <a:r>
              <a:rPr lang="en-GB"/>
              <a:t>Anyone with an ongoing oxygen requirement delivered via facemask or nasal cannula.</a:t>
            </a:r>
          </a:p>
        </p:txBody>
      </p:sp>
      <p:sp>
        <p:nvSpPr>
          <p:cNvPr id="8" name="Content Placeholder 7">
            <a:extLst>
              <a:ext uri="{FF2B5EF4-FFF2-40B4-BE49-F238E27FC236}">
                <a16:creationId xmlns:a16="http://schemas.microsoft.com/office/drawing/2014/main" id="{2337FFE1-017B-489C-8F32-0419F7FE5F4E}"/>
              </a:ext>
            </a:extLst>
          </p:cNvPr>
          <p:cNvSpPr>
            <a:spLocks noGrp="1"/>
          </p:cNvSpPr>
          <p:nvPr>
            <p:ph sz="half" idx="2"/>
          </p:nvPr>
        </p:nvSpPr>
        <p:spPr>
          <a:xfrm>
            <a:off x="5989320" y="1794933"/>
            <a:ext cx="4754880" cy="4514427"/>
          </a:xfrm>
        </p:spPr>
        <p:txBody>
          <a:bodyPr>
            <a:normAutofit fontScale="92500" lnSpcReduction="10000"/>
          </a:bodyPr>
          <a:lstStyle/>
          <a:p>
            <a:pPr lvl="0"/>
            <a:r>
              <a:rPr lang="en-GB"/>
              <a:t>EXCLUSION:</a:t>
            </a:r>
          </a:p>
          <a:p>
            <a:pPr lvl="0"/>
            <a:r>
              <a:rPr lang="en-GB"/>
              <a:t>Any woman requiring level 3 care. </a:t>
            </a:r>
          </a:p>
          <a:p>
            <a:pPr lvl="0"/>
            <a:r>
              <a:rPr lang="en-GB"/>
              <a:t>Any woman with worsening respiratory failure or an increasing oxygen requirement (≥ 40%) or that is likely to require invasive or non-invasive ventilation. </a:t>
            </a:r>
          </a:p>
          <a:p>
            <a:pPr lvl="0"/>
            <a:r>
              <a:rPr lang="en-GB"/>
              <a:t>Sepsis not responding to initial resuscitation. </a:t>
            </a:r>
          </a:p>
          <a:p>
            <a:pPr lvl="0"/>
            <a:r>
              <a:rPr lang="en-GB"/>
              <a:t>Vasopressor infusion</a:t>
            </a:r>
          </a:p>
          <a:p>
            <a:pPr lvl="0"/>
            <a:r>
              <a:rPr lang="en-GB"/>
              <a:t>Any woman who is of such significant clinical concern by senior clinicians that EMC is deemed unsuitable.</a:t>
            </a:r>
          </a:p>
          <a:p>
            <a:r>
              <a:rPr lang="en-GB"/>
              <a:t>Unavailability of trained midwives to carry out necessary EMC care or 1:1 care</a:t>
            </a:r>
          </a:p>
        </p:txBody>
      </p:sp>
      <p:cxnSp>
        <p:nvCxnSpPr>
          <p:cNvPr id="13" name="Straight Connector 12">
            <a:extLst>
              <a:ext uri="{FF2B5EF4-FFF2-40B4-BE49-F238E27FC236}">
                <a16:creationId xmlns:a16="http://schemas.microsoft.com/office/drawing/2014/main" id="{E811FFA1-D9E1-4999-82BF-BCE22339B6DD}"/>
              </a:ext>
            </a:extLst>
          </p:cNvPr>
          <p:cNvCxnSpPr/>
          <p:nvPr/>
        </p:nvCxnSpPr>
        <p:spPr>
          <a:xfrm>
            <a:off x="5779007" y="2188029"/>
            <a:ext cx="0" cy="41213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31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pie chart with white text&#10;&#10;AI-generated content may be incorrect.">
            <a:extLst>
              <a:ext uri="{FF2B5EF4-FFF2-40B4-BE49-F238E27FC236}">
                <a16:creationId xmlns:a16="http://schemas.microsoft.com/office/drawing/2014/main" id="{5CE6BA08-32A3-9669-8975-4C6AA023F874}"/>
              </a:ext>
            </a:extLst>
          </p:cNvPr>
          <p:cNvPicPr>
            <a:picLocks noChangeAspect="1"/>
          </p:cNvPicPr>
          <p:nvPr/>
        </p:nvPicPr>
        <p:blipFill>
          <a:blip r:embed="rId3"/>
          <a:stretch>
            <a:fillRect/>
          </a:stretch>
        </p:blipFill>
        <p:spPr>
          <a:xfrm>
            <a:off x="1629539" y="1383477"/>
            <a:ext cx="8923513" cy="5078824"/>
          </a:xfrm>
          <a:prstGeom prst="rect">
            <a:avLst/>
          </a:prstGeom>
        </p:spPr>
      </p:pic>
      <p:sp>
        <p:nvSpPr>
          <p:cNvPr id="4" name="Title 3">
            <a:extLst>
              <a:ext uri="{FF2B5EF4-FFF2-40B4-BE49-F238E27FC236}">
                <a16:creationId xmlns:a16="http://schemas.microsoft.com/office/drawing/2014/main" id="{6EB53A3D-F348-089F-41D6-46E583947322}"/>
              </a:ext>
            </a:extLst>
          </p:cNvPr>
          <p:cNvSpPr txBox="1">
            <a:spLocks/>
          </p:cNvSpPr>
          <p:nvPr/>
        </p:nvSpPr>
        <p:spPr bwMode="auto">
          <a:xfrm>
            <a:off x="1307468" y="453080"/>
            <a:ext cx="9577064" cy="926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b="1">
                <a:solidFill>
                  <a:srgbClr val="474081"/>
                </a:solidFill>
                <a:latin typeface="Calibri Light" panose="020F0302020204030204" pitchFamily="34" charset="0"/>
                <a:cs typeface="Calibri Light" panose="020F0302020204030204" pitchFamily="34" charset="0"/>
              </a:rPr>
              <a:t>MBRRACE-UK</a:t>
            </a:r>
          </a:p>
        </p:txBody>
      </p:sp>
    </p:spTree>
    <p:extLst>
      <p:ext uri="{BB962C8B-B14F-4D97-AF65-F5344CB8AC3E}">
        <p14:creationId xmlns:p14="http://schemas.microsoft.com/office/powerpoint/2010/main" val="3850463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3"/>
          <p:cNvSpPr txBox="1">
            <a:spLocks/>
          </p:cNvSpPr>
          <p:nvPr/>
        </p:nvSpPr>
        <p:spPr bwMode="auto">
          <a:xfrm>
            <a:off x="1307468" y="311969"/>
            <a:ext cx="9577064" cy="926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b="1">
                <a:solidFill>
                  <a:srgbClr val="474081"/>
                </a:solidFill>
                <a:latin typeface="Calibri Light" panose="020F0302020204030204" pitchFamily="34" charset="0"/>
                <a:cs typeface="Calibri Light" panose="020F0302020204030204" pitchFamily="34" charset="0"/>
              </a:rPr>
              <a:t>MBRRACE-UK</a:t>
            </a:r>
          </a:p>
        </p:txBody>
      </p:sp>
      <p:sp>
        <p:nvSpPr>
          <p:cNvPr id="9" name="TextBox 8">
            <a:extLst>
              <a:ext uri="{FF2B5EF4-FFF2-40B4-BE49-F238E27FC236}">
                <a16:creationId xmlns:a16="http://schemas.microsoft.com/office/drawing/2014/main" id="{AA622622-B01F-1F47-9D14-312600E3AAFF}"/>
              </a:ext>
            </a:extLst>
          </p:cNvPr>
          <p:cNvSpPr txBox="1"/>
          <p:nvPr/>
        </p:nvSpPr>
        <p:spPr>
          <a:xfrm>
            <a:off x="5807968" y="2348881"/>
            <a:ext cx="3511410" cy="461665"/>
          </a:xfrm>
          <a:prstGeom prst="rect">
            <a:avLst/>
          </a:prstGeom>
          <a:noFill/>
        </p:spPr>
        <p:txBody>
          <a:bodyPr wrap="none" rtlCol="0">
            <a:spAutoFit/>
          </a:bodyPr>
          <a:lstStyle/>
          <a:p>
            <a:r>
              <a:rPr lang="en-US" sz="2400">
                <a:solidFill>
                  <a:schemeClr val="bg1"/>
                </a:solidFill>
                <a:latin typeface="Calibri" panose="020F0502020204030204" pitchFamily="34" charset="0"/>
                <a:cs typeface="Calibri" panose="020F0502020204030204" pitchFamily="34" charset="0"/>
              </a:rPr>
              <a:t>10% of all maternal deaths</a:t>
            </a:r>
          </a:p>
        </p:txBody>
      </p:sp>
      <p:sp>
        <p:nvSpPr>
          <p:cNvPr id="13" name="Arc 12">
            <a:extLst>
              <a:ext uri="{FF2B5EF4-FFF2-40B4-BE49-F238E27FC236}">
                <a16:creationId xmlns:a16="http://schemas.microsoft.com/office/drawing/2014/main" id="{F044FC1B-3E57-C544-9A52-900E1933A3FE}"/>
              </a:ext>
            </a:extLst>
          </p:cNvPr>
          <p:cNvSpPr/>
          <p:nvPr/>
        </p:nvSpPr>
        <p:spPr>
          <a:xfrm rot="16619408">
            <a:off x="5150537" y="2643092"/>
            <a:ext cx="1166954" cy="1021595"/>
          </a:xfrm>
          <a:prstGeom prst="arc">
            <a:avLst/>
          </a:prstGeom>
          <a:ln w="31750" cap="rnd">
            <a:solidFill>
              <a:schemeClr val="bg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1">
            <a:extLst>
              <a:ext uri="{FF2B5EF4-FFF2-40B4-BE49-F238E27FC236}">
                <a16:creationId xmlns:a16="http://schemas.microsoft.com/office/drawing/2014/main" id="{A3958A94-F156-477F-CC3D-F1C5FAD260D6}"/>
              </a:ext>
            </a:extLst>
          </p:cNvPr>
          <p:cNvPicPr>
            <a:picLocks noChangeAspect="1"/>
          </p:cNvPicPr>
          <p:nvPr/>
        </p:nvPicPr>
        <p:blipFill>
          <a:blip r:embed="rId3"/>
          <a:srcRect l="2289" t="2862" r="2683" b="6870"/>
          <a:stretch/>
        </p:blipFill>
        <p:spPr>
          <a:xfrm>
            <a:off x="2250076" y="910343"/>
            <a:ext cx="8117223" cy="5771591"/>
          </a:xfrm>
          <a:prstGeom prst="rect">
            <a:avLst/>
          </a:prstGeom>
        </p:spPr>
      </p:pic>
    </p:spTree>
    <p:extLst>
      <p:ext uri="{BB962C8B-B14F-4D97-AF65-F5344CB8AC3E}">
        <p14:creationId xmlns:p14="http://schemas.microsoft.com/office/powerpoint/2010/main" val="1285550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2CFE-6C20-4B1F-8806-7B5D2AF76E59}"/>
              </a:ext>
            </a:extLst>
          </p:cNvPr>
          <p:cNvSpPr>
            <a:spLocks noGrp="1"/>
          </p:cNvSpPr>
          <p:nvPr>
            <p:ph type="title"/>
          </p:nvPr>
        </p:nvSpPr>
        <p:spPr/>
        <p:txBody>
          <a:bodyPr/>
          <a:lstStyle/>
          <a:p>
            <a:r>
              <a:rPr lang="en-GB"/>
              <a:t>Midwives</a:t>
            </a:r>
          </a:p>
        </p:txBody>
      </p:sp>
      <p:sp>
        <p:nvSpPr>
          <p:cNvPr id="3" name="Content Placeholder 2">
            <a:extLst>
              <a:ext uri="{FF2B5EF4-FFF2-40B4-BE49-F238E27FC236}">
                <a16:creationId xmlns:a16="http://schemas.microsoft.com/office/drawing/2014/main" id="{199FDEA1-0F66-4DA2-807F-9BD9303372FC}"/>
              </a:ext>
            </a:extLst>
          </p:cNvPr>
          <p:cNvSpPr>
            <a:spLocks noGrp="1"/>
          </p:cNvSpPr>
          <p:nvPr>
            <p:ph idx="1"/>
          </p:nvPr>
        </p:nvSpPr>
        <p:spPr/>
        <p:txBody>
          <a:bodyPr/>
          <a:lstStyle/>
          <a:p>
            <a:r>
              <a:rPr lang="en-GB" dirty="0"/>
              <a:t>Experts in ‘normal’</a:t>
            </a:r>
          </a:p>
          <a:p>
            <a:r>
              <a:rPr lang="en-GB" dirty="0"/>
              <a:t>Advocate for women and families</a:t>
            </a:r>
          </a:p>
          <a:p>
            <a:r>
              <a:rPr lang="en-GB" dirty="0"/>
              <a:t>Not always from a nursing background</a:t>
            </a:r>
          </a:p>
          <a:p>
            <a:r>
              <a:rPr lang="en-GB" dirty="0"/>
              <a:t>Evolving role</a:t>
            </a:r>
          </a:p>
        </p:txBody>
      </p:sp>
      <p:pic>
        <p:nvPicPr>
          <p:cNvPr id="4" name="Picture 3">
            <a:extLst>
              <a:ext uri="{FF2B5EF4-FFF2-40B4-BE49-F238E27FC236}">
                <a16:creationId xmlns:a16="http://schemas.microsoft.com/office/drawing/2014/main" id="{BF45ECA6-BE83-F798-A844-100222E70B91}"/>
              </a:ext>
            </a:extLst>
          </p:cNvPr>
          <p:cNvPicPr>
            <a:picLocks noChangeAspect="1"/>
          </p:cNvPicPr>
          <p:nvPr/>
        </p:nvPicPr>
        <p:blipFill>
          <a:blip r:embed="rId2"/>
          <a:srcRect l="4520" t="9290" r="5213"/>
          <a:stretch/>
        </p:blipFill>
        <p:spPr>
          <a:xfrm>
            <a:off x="6237170" y="1690312"/>
            <a:ext cx="5188017" cy="3477376"/>
          </a:xfrm>
          <a:prstGeom prst="rect">
            <a:avLst/>
          </a:prstGeom>
        </p:spPr>
      </p:pic>
    </p:spTree>
    <p:extLst>
      <p:ext uri="{BB962C8B-B14F-4D97-AF65-F5344CB8AC3E}">
        <p14:creationId xmlns:p14="http://schemas.microsoft.com/office/powerpoint/2010/main" val="204921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83D3-BC70-47D5-9B82-BB28A2D5BA94}"/>
              </a:ext>
            </a:extLst>
          </p:cNvPr>
          <p:cNvSpPr>
            <a:spLocks noGrp="1"/>
          </p:cNvSpPr>
          <p:nvPr>
            <p:ph type="ctrTitle"/>
          </p:nvPr>
        </p:nvSpPr>
        <p:spPr/>
        <p:txBody>
          <a:bodyPr/>
          <a:lstStyle/>
          <a:p>
            <a:r>
              <a:rPr lang="en-GB"/>
              <a:t>VTE</a:t>
            </a:r>
          </a:p>
        </p:txBody>
      </p:sp>
    </p:spTree>
    <p:extLst>
      <p:ext uri="{BB962C8B-B14F-4D97-AF65-F5344CB8AC3E}">
        <p14:creationId xmlns:p14="http://schemas.microsoft.com/office/powerpoint/2010/main" val="3663315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F0686-FF3C-0FE6-CA99-D0B1D8B1F0EB}"/>
              </a:ext>
            </a:extLst>
          </p:cNvPr>
          <p:cNvSpPr>
            <a:spLocks noGrp="1"/>
          </p:cNvSpPr>
          <p:nvPr>
            <p:ph type="title"/>
          </p:nvPr>
        </p:nvSpPr>
        <p:spPr>
          <a:xfrm>
            <a:off x="1024129" y="585216"/>
            <a:ext cx="3779085" cy="1499616"/>
          </a:xfrm>
        </p:spPr>
        <p:txBody>
          <a:bodyPr>
            <a:normAutofit/>
          </a:bodyPr>
          <a:lstStyle/>
          <a:p>
            <a:r>
              <a:rPr lang="en-GB">
                <a:solidFill>
                  <a:srgbClr val="FFFFFF"/>
                </a:solidFill>
              </a:rPr>
              <a:t>Why is this important?</a:t>
            </a: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8B53F18-9ED1-AB0E-DD2F-7B92F66163A9}"/>
              </a:ext>
            </a:extLst>
          </p:cNvPr>
          <p:cNvSpPr>
            <a:spLocks noGrp="1"/>
          </p:cNvSpPr>
          <p:nvPr>
            <p:ph idx="1"/>
          </p:nvPr>
        </p:nvSpPr>
        <p:spPr>
          <a:xfrm>
            <a:off x="1344971" y="3703053"/>
            <a:ext cx="3764975" cy="1391920"/>
          </a:xfrm>
        </p:spPr>
        <p:txBody>
          <a:bodyPr vert="horz" lIns="45720" tIns="45720" rIns="45720" bIns="45720" rtlCol="0" anchor="t">
            <a:normAutofit/>
          </a:bodyPr>
          <a:lstStyle/>
          <a:p>
            <a:r>
              <a:rPr lang="en-US">
                <a:solidFill>
                  <a:srgbClr val="FFFFFF"/>
                </a:solidFill>
              </a:rPr>
              <a:t>VTE is the leading cause of death for pregnant and postnatal women</a:t>
            </a:r>
          </a:p>
        </p:txBody>
      </p:sp>
      <p:pic>
        <p:nvPicPr>
          <p:cNvPr id="4" name="Content Placeholder 3" descr="A blue and purple circle with white text and purple and blue circles with a group of women&#10;&#10;AI-generated content may be incorrect.">
            <a:extLst>
              <a:ext uri="{FF2B5EF4-FFF2-40B4-BE49-F238E27FC236}">
                <a16:creationId xmlns:a16="http://schemas.microsoft.com/office/drawing/2014/main" id="{C402FAFF-9354-50EB-1783-D8534E6452B1}"/>
              </a:ext>
            </a:extLst>
          </p:cNvPr>
          <p:cNvPicPr>
            <a:picLocks noChangeAspect="1"/>
          </p:cNvPicPr>
          <p:nvPr/>
        </p:nvPicPr>
        <p:blipFill>
          <a:blip r:embed="rId3"/>
          <a:stretch>
            <a:fillRect/>
          </a:stretch>
        </p:blipFill>
        <p:spPr>
          <a:xfrm>
            <a:off x="6096000" y="1765930"/>
            <a:ext cx="5455921" cy="3326139"/>
          </a:xfrm>
          <a:prstGeom prst="rect">
            <a:avLst/>
          </a:prstGeom>
        </p:spPr>
      </p:pic>
    </p:spTree>
    <p:extLst>
      <p:ext uri="{BB962C8B-B14F-4D97-AF65-F5344CB8AC3E}">
        <p14:creationId xmlns:p14="http://schemas.microsoft.com/office/powerpoint/2010/main" val="138424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775C8-7AF0-2DCC-3A29-626195BE43D8}"/>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C1B42747-5378-BC96-A060-14A7DE48022D}"/>
              </a:ext>
            </a:extLst>
          </p:cNvPr>
          <p:cNvSpPr>
            <a:spLocks noGrp="1" noChangeArrowheads="1"/>
          </p:cNvSpPr>
          <p:nvPr>
            <p:ph type="title"/>
          </p:nvPr>
        </p:nvSpPr>
        <p:spPr/>
        <p:txBody>
          <a:bodyPr/>
          <a:lstStyle/>
          <a:p>
            <a:r>
              <a:rPr lang="en-US"/>
              <a:t>VTE</a:t>
            </a:r>
          </a:p>
        </p:txBody>
      </p:sp>
      <p:sp>
        <p:nvSpPr>
          <p:cNvPr id="15363" name="Rectangle 3">
            <a:extLst>
              <a:ext uri="{FF2B5EF4-FFF2-40B4-BE49-F238E27FC236}">
                <a16:creationId xmlns:a16="http://schemas.microsoft.com/office/drawing/2014/main" id="{BDE8E029-439D-31FF-BAD1-6EBFA4C1B6AE}"/>
              </a:ext>
            </a:extLst>
          </p:cNvPr>
          <p:cNvSpPr>
            <a:spLocks noGrp="1" noChangeArrowheads="1"/>
          </p:cNvSpPr>
          <p:nvPr>
            <p:ph type="body" idx="1"/>
          </p:nvPr>
        </p:nvSpPr>
        <p:spPr>
          <a:xfrm>
            <a:off x="9669535" y="5625629"/>
            <a:ext cx="2372888" cy="1069436"/>
          </a:xfrm>
        </p:spPr>
        <p:txBody>
          <a:bodyPr vert="horz" lIns="45720" tIns="45720" rIns="45720" bIns="45720" rtlCol="0" anchor="t">
            <a:noAutofit/>
          </a:bodyPr>
          <a:lstStyle/>
          <a:p>
            <a:r>
              <a:rPr lang="en-GB" sz="1400">
                <a:solidFill>
                  <a:srgbClr val="001747"/>
                </a:solidFill>
                <a:latin typeface="Calibri"/>
                <a:ea typeface="Calibri"/>
                <a:cs typeface="Poppins"/>
              </a:rPr>
              <a:t>Reducing the Risk of Thrombosis and Embolism during Pregnancy and the Puerperium (RCOG Green-top Guideline No. 37a)</a:t>
            </a:r>
            <a:endParaRPr lang="en-GB" sz="1400">
              <a:latin typeface="Calibri"/>
              <a:ea typeface="Calibri"/>
              <a:cs typeface="Calibri"/>
            </a:endParaRPr>
          </a:p>
          <a:p>
            <a:endParaRPr lang="en-GB" sz="1400">
              <a:latin typeface="Calibri"/>
              <a:ea typeface="Calibri"/>
              <a:cs typeface="Calibri"/>
            </a:endParaRPr>
          </a:p>
        </p:txBody>
      </p:sp>
      <p:pic>
        <p:nvPicPr>
          <p:cNvPr id="3" name="Picture 2" descr="A yellow and orange chart with red and yellow text&#10;&#10;AI-generated content may be incorrect.">
            <a:extLst>
              <a:ext uri="{FF2B5EF4-FFF2-40B4-BE49-F238E27FC236}">
                <a16:creationId xmlns:a16="http://schemas.microsoft.com/office/drawing/2014/main" id="{61AACE70-7574-0C9C-4E25-24232F21412E}"/>
              </a:ext>
            </a:extLst>
          </p:cNvPr>
          <p:cNvPicPr>
            <a:picLocks noChangeAspect="1"/>
          </p:cNvPicPr>
          <p:nvPr/>
        </p:nvPicPr>
        <p:blipFill>
          <a:blip r:embed="rId3"/>
          <a:stretch>
            <a:fillRect/>
          </a:stretch>
        </p:blipFill>
        <p:spPr>
          <a:xfrm>
            <a:off x="3028950" y="157163"/>
            <a:ext cx="6134100" cy="6543675"/>
          </a:xfrm>
          <a:prstGeom prst="rect">
            <a:avLst/>
          </a:prstGeom>
        </p:spPr>
      </p:pic>
    </p:spTree>
    <p:extLst>
      <p:ext uri="{BB962C8B-B14F-4D97-AF65-F5344CB8AC3E}">
        <p14:creationId xmlns:p14="http://schemas.microsoft.com/office/powerpoint/2010/main" val="9838489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1E2EFAC49B594CADBB60B645E95DA1" ma:contentTypeVersion="18" ma:contentTypeDescription="Create a new document." ma:contentTypeScope="" ma:versionID="9898108bdc0649a1bc7c88e02e463836">
  <xsd:schema xmlns:xsd="http://www.w3.org/2001/XMLSchema" xmlns:xs="http://www.w3.org/2001/XMLSchema" xmlns:p="http://schemas.microsoft.com/office/2006/metadata/properties" xmlns:ns2="df7eebf4-2dba-4e36-889c-2feb5f110360" xmlns:ns3="85df7ad4-2644-4d35-8cc6-4f037978d1cb" targetNamespace="http://schemas.microsoft.com/office/2006/metadata/properties" ma:root="true" ma:fieldsID="8317474e4a9b4eb33aedf15ae3357f8e" ns2:_="" ns3:_="">
    <xsd:import namespace="df7eebf4-2dba-4e36-889c-2feb5f110360"/>
    <xsd:import namespace="85df7ad4-2644-4d35-8cc6-4f037978d1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7eebf4-2dba-4e36-889c-2feb5f110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df7ad4-2644-4d35-8cc6-4f037978d1c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8b6649f-7257-482c-8130-12799dd9ce27}" ma:internalName="TaxCatchAll" ma:showField="CatchAllData" ma:web="85df7ad4-2644-4d35-8cc6-4f037978d1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df7eebf4-2dba-4e36-889c-2feb5f110360" xsi:nil="true"/>
    <lcf76f155ced4ddcb4097134ff3c332f xmlns="df7eebf4-2dba-4e36-889c-2feb5f110360">
      <Terms xmlns="http://schemas.microsoft.com/office/infopath/2007/PartnerControls"/>
    </lcf76f155ced4ddcb4097134ff3c332f>
    <TaxCatchAll xmlns="85df7ad4-2644-4d35-8cc6-4f037978d1cb" xsi:nil="true"/>
  </documentManagement>
</p:properties>
</file>

<file path=customXml/itemProps1.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2.xml><?xml version="1.0" encoding="utf-8"?>
<ds:datastoreItem xmlns:ds="http://schemas.openxmlformats.org/officeDocument/2006/customXml" ds:itemID="{26C08376-5011-4B1B-8192-56E23A5999B2}">
  <ds:schemaRefs>
    <ds:schemaRef ds:uri="85df7ad4-2644-4d35-8cc6-4f037978d1cb"/>
    <ds:schemaRef ds:uri="df7eebf4-2dba-4e36-889c-2feb5f1103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F503EC-3FFF-4193-A86F-39150E2BAC75}">
  <ds:schemaRefs>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purl.org/dc/dcmitype/"/>
    <ds:schemaRef ds:uri="http://schemas.microsoft.com/office/infopath/2007/PartnerControls"/>
    <ds:schemaRef ds:uri="85df7ad4-2644-4d35-8cc6-4f037978d1cb"/>
    <ds:schemaRef ds:uri="df7eebf4-2dba-4e36-889c-2feb5f110360"/>
    <ds:schemaRef ds:uri="http://schemas.openxmlformats.org/package/2006/metadata/core-propertie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251</TotalTime>
  <Words>2158</Words>
  <Application>Microsoft Office PowerPoint</Application>
  <PresentationFormat>Widescreen</PresentationFormat>
  <Paragraphs>246</Paragraphs>
  <Slides>32</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ＭＳ Ｐゴシック</vt:lpstr>
      <vt:lpstr>Arial</vt:lpstr>
      <vt:lpstr>Calibri</vt:lpstr>
      <vt:lpstr>Calibri Light</vt:lpstr>
      <vt:lpstr>Lato</vt:lpstr>
      <vt:lpstr>Times New Roman</vt:lpstr>
      <vt:lpstr>TW Cen MT</vt:lpstr>
      <vt:lpstr>TW Cen MT</vt:lpstr>
      <vt:lpstr>Tw Cen MT Condensed</vt:lpstr>
      <vt:lpstr>Wingdings</vt:lpstr>
      <vt:lpstr>Wingdings 3</vt:lpstr>
      <vt:lpstr>Integral</vt:lpstr>
      <vt:lpstr>Enhanced Maternal Care</vt:lpstr>
      <vt:lpstr>Content</vt:lpstr>
      <vt:lpstr>Why?</vt:lpstr>
      <vt:lpstr>PowerPoint Presentation</vt:lpstr>
      <vt:lpstr>PowerPoint Presentation</vt:lpstr>
      <vt:lpstr>Midwives</vt:lpstr>
      <vt:lpstr>VTE</vt:lpstr>
      <vt:lpstr>Why is this important?</vt:lpstr>
      <vt:lpstr>VTE</vt:lpstr>
      <vt:lpstr>VTE</vt:lpstr>
      <vt:lpstr>VTE</vt:lpstr>
      <vt:lpstr>VTE</vt:lpstr>
      <vt:lpstr>Sepsis</vt:lpstr>
      <vt:lpstr>Maternal sepsis</vt:lpstr>
      <vt:lpstr>Prevention of maternal sepsis</vt:lpstr>
      <vt:lpstr>Physiological changes in pregnancy</vt:lpstr>
      <vt:lpstr>MBRRACE-UK: recognising sepsis</vt:lpstr>
      <vt:lpstr>PowerPoint Presentation</vt:lpstr>
      <vt:lpstr>Treatment</vt:lpstr>
      <vt:lpstr>MBRRACE-UK: effective communication when managing sepsis</vt:lpstr>
      <vt:lpstr>Pre-eclampsia</vt:lpstr>
      <vt:lpstr>Pre-eclampsia</vt:lpstr>
      <vt:lpstr>Who is at risk?</vt:lpstr>
      <vt:lpstr>Definitions</vt:lpstr>
      <vt:lpstr>Risks</vt:lpstr>
      <vt:lpstr>Presenting symptoms</vt:lpstr>
      <vt:lpstr>Management</vt:lpstr>
      <vt:lpstr>Postpartum Haemorrhage</vt:lpstr>
      <vt:lpstr>Definition</vt:lpstr>
      <vt:lpstr>Causes</vt:lpstr>
      <vt:lpstr>Treatment/management</vt:lpstr>
      <vt:lpstr>Enhanced Maternal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Gupta Danni</dc:creator>
  <cp:lastModifiedBy>GUPTA, Danni (BUCKINGHAMSHIRE HEALTHCARE NHS TRUST)</cp:lastModifiedBy>
  <cp:revision>5</cp:revision>
  <dcterms:created xsi:type="dcterms:W3CDTF">2021-05-24T21:41:04Z</dcterms:created>
  <dcterms:modified xsi:type="dcterms:W3CDTF">2025-05-23T08:53:16Z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0x010100231E2EFAC49B594CADBB60B645E95DA1</vt:lpwstr>
  </property>
  <property fmtid="{D5CDD505-2E9C-101B-9397-08002B2CF9AE}" pid="3" name="MediaServiceImageTags">
    <vt:lpwstr/>
  </property>
</Properties>
</file>